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72" r:id="rId6"/>
    <p:sldId id="273" r:id="rId7"/>
    <p:sldId id="276" r:id="rId8"/>
    <p:sldId id="279" r:id="rId9"/>
    <p:sldId id="295" r:id="rId10"/>
    <p:sldId id="294" r:id="rId11"/>
    <p:sldId id="301" r:id="rId12"/>
    <p:sldId id="300" r:id="rId13"/>
    <p:sldId id="25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yna Kuniewicz" initials="JK" lastIdx="1" clrIdx="0">
    <p:extLst>
      <p:ext uri="{19B8F6BF-5375-455C-9EA6-DF929625EA0E}">
        <p15:presenceInfo xmlns:p15="http://schemas.microsoft.com/office/powerpoint/2012/main" userId="Justyna Kuniewi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B3835C-0A3E-4A58-8B55-9439C108B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C04BB0-6695-48F2-82E2-6E50EBA2D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6E7C-E948-49D8-BAEC-31D14395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B3B49-F88F-449F-9A67-D570395D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DB312-4C0D-4315-884A-92C52C31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8CDC1-A0BC-42D9-A86A-4CEE4E8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296356-0459-48EB-9741-A086281D1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45D034-DB37-4D5E-9C7A-D66DD0D5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6D02B0-944C-4E7D-B453-0C9AB2D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073F77-06F8-47E9-AAFE-48B4E355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2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EAD247-662C-4BAF-85B1-F9F8A441F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CC62EF-A83A-4B82-9F8E-6A2C3B0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17E444-200B-4BB0-9236-416C7CA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61B0-5890-4237-A2D3-2FFC0D0D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A46428-16BD-41A8-83EF-17B3BCD3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4B612-B2AB-4CF0-88AA-FF9F4A51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AE12B-8E90-43D6-9301-24BBC5B8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4E12F0-1622-48B0-A3F2-ABFD88D6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9BCA5-016B-4FCC-9802-B2450909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6F7181-5CF9-46ED-B339-4BB85B75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685CA-4838-4C9C-A326-727FB048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4165E9-89C1-4535-BE7C-D738D6D0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70159A-9D3B-41C6-97E4-88D97BFD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1D517-5F3D-4E04-970E-BEE5598A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2D59F-45A9-4058-A0E6-02FA7409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5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7B26A3-2300-47E7-9FC0-7D7AA7C1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0C0CEA-0FD2-4EC9-8BDB-22837A0EF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F3CBE9-269A-4212-854C-6DD4E6B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E5021A-C806-4CDD-936A-070331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77394F-62DC-4401-BEE1-93E5262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CC4580-29A1-4CF9-90BA-467E1E18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ECE0B-A9DD-4999-8C7F-36D2073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1A4763-73BC-475D-92ED-5F79299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76D3C4-EB68-418C-8B60-85962BEC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22A699-D643-499A-9242-E0C8A16F2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DC7D6A-AD14-43F1-98C5-C6EF41602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42AEB8-5EC1-49E8-960E-3ABECA40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30DD63-315D-4824-98A9-91276B4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61E59B-40AA-4CF7-AA3D-07846D95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7FBC1-18FF-43B0-B3D5-5BCFC500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91120B-C5C1-499A-B9D8-0AFB82D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38345C-06D8-488D-8B68-14F63B61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5038F2-98DF-4A05-B825-56F86EE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8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EA56C22-0380-4CE6-873C-A981561E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B23C6A-B89D-4C9E-9743-0657E6E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B8B3DA-C76B-46FC-B3C4-0C33FD22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1A85-81E7-4A9E-8E95-7BA23ECF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217E1-99B2-4E4A-9BC4-15B5B99C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8A1F2-EE7A-4C63-A6D9-B8B49269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937B76-C119-45CD-B46C-467188C9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0AB129-6737-49B9-9190-5967045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4515B1-524E-4E7D-809B-A1243A14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8C63B-4ECE-41D1-AA97-F5514F00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384F12-A632-4B03-B3B3-A18065E9A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A23C84-1B6E-4DFC-9201-ADD49EDD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52D83-4413-4979-9D6F-B84A8C95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34026F-086B-48EC-AA47-C04BB3AD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C57F1-19EC-490C-92F6-45DE1B4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7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DD187C-C564-472D-B658-9E521B56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6AE5E-C0FD-40BF-9EDA-A195E93E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51685-C86E-4602-9023-832F8455B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C08-295B-4E02-8033-C465CE208A0E}" type="datetimeFigureOut">
              <a:rPr lang="pl-PL" smtClean="0"/>
              <a:t>27.08.2025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D9A82B-6771-4CBC-9C80-C570E4E7A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12188-16E7-4CD8-88A8-E2A0829D1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05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D5AECDB-16EE-4219-AB22-9DCF10C51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840" y="1939332"/>
            <a:ext cx="6087327" cy="452849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85C87D0-B546-4927-8A0B-4738E2BD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32" y="890515"/>
            <a:ext cx="4271363" cy="1889257"/>
          </a:xfrm>
          <a:prstGeom prst="rect">
            <a:avLst/>
          </a:prstGeom>
        </p:spPr>
      </p:pic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536C47D2-4727-4ED0-94A0-7668C8E68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27194"/>
              </p:ext>
            </p:extLst>
          </p:nvPr>
        </p:nvGraphicFramePr>
        <p:xfrm>
          <a:off x="943732" y="6240818"/>
          <a:ext cx="285750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57576" imgH="227171" progId="CorelDraw.Graphic.16">
                  <p:embed/>
                </p:oleObj>
              </mc:Choice>
              <mc:Fallback>
                <p:oleObj name="CorelDRAW" r:id="rId4" imgW="2857576" imgH="227171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3732" y="6240818"/>
                        <a:ext cx="2857500" cy="22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9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4F4C3-964B-BE03-5615-1449B68F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F0BA40-2647-2950-64B9-AA5C0A58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3ECD27-0528-BB4B-F140-295164E7B8E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B2E590-3F98-86CB-9C04-59898949D413}"/>
              </a:ext>
            </a:extLst>
          </p:cNvPr>
          <p:cNvSpPr txBox="1"/>
          <p:nvPr/>
        </p:nvSpPr>
        <p:spPr>
          <a:xfrm>
            <a:off x="772926" y="267817"/>
            <a:ext cx="11045693" cy="6147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6 lipca 2025 roku wydano 318 dowodów osobistych,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Złożono 83 wnioski o zastrzeżenie numeru PESEL,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Zameldowało się na pobyt stały 137 osób i czasowy 23 osoby,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1 akt urodzenia (urodzenie na terenie gminy),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8 aktów zgonu,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51 aktów małżeństwa,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338 aktów stanu cywilnego na wniosek,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48 wniosków o potwierdzenie profilu zaufanego,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44 wnioski dotyczące działalności gospodarczej,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98 nowych kart Serocczanina. Ogółem wydano 6619 kart.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Straż Miejska w Serocku realizowała zadania bieżące wynikające z art. 11 ustawy o Strażach Gminnych (oraz Ustawy o Policji);</a:t>
            </a:r>
          </a:p>
          <a:p>
            <a:pPr marL="5016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Przyjęto 96 zgłoszeń interwencji od mieszkańców, w tym: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zgłoszenie do utylizacji padliny – 8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zwierzęta bez opieki (błąkające się psy) –   12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odłowienia błąkających się psów - 2 interwencje,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porządkowe (połamane drzewa, zakłócenia spokoju, zaśmiecanie, nietrzeźwi itp.)  -  29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drogowe (uszkodzenie chodnika – drogi, zajęcie pasa ruchu, awarie oświetlenia, niewłaściwe parkowanie samochodu itp.)  -21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zadymienie – 4 interwencje,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inne – 20 interwencji</a:t>
            </a:r>
          </a:p>
        </p:txBody>
      </p:sp>
    </p:spTree>
    <p:extLst>
      <p:ext uri="{BB962C8B-B14F-4D97-AF65-F5344CB8AC3E}">
        <p14:creationId xmlns:p14="http://schemas.microsoft.com/office/powerpoint/2010/main" val="370323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56E6F-803A-1755-6D72-A8F5199E2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560A017-4BD6-BEC2-77F5-735A6902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952152-5406-0073-0E5C-FBA9342C1C63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C470CDA-CB97-D959-B62E-6B16AB3ED199}"/>
              </a:ext>
            </a:extLst>
          </p:cNvPr>
          <p:cNvSpPr txBox="1"/>
          <p:nvPr/>
        </p:nvSpPr>
        <p:spPr>
          <a:xfrm>
            <a:off x="818940" y="230628"/>
            <a:ext cx="10999974" cy="622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 interwencje własne, ujawnione w wyniku patrolu – 24 interwencje,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tym: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18 interwencji – niewłaściwe parkowanie pojazdu,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1 interwencja – spożywanie alkoholu,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 2 interwencje – awaria oświetlenia ulicznego, 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3 interwencje – uszkodzenie chodnika, znaków drogowych, 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ukarano MKK sprawców wykroczenia – 13 MKK na kwotę 2250 zł. 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Strażnicy Miejscy realizowali: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imprez „Sołeckich”.</a:t>
            </a:r>
          </a:p>
          <a:p>
            <a:pPr marL="1440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koncertu Zespołu Pieśni i </a:t>
            </a: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Tańca Mazowsze.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9750" indent="-285750" algn="just">
              <a:buFontTx/>
              <a:buChar char="-"/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LKA 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uwagi na remont drogi DW nr 632 na odcinku od zapory w Dębem do ronda w Poniatowie, od 1 września 2025 r. zostaną wprowadzone niewielkie zmiany w kursowaniu autobusów LKA linii 1 i 5, którymi dojeżdżają uczniowie do szkoły średniej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Komornicy: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Przystanek „Komornica Szkoła” zostanie tymczasowo wyłączony – autobusy nie będą wjeżdżać do Komornicy.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Uczniowie będą wysiadać na przystanku Dębe Fort 01/02, a następnie przechodzić pieszo kładką przez zaporę do szkoły.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Realizacja zadań funduszu sołeckiego: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Ludwinowo Zegrzyńskie – 2 sierpnia 2025 r. - Piknik sołecki. 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Skubianka wraz z Sołectwem Jachranka – 16 sierpnia 2025 r. - Piknik sołecki. </a:t>
            </a:r>
          </a:p>
          <a:p>
            <a:pPr marL="1440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Punkt konsultacyjny prowadzony przez Powiatowy Zespół Doradztwa Rolniczego w Legionowie nadal kontynuuje wsparcie dla rolników.</a:t>
            </a:r>
          </a:p>
          <a:p>
            <a:pPr marL="1440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27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CD944-3D83-8088-EDAE-D624123E6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ECD8DF4-D029-81F5-B97E-EC7038C29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198E2A-3652-2940-1AA4-A109768EF76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FC25E3E-BB75-B2DF-B7C3-A629C9DA4641}"/>
              </a:ext>
            </a:extLst>
          </p:cNvPr>
          <p:cNvSpPr txBox="1"/>
          <p:nvPr/>
        </p:nvSpPr>
        <p:spPr>
          <a:xfrm>
            <a:off x="681486" y="285462"/>
            <a:ext cx="11300203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18-22 sierpnia odbywały się Warsztaty z rybołówstwa w Izbie Pamięci i Tradycji Rybackich w Serocku. Uczestnicy warsztatów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ogromnym zaangażowaniem tworzyli swoje prace poznając tajniki rybołówstwa.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21 sierpnia w sali konferencyjnej Urzędu Miasta i Gminy w Serocku odbyła się konferencja poświęcona wdrożeniu Ustawy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 ochronie ludności i obronie cywilnej, która obowiązuje od 1 stycznia 2025 r. W wydarzeniu uczestniczyli przedstawiciele władz samorządowych Miasta Legionowo, Starostwa Powiatowego w Legionowie oraz gmin: Nieporęt, Nasielsk, Wieliszew, Jabłonna, Somianka, Pokrzywnica i Serock.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Centrum Kultury i Czytelnictwa zorganizowało następujące wydarzenia: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06.08.2025 - WAKACYJNE ANIMACJE (Dzień Pszczoły – Pasieka Miodowego Marka),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 warsztaty plastyczne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08.08.2025 - VI. Festiwal Filmowy im. Andrzeja Kondratiuka - Plaża miejska w Serocku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10.08.2025 - Fontanna Muzyki – Krajobrazy Chin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13.08.2025 - Animacyjna Środa 	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17.08.2025 - MAZOWSZE na Rynku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20.08.2025 - Animacyjna Środa: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Szyciokawiarnia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Warsztaty tworzenia WIEŃCA DOŻYNKOWEGO dla Sołectw oraz Kół Gospodyń i Gospodarzy Wiejskich z terenu Gminy Serock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20.08.2025 -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Milonga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na plaży z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dj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-em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Kandaferem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24.08.2025 - Fontanna Muzyki – Podróż na Zieloną Wyspę z zespołem CARRANTUOHILL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27.08.2025 - ANIMACYJNA ŚRODA</a:t>
            </a:r>
          </a:p>
        </p:txBody>
      </p:sp>
    </p:spTree>
    <p:extLst>
      <p:ext uri="{BB962C8B-B14F-4D97-AF65-F5344CB8AC3E}">
        <p14:creationId xmlns:p14="http://schemas.microsoft.com/office/powerpoint/2010/main" val="267890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F70615C-BC44-4D6E-9303-359E306D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083" y="5756455"/>
            <a:ext cx="3361778" cy="63493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C9BFE02-8F36-4A02-B090-C39E43441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37" y="784078"/>
            <a:ext cx="3017526" cy="392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778557" y="406957"/>
            <a:ext cx="9696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Informacja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Burmistrza Miasta i Gminy Serock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o działalności między sesjami </a:t>
            </a:r>
            <a:b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</a:b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(</a:t>
            </a:r>
            <a:r>
              <a:rPr lang="pl-PL">
                <a:solidFill>
                  <a:srgbClr val="3B3D4A"/>
                </a:solidFill>
                <a:latin typeface="Montserrat ExtraBold" panose="00000900000000000000" pitchFamily="2" charset="-18"/>
              </a:rPr>
              <a:t>6 sierpnia </a:t>
            </a: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2025r</a:t>
            </a:r>
            <a:r>
              <a:rPr lang="pl-PL">
                <a:solidFill>
                  <a:srgbClr val="3B3D4A"/>
                </a:solidFill>
                <a:latin typeface="Montserrat ExtraBold" panose="00000900000000000000" pitchFamily="2" charset="-18"/>
              </a:rPr>
              <a:t>.– 27 </a:t>
            </a: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sierpnia 2025r..)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6D2EAEB-0715-B4AC-542E-2A398FA8805C}"/>
              </a:ext>
            </a:extLst>
          </p:cNvPr>
          <p:cNvSpPr txBox="1"/>
          <p:nvPr/>
        </p:nvSpPr>
        <p:spPr>
          <a:xfrm>
            <a:off x="910086" y="1822484"/>
            <a:ext cx="108481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21.08.2025 r. upłynął termin składania ofert w postępowaniu dotyczącym budowy oświetlenia ul. Orzechowej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m.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Cupel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 Złożono 3 oferty. Trwa analiza ofert. 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14.08.2025 r. rozstrzygnięto powtórzone postępowanie przetargowe dotyczące opracowania dokumentacji projektowej przebudowy budynku ZSP w Woli Kiełpińskiej. Zawarcie umowy: 27.08.2025 r.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21.08.2025 r. dokonano unieważnienia konkursu na koncepcję architektoniczną budowy sali widowiskowej i hali sportowej w Wierzbicy. Powodem unieważnienia jest złożenie tylko jednej pracy. Konkurs zostanie powtórnie ogłoszony.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08.08.2025 r. dokonano otwarcia ofert w postępowaniu dotyczącym modernizacji placu zabaw przy szkole podstawowej w Zegrzu. Złożono 6 ofert. Trwa weryfikacja.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08.08.2025 r. dokonano otwarcia ofert w postępowaniu dotyczącym zagospodarowania terenu publicznego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Ludwinowie Dębskim. Złożono 6 ofert. Trwa weryfikacja.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postępowanie przetargowe na opracowanie dokumentacji projektowej budowy punktów świetlnych w ul. Perłowej w Skubiance. Oferty zostały zweryfikowane. W celu udzielenia zamówienia niezbędne jest zwiększenie środków finansowych przeznaczonych na to zadanie.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postępowanie dotyczące opracowania dokumentacji projektowo-kosztorysowej budowy punktów świetlnych w m. Guty (zadanie realizowane w ramach funduszu sołeckiego).  Złożono 3 oferty. W celu udzielenia zamówienia niezbędne jest zwiększenie środków finansowych przeznaczonych na to zadanie.</a:t>
            </a:r>
          </a:p>
        </p:txBody>
      </p:sp>
    </p:spTree>
    <p:extLst>
      <p:ext uri="{BB962C8B-B14F-4D97-AF65-F5344CB8AC3E}">
        <p14:creationId xmlns:p14="http://schemas.microsoft.com/office/powerpoint/2010/main" val="147553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839783" y="383233"/>
            <a:ext cx="11141906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</a:pP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Zawarte umowy: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14.08.2025 r. zawarto umowę na wykonanie odwodnienia ul. Głównej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Wartość umowy: 157 440,00 zł.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14.08.2025 r. zawarto umowę na modernizację pierwszego odcinka drogi gminnej w m. Guty. Wartość umowy: 292.640,17 zł.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21.08.2025 r. zawarto umowę na opracowanie dokumentacji projektowej rozbudowy budynku SP ZOZ w Serocku. Wartość umowy: 182 655,00 zł.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Zadania w toku: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modernizacji ul Hortensji w Dosinie wraz z budową oświetlenia drogowego.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budowy sieci kanalizacji sanitarnej w ul. Daliowej w Serocku.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budowy wodociągu zasilającego ul. Tutki w Jadwisinie.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budowy chodnika w Karolinie.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budowy punktów świetlnych w ul. Słodkiej w Serocku.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Opracowanie dokumentacji projektowo-kosztorysowej budowy punktów świetlnych w ul. Wspólnej i ul. Letniej w Jachrance.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Budowa drogi dla pieszych i rowerów w ciągu DK 62 (odcinek: Serock – Szadki).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Budowa punktów świetlnych w ul. Cynamonowej w Maryninie.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Termomodernizacja budynku Centrum Kultury i Czytelnictwa w Serocku.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Termomodernizacja budynku Szkoły Podstawowej w Serocku.</a:t>
            </a:r>
          </a:p>
          <a:p>
            <a:pPr marL="215900" algn="just">
              <a:spcBef>
                <a:spcPts val="300"/>
              </a:spcBef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</p:spTree>
    <p:extLst>
      <p:ext uri="{BB962C8B-B14F-4D97-AF65-F5344CB8AC3E}">
        <p14:creationId xmlns:p14="http://schemas.microsoft.com/office/powerpoint/2010/main" val="7179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901343" y="308856"/>
            <a:ext cx="1096241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300"/>
              </a:spcBef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projektowej zagospodarowania terenu publicznego przy Zespole Szkolno-Przedszkolnym w Woli Kiełpińskiej.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projektowej modernizacji ul. Cichej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punktów świetlnych w Wierzbicy.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technicznej budowy terenu rekreacyjnego w Ludwinowie Zegrzyńskim.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drogi dla pieszych i rowerów w ciągu drogi krajowej nr 62 w m. Łacha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drogi dla pieszych i rowerów w ciągu drogi wojewódzkiej nr 632 na terenie gm. Serock.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Rozbudowa drogi gminnej 180423W ul. Lipowej w m. Borowa Góra.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Modernizacja ul. Stokrotki w Serocku.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technicznej rozbudowy drogi wojewódzkiej nr 622 w zakresie budowy drogi dla pieszych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rowerów na odcinku od km ok. 4+544 do km ok. 12+240”.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Serocku   rejon ulic Polna – Traugutta.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szkoły podstawowej z częścią żłobkową w Wierzbicy.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rejonie ulicy Głównej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 oraz ulicy Radziwiłłów w Ludwinowie Zegrzyńskim.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Zadania zakończone w okresie sprawozdawczym: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wykonanie klimatyzacji w budynku administracyjnym przy ul. Kościuszki 15 w Serocku.</a:t>
            </a:r>
          </a:p>
        </p:txBody>
      </p:sp>
    </p:spTree>
    <p:extLst>
      <p:ext uri="{BB962C8B-B14F-4D97-AF65-F5344CB8AC3E}">
        <p14:creationId xmlns:p14="http://schemas.microsoft.com/office/powerpoint/2010/main" val="10300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669741"/>
            <a:ext cx="10982976" cy="536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• Złożone wnioski: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wniosek o udzielenie dofinansowania w formie pożyczki ze środków Wojewódzkiego Funduszu Ochrony Środowiska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Gospodarki Wodnej w Warszawie. Wnioskowana kwota wynosi 3 564 749,76 zł. Dofinansowanie zostanie wykorzystane na realizację zadania „Modernizacja stacji uzdatniania wody w Borowej Górze”.</a:t>
            </a:r>
          </a:p>
          <a:p>
            <a:pPr marL="5016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dwa wnioski o dofinansowanie w formie dotacji w ramach Wojewódzkiego Programu Ochrony Ludności i Obrony Cywilnej na rok 2025: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wniosek o udzielenie dotacji celowej dla zadań własnych z zakresu ochrony ludności i obrony cywilnej dla JST dotyczył zadań „Zabezpieczenie logistyczne oraz zapewnienie dostaw wody i energii na terenie Miasta i Gminy Serock” (polegającego na za zakupie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paczkowarki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do wody pitnej, mobilnego agregatu prądotwórczego, łóżek polowych oraz wykonanie remontu magazynu OC) – wnioskowana kwota dofinansowania 693 217,00 zł, drugie zadanie w ramach wniosku „Umiejętność przetrwania w sytuacjach kryzysowych” polega na przeprowadzeniu szkoleń z zakresu ochrony ludności i obrony cywilnej, opracowanie i wydanie „Gminnego poradnika na czas kryzysu i wojny”. Na realizację tego zadania wnioskujemy o kwotę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148 400,00 zł.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wniosek o udzielenie dotacji celowej dla zadań zleconych z zakresu ochrony ludności obrony cywilnej dla JST. W ramach zadania zostanie wykonana ekspertyza obiektu 09120 zlokalizowanego w Serocku pod adresem ul. Wyzwolenia 57,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05-140 Serock. Wnioskowana kwota dofinansowania wynosi 80 000,00 zł.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Otrzymaliśmy informację, że nasz wniosek na realizację zadania „Modernizacja placu zabaw na terenie plaży w Serocku” został zaopiniowany pozytywnie i otrzyma dofinansowanie z Lokalnej Grupy Działania Zalew Zegrzyński w wysokości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292 500,00 zł.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9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491350"/>
            <a:ext cx="11194284" cy="579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Przesłano zapytanie ofertowe do wybranych podmiotów celem wyłonienia wykonawcy Gminnego Programu Opieki nad Zabytkami na lata 2025 – 2028 oraz aktualizacji Gminnej Ewidencji Zabytków.  Termin na składanie ofert upływa 26.08.2025 r.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poniedziałek 28 lipca 2025 r.  w Nieporęcie podpisano umowę na udzielenie przez Województwo Mazowieckie dotacji na wykonanie zadania „Analiza sytuacji gospodarczo-energetycznej Miasta i Gminy Serock” - podejmowane są kroki do wyłonienia Wykonawcy.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Od 1 sierpnia trwa nabór wniosków o dotacje gminne na wymianę urządzeń grzewczych (1 wniosek) oraz budowę przydomowych oczyszczalni ścieków (1 wniosek).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Przyjęto i rozpatrzono 37 zgłoszeń zamiaru usunięcia drzew, 3 wniosków o wydanie zezwolenia na usunięcie drzew oraz 6 zgłoszeń dotyczących złomów/wywrotów drzew. Ponadto prowadzone są 2 postępowania w sprawie wymierzenia administracyjnej kary pieniężnej (1 - za usunięcie drzew bez zezwolenia lub zgłoszenia i - za zniszczenie drzew), prowadzonych w trybie art. 88 ust. 1 pkt 3 i 1 lub 6 ustawy z dnia 16 kwietnia 2004 roku o ochronie przyrody.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Przyjęto 1 wniosek związany z odbiorem i utylizacją wyrobów zawierających azbest od właściciela nieruchomości na terenie miasta i gminy Serock.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gminnym Punkcie „Czystego Powietrza” z doradztwa skorzystało 10 osób. Po zmianach, które zostały wprowadzone w marcu 2025 r. dotychczas wpłynął jeden wniosek w ramach programu.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 Punktu Selektywnej Zbiórki Odpadów Komunalnych skorzystało: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 lipcu 1491 osób,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 sierpniu 1152 osoby (stan na dzień 25 sierpnia).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15 września upływa termin płatności III raty podatku oraz opłaty za gospodarowanie odpadami komunalnymi. </a:t>
            </a:r>
          </a:p>
        </p:txBody>
      </p:sp>
    </p:spTree>
    <p:extLst>
      <p:ext uri="{BB962C8B-B14F-4D97-AF65-F5344CB8AC3E}">
        <p14:creationId xmlns:p14="http://schemas.microsoft.com/office/powerpoint/2010/main" val="35121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230628"/>
            <a:ext cx="11114274" cy="5958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Odpady lipiec 2025: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u="sng" dirty="0">
                <a:latin typeface="Hind" panose="02000000000000000000" pitchFamily="2" charset="-18"/>
                <a:cs typeface="Times New Roman" panose="02020603050405020304" pitchFamily="18" charset="0"/>
              </a:rPr>
              <a:t>Posesje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Faktura 682 007,71 zł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Odpady 843,60 Mg: zmieszane 347,56 Mg, bioodpady 351,84 Mg, papier 38,10 Mg, szkło 46,80 Mg, tworzywa sztuczne 59,30 Mg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u="sng" dirty="0">
                <a:latin typeface="Hind" panose="02000000000000000000" pitchFamily="2" charset="-18"/>
                <a:cs typeface="Times New Roman" panose="02020603050405020304" pitchFamily="18" charset="0"/>
              </a:rPr>
              <a:t>PSZOK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Faktura   79 359,37 zł + 2 118,96 zł Tekstylia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Odpady 103,13 Mg: papier, tworzywa sztuczne, szkło 10,26 Mg, odpady budowlane 40,56 Mg, odpady wielkogabarytowe 37,72 Mg, bioodpady 10,52 Mg, tekstylia 2,18 Mg, opony 1,78 Mg, leki 0,105 Mg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 PSZOK odebrano również 4,018 Mg elektroodpadów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Dobiegają końca prace remontowe w lokalu mieszkalnym w budynku przy ul. Wyzwolenia 7 w Serocku. Wykonawca – Usługi Remontowo – Budowlane „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Arbud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” Kaszuba Arkadiusz. Lokal przeznaczony dla Repatriantów z Kazachstanu. Prace w 100 % finansowane przez Mazowiecki Urząd Wojewódzki.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Rozpoczęto zakup i montaż wyposażenia remontowanego lokalu w budynku przy ul. Wyzwolenia 7. W ramach zadania jest zakup i montaż mebli oraz niezbędnego sprzętu AGD, oświetlenia itp. Wartość umowy wynosi 69 000,00 zł brutto. Wykonawcą jest firma Usługi Remontowo – Budowlane „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Arbud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” Kaszuba Arkadiusz. Lokal przeznaczony dla Repatriantów z Kazachstanu. Prace w 100 % finansowane przez Mazowiecki Urząd Wojewódzki.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1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582104" y="285410"/>
            <a:ext cx="11027791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Naprawiony automatyczny system nawadniania na terenie placu zabaw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 został ponownie zdewastowany. Naprawę zlecono firmie OGRODY WARSZAWY.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prace polegające na pielęgnacji i wycince drzew – Wiesław Jarosz.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przetargu na remont lokalu przy ul. Kościuszki 1/1 został wyłoniony wykonawca – Usługi Remontowo – Budowlane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Arbud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Kaszuba Arkadiusz, za cenę oferty 88 800,00 zł brutto. Prace są realizowane przez MGZGK ze wsparciem finansowym Banku Gospodarstwa Krajowego w wysokości 80 % poniesionych kosztów. Termin zakończenia remontu – 10.11.2025.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bieżąco prowadzone są prace polegające na równaniu dróg gruntowych i o nawierzchni asfaltowej. Zadania wykonuje KOBIAŁKA S.C.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Zlecono opracowanie projektu remontu chodnika w ul. Farnej w Serocku firmie ALKBUD. Wartość zlecenia 7995,00 zł brutto.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z wykonawcą na budowę sieci wodociągowej w ul. Ogrody we wsi Nowa Wieś - zadanie II.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Wykonano audyt i przygotowano materiały do wzięcia udziału w naborze wniosków w konkursie „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cyberbezpieczne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wodociągi”.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01.08 trwa nabór wniosków na okres zasiłkowy 2025/2026: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o ustalenie prawa do świadczeń rodzinnych (zasiłek rodzinny, dodatki do zasiłku rodzinnego oraz specjalny zasiłek opiekuńczy),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o ustalenie prawa do świadczeń z funduszu alimentacyjnego.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akcja wydawania żywności w związku z podpisanym porozumieniem z Bankiem Żywności w ramach programu „Fundusze Europejskie na Pomoc Żywnościową 2021- 2027”, który jest współfinansowany ze środków Europejskiego Funduszu Społecznego Plus.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F9006-EFE5-79BF-A2BD-97E76E7D8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029358-11BB-C910-D9EA-B6F2C1C2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21020B0-BF75-3F2D-4A8B-6BF68B09C9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5CABD-ABD8-72DE-274C-F06176C7633F}"/>
              </a:ext>
            </a:extLst>
          </p:cNvPr>
          <p:cNvSpPr txBox="1"/>
          <p:nvPr/>
        </p:nvSpPr>
        <p:spPr>
          <a:xfrm>
            <a:off x="587700" y="450313"/>
            <a:ext cx="11205715" cy="5834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Zawarto umowy na dowożenie uczniów do szkół na terenie Miasta i Gminy Serock w roku szkolnym 2025/2026 na trzech liniach tj. do Szkoły Podstawowej w Serocku – wartość umowy: 179.915,77 zł brutto, do Zespołu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Szkolno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– Przedszkolnego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Woli Kiełpińskiej - wartość umowy: 379.948,00 zł brutto oraz do Szkoły Podstawowej w Zegrzu – wartość umowy: 155.934,72 zł brutto.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Zawarto umowy na dowożenie uczniów niepełnosprawnych z terenu Miasta i Gminy Serock w roku szkolonym 2025/2026 na trzech liniach tj. do Powiatowego Zespołu Szkół i Placówek Specjalnych w Legionowie i Niepublicznego Przedszkola „Bąbel”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Legionowie – wartość umowy: 190.792,80 zł brutto, do Niepublicznej Szkoły Podstawowej im. por. Roberta Petersa i por. Josepha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Vigny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Nasielsku i Niepublicznego Przedszkola „Pod Fikołkami” w Nasielsku – wartość umowy: 193.145,04 zł brutto oraz do Specjalnego Ośrodka Szkolno-Wychowawczego w Pułtusku i do Ośrodka Szkolno-Wychowawczego w Wyszkowie – wartość umowy: 155.528,64 zł brutto.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postępowania egzaminacyjne na stopień awansu nauczyciela mianowanego wobec 2 nauczycieli (1 nauczyciel ze Szkoły Podstawowej im. M. Kopernika w Serocku oraz 1 nauczyciel z Samorządowego Przedszkola im. Krasnala Hałabały w Serocku).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Zakończyła się rekrutacja uzupełniająca prowadzona w sierpniu br. na wolne miejsca do Samorządowego Przedszkola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Zegrzu oraz oddziałów przedszkolnych w Szkole Podstawowej im. Wojska Polskiego w Zegrzu. W ramach wolnych miejsc do Samorządowego Przedszkola w Zegrzu przyjęto 11 dzieci, a do oddziałów przedszkolnych w Szkole Podstawowej w Zegrzu –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5 dzieci.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podstawie złożonych wniosków przez Mazowiecką Wojewódzką Komendę OHP wszczęto postępowania administracyjne w celu wydania decyzji o dofinansowanie kosztów kształcenia z tytułu ukończenia przyuczenia do wykonywania pracy przez dwóch uczniów zamieszkałych na terenie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MiG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Serock. Dofinansowanie udzielane jest ze środków Funduszu Pracy.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aneks nr 2 do porozumienia nr 5/2016 z dnia 10 marca 2016 r. dotyczącego utworzenia i prowadzenia przez Powiat Legionowski przedszkola specjalnego. Zmiany wprowadzone w aneksie dotyczą dostosowania zapisów o finansowaniu dzieci uczęszczających do przedszkola specjalnego do aktualnych przepisów ustawy o dochodach jednostek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56991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2691</Words>
  <Application>Microsoft Office PowerPoint</Application>
  <PresentationFormat>Panoramiczny</PresentationFormat>
  <Paragraphs>161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Hind</vt:lpstr>
      <vt:lpstr>Montserrat ExtraBold</vt:lpstr>
      <vt:lpstr>Motyw pakietu Office</vt:lpstr>
      <vt:lpstr>CorelDRAW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Woźniakowska 2</dc:creator>
  <cp:lastModifiedBy>Justyna Kuniewicz</cp:lastModifiedBy>
  <cp:revision>324</cp:revision>
  <dcterms:created xsi:type="dcterms:W3CDTF">2021-12-02T14:37:18Z</dcterms:created>
  <dcterms:modified xsi:type="dcterms:W3CDTF">2025-08-27T16:13:30Z</dcterms:modified>
</cp:coreProperties>
</file>