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72" r:id="rId6"/>
    <p:sldId id="273" r:id="rId7"/>
    <p:sldId id="276" r:id="rId8"/>
    <p:sldId id="279" r:id="rId9"/>
    <p:sldId id="295" r:id="rId10"/>
    <p:sldId id="294" r:id="rId11"/>
    <p:sldId id="301" r:id="rId12"/>
    <p:sldId id="300" r:id="rId13"/>
    <p:sldId id="299" r:id="rId14"/>
    <p:sldId id="298" r:id="rId15"/>
    <p:sldId id="304" r:id="rId16"/>
    <p:sldId id="303" r:id="rId17"/>
    <p:sldId id="259" r:id="rId1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yna Kuniewicz" initials="JK" lastIdx="1" clrIdx="0">
    <p:extLst>
      <p:ext uri="{19B8F6BF-5375-455C-9EA6-DF929625EA0E}">
        <p15:presenceInfo xmlns:p15="http://schemas.microsoft.com/office/powerpoint/2012/main" userId="Justyna Kuniewic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B3835C-0A3E-4A58-8B55-9439C108B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C04BB0-6695-48F2-82E2-6E50EBA2D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76E7C-E948-49D8-BAEC-31D14395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B3B49-F88F-449F-9A67-D570395D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DB312-4C0D-4315-884A-92C52C31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5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8CDC1-A0BC-42D9-A86A-4CEE4E8F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296356-0459-48EB-9741-A086281D1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45D034-DB37-4D5E-9C7A-D66DD0D5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6D02B0-944C-4E7D-B453-0C9AB2D0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073F77-06F8-47E9-AAFE-48B4E355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26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EAD247-662C-4BAF-85B1-F9F8A441F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CC62EF-A83A-4B82-9F8E-6A2C3B0B5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17E444-200B-4BB0-9236-416C7CA8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661B0-5890-4237-A2D3-2FFC0D0D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A46428-16BD-41A8-83EF-17B3BCD3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2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4B612-B2AB-4CF0-88AA-FF9F4A51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AE12B-8E90-43D6-9301-24BBC5B8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4E12F0-1622-48B0-A3F2-ABFD88D6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9BCA5-016B-4FCC-9802-B2450909B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6F7181-5CF9-46ED-B339-4BB85B75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9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685CA-4838-4C9C-A326-727FB048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4165E9-89C1-4535-BE7C-D738D6D0D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70159A-9D3B-41C6-97E4-88D97BFD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1D517-5F3D-4E04-970E-BEE5598A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B2D59F-45A9-4058-A0E6-02FA7409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5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7B26A3-2300-47E7-9FC0-7D7AA7C16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0C0CEA-0FD2-4EC9-8BDB-22837A0EF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F3CBE9-269A-4212-854C-6DD4E6B2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E5021A-C806-4CDD-936A-070331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77394F-62DC-4401-BEE1-93E5262E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CC4580-29A1-4CF9-90BA-467E1E18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2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ECE0B-A9DD-4999-8C7F-36D20731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1A4763-73BC-475D-92ED-5F79299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76D3C4-EB68-418C-8B60-85962BEC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622A699-D643-499A-9242-E0C8A16F2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DC7D6A-AD14-43F1-98C5-C6EF41602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42AEB8-5EC1-49E8-960E-3ABECA40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330DD63-315D-4824-98A9-91276B49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761E59B-40AA-4CF7-AA3D-07846D95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6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7FBC1-18FF-43B0-B3D5-5BCFC500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91120B-C5C1-499A-B9D8-0AFB82D1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38345C-06D8-488D-8B68-14F63B61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F5038F2-98DF-4A05-B825-56F86EED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8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EA56C22-0380-4CE6-873C-A981561E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EB23C6A-B89D-4C9E-9743-0657E6E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B8B3DA-C76B-46FC-B3C4-0C33FD22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88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71A85-81E7-4A9E-8E95-7BA23ECF3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6217E1-99B2-4E4A-9BC4-15B5B99C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8A1F2-EE7A-4C63-A6D9-B8B49269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937B76-C119-45CD-B46C-467188C9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0AB129-6737-49B9-9190-59670452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4515B1-524E-4E7D-809B-A1243A14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18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8C63B-4ECE-41D1-AA97-F5514F00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3384F12-A632-4B03-B3B3-A18065E9A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A23C84-1B6E-4DFC-9201-ADD49EDDD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252D83-4413-4979-9D6F-B84A8C95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34026F-086B-48EC-AA47-C04BB3AD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6C57F1-19EC-490C-92F6-45DE1B44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7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0DD187C-C564-472D-B658-9E521B56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6AE5E-C0FD-40BF-9EDA-A195E93E2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A51685-C86E-4602-9023-832F8455B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1C08-295B-4E02-8033-C465CE208A0E}" type="datetimeFigureOut">
              <a:rPr lang="pl-PL" smtClean="0"/>
              <a:t>02.07.2025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D9A82B-6771-4CBC-9C80-C570E4E7A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A12188-16E7-4CD8-88A8-E2A0829D1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05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6D5AECDB-16EE-4219-AB22-9DCF10C51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840" y="1939332"/>
            <a:ext cx="6087327" cy="452849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85C87D0-B546-4927-8A0B-4738E2BD1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32" y="890515"/>
            <a:ext cx="4271363" cy="1889257"/>
          </a:xfrm>
          <a:prstGeom prst="rect">
            <a:avLst/>
          </a:prstGeom>
        </p:spPr>
      </p:pic>
      <p:graphicFrame>
        <p:nvGraphicFramePr>
          <p:cNvPr id="8" name="Obiekt 7">
            <a:extLst>
              <a:ext uri="{FF2B5EF4-FFF2-40B4-BE49-F238E27FC236}">
                <a16:creationId xmlns:a16="http://schemas.microsoft.com/office/drawing/2014/main" id="{536C47D2-4727-4ED0-94A0-7668C8E68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27194"/>
              </p:ext>
            </p:extLst>
          </p:nvPr>
        </p:nvGraphicFramePr>
        <p:xfrm>
          <a:off x="943732" y="6240818"/>
          <a:ext cx="2857500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57576" imgH="227171" progId="CorelDraw.Graphic.16">
                  <p:embed/>
                </p:oleObj>
              </mc:Choice>
              <mc:Fallback>
                <p:oleObj name="CorelDRAW" r:id="rId4" imgW="2857576" imgH="227171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3732" y="6240818"/>
                        <a:ext cx="2857500" cy="22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991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4F4C3-964B-BE03-5615-1449B68F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7F0BA40-2647-2950-64B9-AA5C0A581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73ECD27-0528-BB4B-F140-295164E7B8E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B2E590-3F98-86CB-9C04-59898949D413}"/>
              </a:ext>
            </a:extLst>
          </p:cNvPr>
          <p:cNvSpPr txBox="1"/>
          <p:nvPr/>
        </p:nvSpPr>
        <p:spPr>
          <a:xfrm>
            <a:off x="772926" y="267817"/>
            <a:ext cx="11045693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Nadzorowano inwestycje w gminie w zakresie robót wodociągowych (budowa kanalizacji ul. Orzeszkowa w Serocku, przebudowa drogi w Stanisławowie i ul. Lipowej w Borowej Górze).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na analizę stanu odporności na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cyberzagrożenia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i opracowanie koncepcji docelowej architektury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cyberbezpieczeństwa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sieci IT i OT w zakładzie wodociągowym.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Ogłoszono postępowanie na budowę sieci wodociągowej w ul. Krętej we wsi Łacha zadanie II.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Podjęto współpracę z fundacją „Zaczyn”, która skutkować ma działaniami z zakresu edukacji cyfrowej osób 55+.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z Bankiem Żywności w ramach programu „Fundusze Europejskie na Pomoc Żywnościową 2021- 2027”, „PODPROGRAM 2024”", który jest współfinansowany ze środków Europejskiego Funduszu Społecznego Plus.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zaplanowane spotkania z pracownikami ZUS dotyczące zasad i warunków przyznawania renty wdowiej.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Wszystkim dzieciom zamieszkującym na terenie Miasta i Gminy Serock, które wzięły udział w rekrutacji do przedszkoli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oddziałów przedszkolnych w szkołach podstawowych na rok szkolny 2025/2026 wskazano miejsca wychowania przedszkolnego w placówkach prowadzonych przez   Miasto i Gminę Serock.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12 czerwca 2025 r. w Urzędzie Miasta i Gminy w Serocku odbył się konkurs na stanowisko dyrektora Szkoły Podstawowej im. Wojska Polskiego w Zegrzu. Kandydatem wyłonionym w wyniku postępowania konkursowego został Pan Adam Płoński. Zarządzeniem Nr 53/B/2025 z dnia 16 czerwca 2025 r. Burmistrza Miasta i Gminy Serock zatwierdzono wyniki konkursu, a Zarządzeniem Nr 55/B/2025 z dnia 23 czerwca 2025 r. powierzono stanowisko Dyrektora Szkoły Podstawowej im. Wojska Polskiego w Zegrzu Panu Adamowi Płońskiemu na 5 lat szkolnych.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23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56E6F-803A-1755-6D72-A8F5199E2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560A017-4BD6-BEC2-77F5-735A69028A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9952152-5406-0073-0E5C-FBA9342C1C63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C470CDA-CB97-D959-B62E-6B16AB3ED199}"/>
              </a:ext>
            </a:extLst>
          </p:cNvPr>
          <p:cNvSpPr txBox="1"/>
          <p:nvPr/>
        </p:nvSpPr>
        <p:spPr>
          <a:xfrm>
            <a:off x="807217" y="375545"/>
            <a:ext cx="1099997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Wszczęto postępowanie przetargowe w trybie podstawowym bez negocjacji na organizację dowożenia uczniów z terenu Miasta i Gminy Serock w roku szkolnym 2025/2026 do szkół prowadzonych przez gminę. 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 wniosek skierowany do wojewody mazowieckiego, gmina otrzymała środki finansowe na zakup podręczników, materiałów edukacyjnych i materiałów ćwiczeniowych dla uczniów ze szkół prowadzonych przez Miasto i Gminę Serock w łącznej wysokości 158 828,07 zł (w tym 8 075,33 zł z Funduszu Pomocy dla uczniów z Ukrainy).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28 maja 2025 roku wydano 179 dowodów osobistych.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Złożono 34 wnioski o zastrzeżenie numeru PESEL.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Zameldowało się na pobyt stały 71 osób (w tym 11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nowrodków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) i czasowy 25 osób.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6 aktów zgonu.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17 aktów małżeństwa.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261 aktów stanu cywilnego na wniosek.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27 wniosków o potwierdzenie profilu zaufanego.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18 wniosków dotyczące działalności gospodarczej.</a:t>
            </a:r>
          </a:p>
          <a:p>
            <a:pPr marL="1440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40 nowych kart Serocczanina. Ogółem wydano 6500 kart.</a:t>
            </a:r>
          </a:p>
        </p:txBody>
      </p:sp>
    </p:spTree>
    <p:extLst>
      <p:ext uri="{BB962C8B-B14F-4D97-AF65-F5344CB8AC3E}">
        <p14:creationId xmlns:p14="http://schemas.microsoft.com/office/powerpoint/2010/main" val="33642763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CD944-3D83-8088-EDAE-D624123E6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7ECD8DF4-D029-81F5-B97E-EC7038C29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9198E2A-3652-2940-1AA4-A109768EF76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FC25E3E-BB75-B2DF-B7C3-A629C9DA4641}"/>
              </a:ext>
            </a:extLst>
          </p:cNvPr>
          <p:cNvSpPr txBox="1"/>
          <p:nvPr/>
        </p:nvSpPr>
        <p:spPr>
          <a:xfrm>
            <a:off x="681486" y="285462"/>
            <a:ext cx="11300203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 czerwca 2025 r. odbyła się II tura wyborów Prezydenta Rzeczypospolitej Polskiej.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 terenie Miasta i Gminy Serock w wyborach wzięło udział </a:t>
            </a: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11.402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osób, tj. </a:t>
            </a: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78,72 %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uprawnionych do głosowania.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Wyniki głosowania na kandydatów przedstawiają się następująco: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43A880B-6FA3-87C1-0229-B09EA5572A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661096"/>
              </p:ext>
            </p:extLst>
          </p:nvPr>
        </p:nvGraphicFramePr>
        <p:xfrm>
          <a:off x="1426981" y="1213013"/>
          <a:ext cx="9580108" cy="944910"/>
        </p:xfrm>
        <a:graphic>
          <a:graphicData uri="http://schemas.openxmlformats.org/drawingml/2006/table">
            <a:tbl>
              <a:tblPr firstRow="1" firstCol="1" bandRow="1"/>
              <a:tblGrid>
                <a:gridCol w="3672982">
                  <a:extLst>
                    <a:ext uri="{9D8B030D-6E8A-4147-A177-3AD203B41FA5}">
                      <a16:colId xmlns:a16="http://schemas.microsoft.com/office/drawing/2014/main" val="3047214891"/>
                    </a:ext>
                  </a:extLst>
                </a:gridCol>
                <a:gridCol w="2739255">
                  <a:extLst>
                    <a:ext uri="{9D8B030D-6E8A-4147-A177-3AD203B41FA5}">
                      <a16:colId xmlns:a16="http://schemas.microsoft.com/office/drawing/2014/main" val="3331318292"/>
                    </a:ext>
                  </a:extLst>
                </a:gridCol>
                <a:gridCol w="3167871">
                  <a:extLst>
                    <a:ext uri="{9D8B030D-6E8A-4147-A177-3AD203B41FA5}">
                      <a16:colId xmlns:a16="http://schemas.microsoft.com/office/drawing/2014/main" val="2145135807"/>
                    </a:ext>
                  </a:extLst>
                </a:gridCol>
              </a:tblGrid>
              <a:tr h="401359">
                <a:tc>
                  <a:txBody>
                    <a:bodyPr/>
                    <a:lstStyle/>
                    <a:p>
                      <a:pPr marL="215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 dirty="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Kandydat</a:t>
                      </a:r>
                      <a:endParaRPr lang="pl-PL" sz="16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Liczba głosów ważnych</a:t>
                      </a:r>
                      <a:endParaRPr lang="pl-PL" sz="16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 dirty="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Procent głosów</a:t>
                      </a:r>
                      <a:endParaRPr lang="pl-PL" sz="16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4052112"/>
                  </a:ext>
                </a:extLst>
              </a:tr>
              <a:tr h="282629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dirty="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TRZASKOWSKI Rafał Kazimierz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 dirty="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5 998</a:t>
                      </a:r>
                      <a:endParaRPr lang="pl-PL" sz="16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 dirty="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53,01%</a:t>
                      </a:r>
                      <a:endParaRPr lang="pl-PL" sz="16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4773723"/>
                  </a:ext>
                </a:extLst>
              </a:tr>
              <a:tr h="229798">
                <a:tc>
                  <a:txBody>
                    <a:bodyPr/>
                    <a:lstStyle/>
                    <a:p>
                      <a:pPr marL="215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NAWROCKI Karol Tadeusz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5 316</a:t>
                      </a:r>
                      <a:endParaRPr lang="pl-PL" sz="160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15900" algn="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pl-PL" sz="1600" b="1" dirty="0">
                          <a:effectLst/>
                          <a:latin typeface="Hind" panose="02000000000000000000" pitchFamily="2" charset="-18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46,99%</a:t>
                      </a:r>
                      <a:endParaRPr lang="pl-PL" sz="1600" dirty="0">
                        <a:effectLst/>
                        <a:latin typeface="Hind" panose="02000000000000000000" pitchFamily="2" charset="-18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377392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1200320D-4029-3305-EDA9-0A2D05EDE26F}"/>
              </a:ext>
            </a:extLst>
          </p:cNvPr>
          <p:cNvSpPr txBox="1"/>
          <p:nvPr/>
        </p:nvSpPr>
        <p:spPr>
          <a:xfrm>
            <a:off x="681486" y="2983945"/>
            <a:ext cx="10711679" cy="3195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Straż Miejska w Serocku przez ostatni miesiąc realizowała zadania bieżące wynikające z art. 11 ustawy o Strażach Gminnych (oraz Ustawy o Policji);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zgłoszenia interwencji od mieszkańców – 184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tym: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zgłoszenia do utylizacji padliny – 19 interwencji,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zwierzęta bez opieki (błąkające się psy) –   19 interwencji,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odłowienia błąkających się psów - 8 interwencji,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porządkowe (połamane drzewa, zakłócenia spokoju, zaśmiecanie, nietrzeźwi itp.)  -  39 interwencji,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drogowe (uszkodzenie chodnika – drogi, zajęcie pasa ruchu, awarie oświetlenia, niewłaściwe parkowanie samochodu itp.)  -21 interwencji,</a:t>
            </a:r>
          </a:p>
        </p:txBody>
      </p:sp>
    </p:spTree>
    <p:extLst>
      <p:ext uri="{BB962C8B-B14F-4D97-AF65-F5344CB8AC3E}">
        <p14:creationId xmlns:p14="http://schemas.microsoft.com/office/powerpoint/2010/main" val="2678902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12DAB6-668F-0DB8-8C93-09232E3056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52568FC0-E460-E5E2-F311-FFDFEE9804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94D0DB3-2E57-FCB7-8940-EC1D084A7973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0AC2225-DA7C-72BC-9C73-3234459C36C2}"/>
              </a:ext>
            </a:extLst>
          </p:cNvPr>
          <p:cNvSpPr txBox="1"/>
          <p:nvPr/>
        </p:nvSpPr>
        <p:spPr>
          <a:xfrm>
            <a:off x="822714" y="443567"/>
            <a:ext cx="1065250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zadymienie – 5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inne – 46 interwencji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interwencje własne, ujawnione w wyniku patrolu – 34 interwencje,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 w tym: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23 interwencje – niewłaściwe parkowanie pojazdu,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2 interwencje – spożywanie alkoholu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 6 interwencji – awaria oświetlenia ulicznego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3 interwencje – uszkodzenie chodnika, znaków drogowych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ukarano sprawców wykroczenia – 25 MKK na kwotę 3000 zł.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Strażnicy Miejscy realizowali: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imprezy sportowej „Półmaraton Zegrzyński”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Stała kontrola punktów wyborczych w dniu Wyborów Prezydenckich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rajdu motocyklowego „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Moto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– Antonii”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zlotu mercedesów „Merc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Integra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marL="5016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16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30 czerwca 2025 r. autobusy LKA linii 3 i 4 będą zatrzymywać się na dwóch nowych przystankach: Kania Nowa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ul. Polna 01, Kania Nowa ul. Polna 02.  Obydwa przystanki są zlokalizowane przy ulicy Polnej w miejscowości Kania Nowa.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82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18C1E-0ECC-8935-AA1E-DF4E8BE7A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C74D50F-ACE9-5662-2109-14C634527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FFE7765-4823-C6E6-9BF1-3DC84489F99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213FCDF-B2AC-D27E-3C41-6236E41D98CC}"/>
              </a:ext>
            </a:extLst>
          </p:cNvPr>
          <p:cNvSpPr txBox="1"/>
          <p:nvPr/>
        </p:nvSpPr>
        <p:spPr>
          <a:xfrm>
            <a:off x="681486" y="203424"/>
            <a:ext cx="11114274" cy="5888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Realizacja zadań funduszu sołeckiego: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Izbica – 1 czerwca 2025 r.: odbył się sołecki Dzień Dziecka.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Dębe – 7 czerwca 2025 r. odbył się piknik sołecki pod nazwą „Święto Kwitnącej Jabłoni” oraz Dzień Dziecka.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Guty i Bolesławowo – 14 czerwca 2025 r. odbył się I Piknik Sołecki.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Borowa Góra i Jadwisin – 21 czerwca 2025 r. odbył się piknik pod nazwą „Powitanie lata”.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Punkt konsultacyjny prowadzony przez Powiatowy Zespół Doradztwa Rolniczego w Legionowie kontynuuje wsparcie dla rolników i mieszkańcom obszarów wiejskich w sporządzaniu dokumentacji niezbędnej przy ubieganiu się o pomoc finansowaną lub współfinansowaną ze środków pochodzących z funduszy Unii Europejskiej lub innych instytucji krajowych czy zagranicznych.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28 maja z okazji Dnia Samorządu Terytorialnego gościliśmy w Urzędzie Miasta i Gminy w Serocku młodzież klasy VIII ze Szkoły Podstawowej im. Wojska Polskiego w Zegrzu. Uczniowie mieli okazję poznać specyfikację codziennej pracy samorządu.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31 maja-1 czerwca odbyły się I Serockie Dni Badmintona. Wydarzenie podzielono na trzy części. W sobotę, 31 maja, zorganizowano gry i zabawy dla dzieci oraz turniej „Radosny Amator – Mój Pierwszy Turniej”, a w niedzielę, 1 czerwca, odbył się Otwarty Turniej Amatorów o Puchar Burmistrza Miasta i Gminy Serock. Wydarzenie zostało objęte patronatem Burmistrza Miasta i Gminy Serock.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1-5 czerwca w Izbie Pamięci i Tradycji Rybackich w Serocku została otwarta „Wystawa zabawek sprzed lat”. Uczniowie Szkoły Podstawowej im. Mikołaja Kopernika w Serocku wysłuchali opowieści o zabawkach z czasów PRL, a następnie uczestniczyli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grach na świeżym powietrzu, charakterystycznych dla dzieciństwa lat 70. i 80.</a:t>
            </a:r>
          </a:p>
        </p:txBody>
      </p:sp>
    </p:spTree>
    <p:extLst>
      <p:ext uri="{BB962C8B-B14F-4D97-AF65-F5344CB8AC3E}">
        <p14:creationId xmlns:p14="http://schemas.microsoft.com/office/powerpoint/2010/main" val="2627254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69EC6C-BFB5-21AF-9BAC-7FE19F87B4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0317027-72F9-36D8-3414-5B92D14AC7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1F8BB97A-F2FA-E386-9A63-35D789DEEEAB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A520CC8-869A-6801-AC42-1D366A749417}"/>
              </a:ext>
            </a:extLst>
          </p:cNvPr>
          <p:cNvSpPr txBox="1"/>
          <p:nvPr/>
        </p:nvSpPr>
        <p:spPr>
          <a:xfrm>
            <a:off x="784357" y="678426"/>
            <a:ext cx="10828524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 czerwca z okazji Dnia Samorządu Terytorialnego w Centrum Kultury i Czytelnictwa w Serocku gościliśmy młodzież ze Szkoły Podstawowej im. Jerzego Szaniawskiego w Jadwisinie, Szkoły Podstawowej im. Mikołaja Kopernika w Serocku oraz Szkoły Podstawowej im. Witolda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Zglenickiego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Woli Kiełpińskiej. Uczniowie mieli okazję poznać codzienną pracę samorządu lokalnego.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5 czerwca miało miejsce zwiedzanie Obserwatorium Geodezyjno-Geofizycznego Borowa Góra, zorganizowane przez Izbę Pamięci i Tradycji Rybackich. Przewodnikiem był kierownik obserwatorium Pan dr inż. Przemysław Dykowski.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6–8 czerwca w Hotelu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Narvil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Serocku odbyły się IX Mazowieckie Spotkania Stomatologiczne, organizowane przez Okręgową Izbę Lekarską w Warszawie oraz Warszawski Uniwersytet Medyczny. Wydarzenie odbyło się pod patronatem Burmistrza Miasta i Gminy Serock.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8–20 czerwca w Izbie Pamięci i Tradycji Rybackich w Serocku odbyły się prelekcje Julity Wiśniewskiej pt. „Lustrzane odbicie przeszłości” oraz Mirosława Pakuły pt. „Serock i okolice na dawnych zdjęciach”. W kolejnych dniach można było także obejrzeć wystawę „Światłoczułe”, prezentującą kolekcję zabytkowych aparatów fotograficznych Julity Wiśniewskiej.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14 czerwca odbyło się wydarzenie dla miłośników motocykli i muzyki rockowej –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Moto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Antoni 2025. Wydarzenie zostało objęte patronatem Burmistrza Miasta i Gminy Serock.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16 czerwca w Urzędzie Miasta i Gminy w Serocku gościliśmy młodzież z miasta partnerskiego Dzierżoniów, która w ramach wymiany odwiedziła Serock.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18 czerwca uczniowie klasy 8c ze Szkoły Podstawowej w Serocku spotkali się z Burmistrzem Arturem Borkowskim, przeprowadzając z nim wywiad na temat rozwoju miasta, inwestycji i pracy w samorządzie.</a:t>
            </a:r>
          </a:p>
        </p:txBody>
      </p:sp>
    </p:spTree>
    <p:extLst>
      <p:ext uri="{BB962C8B-B14F-4D97-AF65-F5344CB8AC3E}">
        <p14:creationId xmlns:p14="http://schemas.microsoft.com/office/powerpoint/2010/main" val="856839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EA608D-B3A3-DC9B-6A2B-9D85871EA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2524213-DDF6-6371-0C0F-B07AEA8F63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3DEF3AA-095A-216F-1A16-3234136ED44B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96E34A40-5987-2574-CAE8-AA3728F6BEA8}"/>
              </a:ext>
            </a:extLst>
          </p:cNvPr>
          <p:cNvSpPr txBox="1"/>
          <p:nvPr/>
        </p:nvSpPr>
        <p:spPr>
          <a:xfrm>
            <a:off x="1035817" y="406712"/>
            <a:ext cx="1062278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21 czerwca odbył się X Zlot Miłośników Marki Mercedes-Benz. Wydarzenie zostało objęte patronatem Burmistrza Miasta i Gminy Serock.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 czerwca w Wierzbicy odbyło się spotkanie inaugurujące budowę szkoły i żłobka.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29 czerwca odbyło się spotkanie online z Helen Albert, potomkinią serockich Żydów. Wydarzenie zorganizowano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ramach projektu „Szlak dziedzictwa serockich Żydów”, realizowanego przez Miasto i Gminę Serock we współpracy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Fundacją Forum Dialogu.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Centrum Kultury i Czytelnictwa zorganizowało następujące wydarzenia: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31.05.2025 - Gminny Dzień Dziecka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08.06.2025 - Musical „Morskie Opowieści” – Zespół Kabaretowo-Teatralny „Moderato”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10.06.2025 - Spektakl dla młodzieży "Nie bajka" - Fundacja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Pasjoteka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14.06.2025 -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Moto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Antoni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15.06.2025 - Recital Arkadiusz Mazurkiewicz-Kulka: „Inny ja - piosenki zupełnie nie moje”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22.06.2025 - Wianki min.:</a:t>
            </a:r>
          </a:p>
          <a:p>
            <a:pPr marL="215900" algn="just"/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Warsztaty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rękodzielnicze (Warsztaty artystyczne wypalania i zdobienia drewna),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wiankowe - (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bębniarskie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Click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Drum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Prezentacje dzieci i młodzieży z Serocka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Konkurs na "Najpiękniejszy Wianek"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Koncert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bębniarski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Grupy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Dun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Dun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Koncert szant Artura Zdanowicza</a:t>
            </a:r>
          </a:p>
          <a:p>
            <a:pPr marL="215900" algn="just"/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27.06.2025 – „Miłość na wczoraj, na dzisiaj. Na jutro?” - Wieczór poezji polskich poetek z Grupą Teatralną „Między Nami”. </a:t>
            </a:r>
          </a:p>
          <a:p>
            <a:pPr marL="215900" algn="just"/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521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F70615C-BC44-4D6E-9303-359E306DB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083" y="5756455"/>
            <a:ext cx="3361778" cy="63493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6C9BFE02-8F36-4A02-B090-C39E43441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37" y="784078"/>
            <a:ext cx="3017526" cy="392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1778557" y="406957"/>
            <a:ext cx="9696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Informacja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Burmistrza Miasta i Gminy Serock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o działalności między sesjami </a:t>
            </a:r>
            <a:b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</a:b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(28 maja 2025r.– 2 lipca 2025r..)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E6D2EAEB-0715-B4AC-542E-2A398FA8805C}"/>
              </a:ext>
            </a:extLst>
          </p:cNvPr>
          <p:cNvSpPr txBox="1"/>
          <p:nvPr/>
        </p:nvSpPr>
        <p:spPr>
          <a:xfrm>
            <a:off x="910086" y="1907123"/>
            <a:ext cx="10793731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09.06.2025 r. dokonano unieważnienia postępowania dotyczącego opracowania dokumentacji projektowej przebudowy budynku ZSP w Woli Kiełpińskiej. Oferty, których kwoty nie przekraczały środków zaplanowanych na ten cel zostały odrzucone z przyczyn formalnych. Postępowanie zostanie powtórzone.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18.06.2025 r. upłynął termin składania ofert w postępowaniu dotyczącym montażu klimatyzacji w budynku przy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ul. Kościuszki 15 w Serocku. W wyznaczonym czasie wpłynęła 1 oferta znacznie przewyższająca kwotę zaplanowaną na ten cel. Postępowanie zostanie unieważnione.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24.06.2025 r. upłynął termin składania ofert w postępowaniu dotyczącym budowy oświetlenia drogowego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ul. Perłowej w Skubiance. Trwa weryfikacja złożonych ofert.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24.06.2025 r. upłynął termin składania ofert w postępowaniu dotyczącym opracowania dokumentacji technicznej budowy sieci wodociągowej w ul. Prof. Tutki w Jadwisinie. Trwa weryfikacja.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26.06.2025 r. wszczęto postępowanie dotyczące opracowania dokumentacji technicznej budowy chodnika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miejscowości Karolino. Otwarcie ofert zaplanowano na: 04.07.2025 r.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27.06.2025 r. dokonano otwarcia ofert w postępowaniu dotyczącym budowy sieci kanalizacji sanitarnej w rejonie ul. Traugutta w Serocku. W wyznaczonym terminie wpłynęły 2 oferty. Trwa ich weryfikacja.</a:t>
            </a:r>
          </a:p>
        </p:txBody>
      </p:sp>
    </p:spTree>
    <p:extLst>
      <p:ext uri="{BB962C8B-B14F-4D97-AF65-F5344CB8AC3E}">
        <p14:creationId xmlns:p14="http://schemas.microsoft.com/office/powerpoint/2010/main" val="147553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839783" y="93715"/>
            <a:ext cx="10784528" cy="6517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Zawarte umowy: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29.05.2025 r. zawarto umowę na budowę drogi dla pieszych i rowerów w ciągu DK 62 (odcinek: Serock – Szadki). Wartość umowy: 4 507 519,50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29.05.2025 r. zawarto umowę na budowę punktów świetlnych w ul. Cynamonowej w Maryninie. Wartość umowy: 94 464,00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30.05.2025 r. zawarto umowę na termomodernizację budynku Centrum Kultury i Czytelnictwa w Serocku. Wartość umowy: 651 900,00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30.05.2025 r. zawarto umowę na termomodernizację budynku Szkoły Podstawowej w Serocku. Wartość umowy: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2 373 900,00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05.06.2025 r. zawarto umowę na opracowanie dokumentacji projektowej zagospodarowania terenu publicznego przy Zespole Szkolno-Przedszkolnym w Woli Kiełpińskiej. Wartość umowy: 47 970,00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05.06.2025 r. zawarto umowę na opracowanie dokumentacji projektowej modernizacji ul. Cichej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Lesie. Wartość umowy: 24 600,00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06.06.2025 r. zawarto umowę na budowę punktów świetlnych w Wierzbicy. Wartość umowy: 47 232,00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09.06.2025 r. zawarto umowę na opracowanie szczegółowej specyfikacji wykonania i odbioru robót budowlanych w ramach zadania pn. „Budowa odwodnienia rejon ulic: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Tchorka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- Jaśminowa –Zakroczymska – Ogrodowa”.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Wartość umowy: 33 087,00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10.06.2025 r. zawarto umowę na opracowanie dokumentacji technicznej budowy terenu rekreacyjnego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Ludwinowie Zegrzyńskim. Wartość umowy: 34 800,00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10.06.2025 r. zawarto umowę na opracowanie dokumentacji technicznej modernizacji placu zabaw na plaży miejskiej w Serocku. Wartość umowy: 12 300,00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12.06.2025 r zawarto umowę na opracowanie dokumentacji technicznej budowy chodnika przy ul. Długiej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Lesie. Wartość umowy: 7 380,00 zł.</a:t>
            </a:r>
          </a:p>
          <a:p>
            <a:pPr marL="215900" algn="just">
              <a:spcBef>
                <a:spcPts val="300"/>
              </a:spcBef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24.06.2025 r. dokonano rozstrzygnięcia postępowania dotyczącego opracowania dokumentacji projektowej modernizacji ul. Hortensji w m. Dosin wraz z budową oświetlenia. Zawarto umowę 30.06.2025 r.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</p:spTree>
    <p:extLst>
      <p:ext uri="{BB962C8B-B14F-4D97-AF65-F5344CB8AC3E}">
        <p14:creationId xmlns:p14="http://schemas.microsoft.com/office/powerpoint/2010/main" val="7179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913065" y="177541"/>
            <a:ext cx="10962705" cy="667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Zadania w toku: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drogi dla pieszych i rowerów w ciągu drogi krajowej nr 62 w m. Łacha.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Wymiana opraw oświetleniowych na terenie gminy Serock w ramach „Poprawy efektywności energetycznej na terenie Miasta i Gminy Serock”.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drogi dla pieszych i rowerów w ciągu drogi wojewódzkiej nr 632 na terenie gm. Serock.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dla zadania pn. „Modernizacja placu zabaw na terenie Szkoły Podstawowej w Zegrzu”.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Rozbudowa drogi gminnej 180423W ul. Lipowej w m. Borowa Góra.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Modernizacja ul. Stokrotki w Serocku.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technicznej rozbudowy drogi wojewódzkiej nr 622 w zakresie budowy drogi dla pieszych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rowerów na odcinku od km ok. 4+544 do km ok. 12+240”.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kanalizacji sanitarnej w Serocku   rejon ulic Polna – Traugutta.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szkoły podstawowej z częścią żłobkową w Wierzbicy.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fragmentu ul. Karolińskiej w Karolinie wraz ze skrzyżowaniem z drogą krajową.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kanalizacji sanitarnej w rejonie ulicy Głównej 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Lesie oraz ulicy Radziwiłłów w Ludwinowie Zegrzyńskim.</a:t>
            </a:r>
          </a:p>
          <a:p>
            <a:pPr algn="just">
              <a:spcBef>
                <a:spcPts val="300"/>
              </a:spcBef>
            </a:pPr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Zadania zakończone w okresie sprawozdawczym: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Przebudowa linii napowietrznej niskiego napięcia kolidującej z projektowaną budową placu zabaw w Ludwinowie Dębskim.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dla zadania pn. „Modernizacja drogi gminnej nr 180405W w Woli Smolanej”.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montażu klimatyzacji w budynku administracyjnym przy ul. Kościuszki 15 w Serocku.</a:t>
            </a:r>
          </a:p>
          <a:p>
            <a:pPr algn="just">
              <a:spcBef>
                <a:spcPts val="300"/>
              </a:spcBef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sieci kanalizacji sanitarnej w ul. E. Orzeszkowej w Serocku.</a:t>
            </a:r>
          </a:p>
        </p:txBody>
      </p:sp>
    </p:spTree>
    <p:extLst>
      <p:ext uri="{BB962C8B-B14F-4D97-AF65-F5344CB8AC3E}">
        <p14:creationId xmlns:p14="http://schemas.microsoft.com/office/powerpoint/2010/main" val="10300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552510"/>
            <a:ext cx="11183680" cy="5427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/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</a:t>
            </a:r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Złożone wnioski: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wniosek o dofinansowanie zadania z „Rządowego programu ograniczania przestępczości i aspołecznych zachowań Razem bezpieczniej na lata 2025-2028” w kwocie 120 000 zł. Kwota zostanie przeznaczona na realizację zadania „Bezpieczna przestrzeń publiczna – budowa chodnika oraz peronów przystankowych na terenie Miasta i Gminy Serock.” (brakujący fragment chodnika przy ul. Długiej 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Lesie, budowa 5 nowych peronów przystankowych w miejscowościach Marynino, Szadki, Karolino).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- wniosek o dofinansowanie zadania polegającego na Modernizacji placu zabaw na terenie plaży w Serocku w ramach wdrażania Lokalnej Strategii Rozwoju realizowanej przez LGD Zalew Zegrzyński. Wnioskowana kwota dofinansowania zadania wynosi 292 500 zł.</a:t>
            </a:r>
          </a:p>
          <a:p>
            <a:pPr marL="215900" algn="just"/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Podpisane umowy o dofinansowanie z Województwem Mazowieckim: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w ramach programu „Mazowsze dla Seniorów 2025” na realizację zadania „Seniorzy zawsze aktywni” w formie dotacji na kwotę 40 000 zł.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w ramach programu „Mazowsze dla straży pożarnych” 40 000 zł w formie dotacji na modernizację budynku OSP w Gąsiorowie oraz 50 000 zł na zakup specjalistycznego wyposażenia dla strażaków służących w OSP na terenie Miasta i Gminy Serock.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- na realizację zadania Modernizacja drogi gminnej w miejscowości Guty w kwocie 230 000 zł.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Wniosek złożony w ramach Mazowieckiego Programu Rozwoju Bazy Sportowej realizowanego przez Samorząd Województwa Mazowieckiego został rekomendowany do kolejnego etapu do Ministerstwa Sportu i Turystyki. W ramach zadania przebudowane zostanie boisko przy Zespole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Szkolno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– Przedszkolnym w Woli Kiełpińskiej oraz kort tenisowy, bieżnia, skocznia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boisko na terenie kompleksu sportowego przy ul. Pułtuskiej 47 w Serocku. Wnioskowana kwota dofinansowania z Budżetu Województwa Mazowieckiego oraz Ministerstwa Sportu i Turystyki wynosi 1 600 000 zł.</a:t>
            </a:r>
          </a:p>
          <a:p>
            <a:pPr marL="215900" algn="just"/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69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636314"/>
            <a:ext cx="1119428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27.05.2025 r. podpisano akt notarialny dotyczący sprzedaży lokalu mieszkalnego nr 9 przy ul. Kościuszki 9 w Serocku na rzecz jego najemcy - częściowe wykonanie uchwały nr 396/LXIV/98 z dnia 04.04.1998 r.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30.05.2025 r. podpisano akt notarialny dotyczący sprzedaży w drodze bezprzetargowej na powiększenie przyległej nieruchomości działki nr 68/19 obręb 11 przy ul. Ogrodowej w Serocku - wykonanie uchwały nr 57/VIII/2024 z dnia 25.09.2024 r.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04.06.2025r. podpisano akt notarialny dotyczący nieodpłatnego nabycia na własność Miasta i Gminy Serock udziału wynoszącego 206/240 części w działce nr 153/29 we wsi Borowa Góra o powierzchni 691 m2 stanowiącej część drogi wewnętrznej ul. Sosnowej - częściowe wykonanie uchwały nr 118/XIII/2025 z dnia 29.01.2025 r.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Wyłoniono wykonawcę na opracowanie miejscowego planu zagospodarowania przestrzennego gminy Serock – sekcja G2 (część obrębu Wierzbica).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postępowaniu na wykonanie odwiertu geotermalnego Serock GT-1 wpłynęły trzy oferty. Jedna oferta zmieściła się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kwocie przeznaczonej na realizację zadania. Obecnie trwa weryfikacja dokumentacji.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dniach 9, 10 czerwca – odbyły się spotkania warsztatowe z Radnymi, Sołtysami, Mieszkańcami, Pracownikami Urzędu Miasta i Gminy Serock w sprawie projektu Strategii Rozwoju Miasta i Gminy Serock na lata 2026-2035. Z wynikami ankiet oraz podsumowaniem badania ankietowego można się zapoznać w materiałach zamieszczonych na stronie Miasta i Gminy Serock. </a:t>
            </a:r>
          </a:p>
        </p:txBody>
      </p:sp>
    </p:spTree>
    <p:extLst>
      <p:ext uri="{BB962C8B-B14F-4D97-AF65-F5344CB8AC3E}">
        <p14:creationId xmlns:p14="http://schemas.microsoft.com/office/powerpoint/2010/main" val="35121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681486" y="656912"/>
            <a:ext cx="11114274" cy="523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Trwają prace związane z oszacowaniem szkód spowodowanych przez tegoroczne przymrozki wiosenne. Zakończono prace związane z lustracją upraw w terenie. Obecnie sporządzane są protokoły wraz z dokumentacją zdjęciową z oszacowania zakresu i wysokości szkód. Po zakończeniu prac skompletowana dokumentacja, zostanie przekazana do Wojewody Mazowieckiego, w celu jej zatwierdzenia. Na terenie Miasta i Gminy Serock zjawiskiem przymrozków zostało dotkniętych 76 gospodarstw rolnych. 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Kontynuowane są postępowania administracyjne w sprawie wydania decyzji o środowiskowych uwarunkowaniach dla przedsięwzięć pn.: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1) „Budowa czterech budynków mieszkalnych wielorodzinnych z garażami podziemnymi, budynku usługowego, parkingu naziemnego wraz z infrastrukturą techniczną w miejscowości Zegrze przy ul. Oficerskiej”, zlokalizowanego na działkach o nr ew. 111/311, w miejscowości Zegrze,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obr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. 0011 Jadwisin, gm. Serock”.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2) „Budowa siedemnastu budynków mieszkalnych wielorodzinnych z garażami podziemnymi oraz infrastrukturą towarzyszącą w tym trzynastu budynków wielorodzinnych, jednego budynku wielorodzinnego z usługami w parterze i trzech budynków usługowych w miejscowości Wierzbica na działkach o nr ew. 168/1 i 170/8 obręb 25 Wierzbica, gm. Serock”.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3) „Budowa urządzeń wodnych – trzech pomostów stałych A, B i C w m. Łacha na wodach Jeziora Zegrzyńskiego” na działce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 nr ew. 895 w miejscowości Łacha,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obr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0017, gm. Serock”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4) „Budowa urządzenia wodnego tj. jednego otworu studziennego nr 1A o głębokości do 50,0 m i zdolności poboru wody powyżej 10 m3/h (studni zastępczej dla studni nr 1) oraz likwidacji istniejącej studni nr 1 o głębokości 47,0 m na terenie i dla potrzeb Centrum Kongresowego Sp. z o.o. w Jachrance na działce o nr ew. 350/15 w miejscowości Jachranka Nr 77, obręb 0010 Jachranka – Serock obszar wiejski”,</a:t>
            </a:r>
          </a:p>
        </p:txBody>
      </p:sp>
    </p:spTree>
    <p:extLst>
      <p:ext uri="{BB962C8B-B14F-4D97-AF65-F5344CB8AC3E}">
        <p14:creationId xmlns:p14="http://schemas.microsoft.com/office/powerpoint/2010/main" val="98821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790829" y="859278"/>
            <a:ext cx="11027791" cy="479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5) „Wydobycie kopaliny- piasków z terenu działek 55 i 56 obręb Dębinki, dz.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ewid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. nr 1 obręb Karolino i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dz.ewid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. nr 96 obręb Marynino, gmina Serock, powiat legionowski, województwo mazowieckie, ze złoża piasków „Dębinki V”.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Przyjmowanie i rozpatrywanie 37 zgłoszeń zamiaru usunięcia drzew, 6 wniosków o wydanie zezwolenia na usunięcie drzew. Ponadto prowadzone są 2 postępowania w sprawie wymierzenia administracyjnej kary pieniężnej (1 - za usunięcie drzew bez zezwolenia lub zgłoszenia i - za zniszczenie drzew), prowadzonych w trybie art. 88 ust. 1 pkt 3 i 1 lub 6 ustawy z dnia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16 kwietnia 2004 roku o ochronie przyrody.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Przyjmowanie i rozpatrywanie wniosków związanych z odbiorem lub demontażem i utylizacją wyrobów zawierających azbest od właścicieli nieruchomości na terenie miasta i gminy Serock oraz z gospodarstw rolnych.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kontrole właścicieli nieruchomości w zakresie odprowadzania nieczystości ciekłych. (od początku roku przeprowadzono 390 kontroli).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Prowadzone są postępowania wobec przedsiębiorców w sprawie nałożenia kary pieniężnej za niewykonanie obowiązku osiągnięcia wymaganego poziomu: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przygotowania do ponownego użycia i recyklingu odpadów komunalnych za rok 2024 (6 postępowań). </a:t>
            </a:r>
          </a:p>
          <a:p>
            <a:pPr marL="215900" algn="just">
              <a:spcBef>
                <a:spcPts val="500"/>
              </a:spcBef>
              <a:spcAft>
                <a:spcPts val="5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ograniczenia masy odpadów komunalnych ulegających biodegradacji przekazywanych do składowania za rok 2024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(2 postępowania).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60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F9006-EFE5-79BF-A2BD-97E76E7D8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2029358-11BB-C910-D9EA-B6F2C1C23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21020B0-BF75-3F2D-4A8B-6BF68B09C9BE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E5CABD-ABD8-72DE-274C-F06176C7633F}"/>
              </a:ext>
            </a:extLst>
          </p:cNvPr>
          <p:cNvSpPr txBox="1"/>
          <p:nvPr/>
        </p:nvSpPr>
        <p:spPr>
          <a:xfrm>
            <a:off x="681486" y="230628"/>
            <a:ext cx="1113371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Wymagany poziom przygotowania do ponownego użycia i recyklingu za 2024 r. wynosi 45 % wagowo, a limit składowania bioodpadów do nie więcej niż 35% wagowo całkowitej masy odpadów komunalnych ulegających biodegradacji przekazywanych do składowania w stosunku do masy tych odpadów wytworzonych w 1995 r. 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 wydawanie kart PSZOK – do dnia 27.06.2025 wydano 2997 sztuk kart. W maju PSZOK odwiedziło 1032 osoby.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Odpady maj 2025: 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Posesje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Faktura 645 003,71 zł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Odpady 801,50 Mg: zmieszane 318,48 Mg, bioodpady 344,22 Mg, papier 34,06 Mg, szkło 46,56 Mg, tworzywa sztuczne 58,18 Mg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PSZOK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Faktura   51 763,32 zł + 1 827,36 zł Tekstylia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Odpady 74,82 Mg: papier, tworzywa sztuczne, szkło 8,35 Mg, odpady budowlane 29,58 Mg, odpady wielkogabarytowe 22,7 Mg, bioodpady 6,14 Mg, tekstylia 1,88 Mg, opony 6,1 Mg, leki 0,065 Mg</a:t>
            </a:r>
          </a:p>
          <a:p>
            <a:pPr marL="215900" algn="just">
              <a:spcBef>
                <a:spcPts val="200"/>
              </a:spcBef>
              <a:spcAft>
                <a:spcPts val="2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 PSZOK odebrano również 5,03 Mg elektroodpadów.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prace remontowe w lokalu mieszkalnym w budynku przy ul. Wyzwolenia 7 w Serocku. 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Wykonano naprawę ogrodzenia terenu bazy MGZGK w Serocku.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Zlecono naprawy kominów i przewodów wentylacyjnych w budynkach mieszkalnych administrowanych przez MGZGK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Serocku Zakładowi Usług Kominiarskich – wartość robót 100 000,00 zł brutto.</a:t>
            </a:r>
          </a:p>
          <a:p>
            <a:pPr marL="215900">
              <a:spcBef>
                <a:spcPts val="400"/>
              </a:spcBef>
              <a:spcAft>
                <a:spcPts val="4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Zlecono drobne naprawy w lokalach komunalnych firmie Remontowo - Budowlanej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Arbud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Kaszuba Arkadiusz.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Wartość robót 13 170,00 zł brutto.</a:t>
            </a:r>
          </a:p>
          <a:p>
            <a:pPr marL="215900" algn="just">
              <a:spcBef>
                <a:spcPts val="400"/>
              </a:spcBef>
              <a:spcAft>
                <a:spcPts val="4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1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</TotalTime>
  <Words>3750</Words>
  <Application>Microsoft Office PowerPoint</Application>
  <PresentationFormat>Panoramiczny</PresentationFormat>
  <Paragraphs>199</Paragraphs>
  <Slides>17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Hind</vt:lpstr>
      <vt:lpstr>Montserrat ExtraBold</vt:lpstr>
      <vt:lpstr>Motyw pakietu Office</vt:lpstr>
      <vt:lpstr>CorelDRAW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Woźniakowska 2</dc:creator>
  <cp:lastModifiedBy>Justyna Kuniewicz</cp:lastModifiedBy>
  <cp:revision>317</cp:revision>
  <dcterms:created xsi:type="dcterms:W3CDTF">2021-12-02T14:37:18Z</dcterms:created>
  <dcterms:modified xsi:type="dcterms:W3CDTF">2025-07-02T09:00:58Z</dcterms:modified>
</cp:coreProperties>
</file>