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9" r:id="rId9"/>
    <p:sldId id="295" r:id="rId10"/>
    <p:sldId id="294" r:id="rId11"/>
    <p:sldId id="301" r:id="rId12"/>
    <p:sldId id="300" r:id="rId13"/>
    <p:sldId id="299" r:id="rId14"/>
    <p:sldId id="298" r:id="rId15"/>
    <p:sldId id="259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4F4C3-964B-BE03-5615-1449B68F6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7F0BA40-2647-2950-64B9-AA5C0A581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73ECD27-0528-BB4B-F140-295164E7B8EA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CB2E590-3F98-86CB-9C04-59898949D413}"/>
              </a:ext>
            </a:extLst>
          </p:cNvPr>
          <p:cNvSpPr txBox="1"/>
          <p:nvPr/>
        </p:nvSpPr>
        <p:spPr>
          <a:xfrm>
            <a:off x="795787" y="639792"/>
            <a:ext cx="1089710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Straż Miejska w Serocku przez ostatni miesiąc realizowała zadania bieżące wynikające z art. 11 ustawy o Strażach Gminnych (oraz Ustawy o Policji)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109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zgłoszenia do utylizacji padliny – 28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  15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- 3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 27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-12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9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inne – 15 interwencji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interwencje własne, ujawnione w wyniku patrolu – 27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16 interwencji – niewłaściwe parkowanie pojazdu,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4 interwencje – spożywanie alkoholu,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4 interwencje – awaria oświetlenia ulicznego,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3 interwencje – uszkodzenie chodnika, znaków drogowych.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ukarano MKK sprawców wykroczenia – 17 MKK na kwotę 2900 zł.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Strażnicy Miejscy realizowali: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Zabezpieczenie imprezy „Wojciechowe Świętowanie”.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Stała kontrola lokali wyborczych w dniu wyborów Prezydenta RP. </a:t>
            </a:r>
          </a:p>
        </p:txBody>
      </p:sp>
    </p:spTree>
    <p:extLst>
      <p:ext uri="{BB962C8B-B14F-4D97-AF65-F5344CB8AC3E}">
        <p14:creationId xmlns:p14="http://schemas.microsoft.com/office/powerpoint/2010/main" val="370323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56E6F-803A-1755-6D72-A8F5199E2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560A017-4BD6-BEC2-77F5-735A6902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9952152-5406-0073-0E5C-FBA9342C1C63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C470CDA-CB97-D959-B62E-6B16AB3ED199}"/>
              </a:ext>
            </a:extLst>
          </p:cNvPr>
          <p:cNvSpPr txBox="1"/>
          <p:nvPr/>
        </p:nvSpPr>
        <p:spPr>
          <a:xfrm>
            <a:off x="681486" y="501275"/>
            <a:ext cx="11300203" cy="585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Do Wojewody Mazowieckiego za pośrednictwem Mazowieckiego Kuratora Oświaty w Warszawie złożono wniosek o dotację celową na wyposażenie szkół prowadzonych przez Miasto i Gminę Serock w podręczniki, materiały edukacyjne i materiały ćwiczeniowe w 2025 r. łącznie na kwotę 150.752,74 zł. W roku 2025 podręczniki, materiały edukacyjne i materiały ćwiczeniowe dla uczniów ukraińskich sfinansowane zostaną ze środków Funduszu Pomocy na podstawie art. 50b ustawy o pomocy obywatelom Ukrainy w związku z konfliktem zbrojnym na terytorium tego państwa. </a:t>
            </a:r>
          </a:p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szkołach gminnych – w ramach ww. funduszu wystąpiono o środki finansowe w wysokości: 8.075,33 zł. </a:t>
            </a:r>
          </a:p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Zarządzeniem Nr 45/B/2025 z dnia 12 maja br. powołano Komisję Konkursową do przeprowadzenia konkursu na kandydata na stanowisko dyrektora Szkoły Podstawowej im. Wojska Polskiego w Zegrzu. </a:t>
            </a:r>
          </a:p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Ministerstwo Edukacji Narodowej określiło listy szkół, którym zostanie udzielone wsparcie w ramach inwestycji C2.2.1 (Wyposażenie szkół w odpowiednie urządzenia i infrastrukturę ICT w celu poprawy ogólnej wydajności systemów edukacji) Krajowego Planu Odbudowy i Zwiększania Odporności. W ramach ww. wsparcia przyznano po jednej pracowni sztucznej inteligencji dla każdej z gminnych szkół oraz zestawy do zdalnego nauczania w następującej liczbie: </a:t>
            </a:r>
          </a:p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- 17 dla Szkoły Podstawowej im. Mikołaja Kopernika w Serocku,</a:t>
            </a:r>
          </a:p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- 11 dla Szkoły Podstawowej im. Wojska Polskiego w Zegrzu,</a:t>
            </a:r>
          </a:p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- 6 dla Szkoły Podstawowej im. Jerzego Szaniawskiego w Jadwisinie, </a:t>
            </a:r>
          </a:p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- 4 dla Szkoły Podstawowej im. Witolda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Zglenickiego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Woli Kiełpińskiej. Dyrektorzy Szkół wskazywali preferowane zestawy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udostępnionej ankiecie w Systemie Informacji Oświatowej.</a:t>
            </a:r>
          </a:p>
          <a:p>
            <a:pPr marL="144000" algn="just">
              <a:spcBef>
                <a:spcPts val="600"/>
              </a:spcBef>
              <a:spcAft>
                <a:spcPts val="600"/>
              </a:spcAft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26 maja od godz. 08:00 do 29 maja 2025 r. do godz. 15:00 trwa rekrutacja uzupełniająca do oddziału sportowego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(na poziomie klasy IV) w Szkole Podstawowej im. Jerzego Szaniawskiego w Jadwisinie.</a:t>
            </a:r>
          </a:p>
        </p:txBody>
      </p:sp>
    </p:spTree>
    <p:extLst>
      <p:ext uri="{BB962C8B-B14F-4D97-AF65-F5344CB8AC3E}">
        <p14:creationId xmlns:p14="http://schemas.microsoft.com/office/powerpoint/2010/main" val="336427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CD944-3D83-8088-EDAE-D624123E69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ECD8DF4-D029-81F5-B97E-EC7038C29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9198E2A-3652-2940-1AA4-A109768EF76A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FC25E3E-BB75-B2DF-B7C3-A629C9DA4641}"/>
              </a:ext>
            </a:extLst>
          </p:cNvPr>
          <p:cNvSpPr txBox="1"/>
          <p:nvPr/>
        </p:nvSpPr>
        <p:spPr>
          <a:xfrm>
            <a:off x="681486" y="285462"/>
            <a:ext cx="11300203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realizację Programu Korpus Wsparcia Seniorów na rok 2025 (usługi sąsiedzkie oraz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teleopieka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), program będzie realizowany w terminie od dnia 1 stycznia 2025 r. do dnia 31 grudnia 2025 r. Gmina przystępując do programu uzyska finansowe wsparcie do 80% przewidywanych kosztów całkowitych realizacji zadania.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szkolenia dla pracowników finansowane w 80% z Krajowego Funduszu Szkoleniowego.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Lokalna Komunikacja Autobusowa: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Trwają prace nad nowym rozkładem jazdy LKA, który wejdzie w życie 31 maja 2025 r. Zmiany są związane z modyfikacją oferty przewozowej na linii S4, wprowadzoną przez ZTM. Od wspomnianej daty liczba kursów w weekendy zostanie zwiększona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4 do 8 w każdą stronę.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Realizacja zadań funduszu sołeckiego: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Borowa Góra: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zakupiono wyposażenie do Świetlicy wiejskiej tj.: sprzęt AGD i środki czystości.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 Las: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zakupiono tablicę informacyjną w celu zamontowania na terenie placu zabaw w sołectwie.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Wierzbica: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zakupiono i zamontowano tablicę informacyjną przy przystanku autobusowym w sołectwie.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Przeprowadzono prace renowacyjne pomostów przy ul. Pułku Radio w Zegrzu. Modernizacja objęła trzy główne konstrukcje: pomost pływający, pomost stały oraz pomost kaskadowy, a także elementy małej architektury – drewniane ławki, stoły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siedziska.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Punkt konsultacyjny prowadzony przez Powiatowy Zespół Doradztwa Rolniczego w Legionowie kontynuuje wsparcie dla rolników i mieszkańców obszarów wiejskich w sporządzaniu dokumentacji niezbędnej przy ubieganiu się o pomoc finansowaną lub współfinansowaną ze środków pochodzących z funduszy Unii Europejskiej lub innych instytucji krajowych czy zagranicznych.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02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2DAB6-668F-0DB8-8C93-09232E305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52568FC0-E460-E5E2-F311-FFDFEE980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94D0DB3-2E57-FCB7-8940-EC1D084A7973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0AC2225-DA7C-72BC-9C73-3234459C36C2}"/>
              </a:ext>
            </a:extLst>
          </p:cNvPr>
          <p:cNvSpPr txBox="1"/>
          <p:nvPr/>
        </p:nvSpPr>
        <p:spPr>
          <a:xfrm>
            <a:off x="681486" y="401248"/>
            <a:ext cx="11300203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24–30 kwietnia na terenie Gminy Serock realizowany był program ogólnopolski „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Talentowskaz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”, prowadzony przez Fundację Dzieci-Dzieciom. Uczniowie klas siódmych uczestniczyli w warsztatach rozwijających 12 kluczowych umiejętności społecznych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zawodowych, które mają wspierać ich w świadomym planowaniu ścieżki edukacyjno-zawodowej.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30 kwietnia bułgarskie miasto Dryanovo – partnerska miejscowość Serocka – gościło młodych piłkarzy podczas Dziecięcego Turnieju Piłki Nożnej o Puchar Gminy Dryanovo.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6 maja Miasto i Gmina Serock gościła przedstawicieli Lokalnej Grupy Działania Sandry Brdy w ramach wizyty studyjnej, której celem była wymiana doświadczeń w zakresie wdrażania inicjatyw lokalnych i zrównoważonego rozwoju obszarów wiejskich.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7 maja mieszkańcy Miasta i Gminy Serock zostali uhonorowani nagrodami w XVIII edycji konkursu „Laur Marszałka Województwa Mazowieckiego”. Wyróżnienia przyznano za działania sprzyjające rozwojowi społeczności lokalnych oraz promocji dziedzictwa regionu.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Iwona Korzeniewska z Serocka zdobyła Laur Marszałka w kategorii wyroby piekarnicze za tradycyjny Chleb Zagórski.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Dorota Dyga z Gąsiorowa, otrzymała Laur Marszałka w kategorii produkty mleczarskie za Gąsiorowski ser od Doroty.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Koło Gospodyń Wiejskich w Dosinie, otrzymało wyróżnienie w konkursie za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Dosiński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chlebek z samopszy – wypiek z pradawnej odmiany pszenicy.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dniach 8-11 maja gościliśmy delegacje z miast partnerskich, goście wzięli udział w Wojciechowym Świętowaniu.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10 maja odbyło się Wojciechowe Świętowanie – uroczystość ku czci św. Wojciecha, patrona Serocka.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17 maja odbył się Amatorski Turniej Piłki Nożnej - NAREW CUP 2025, objęty patronatem Burmistrza Miasta i Gminy Serock.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17 maja w Białym Dworku w Jadwisinie odbyła się Noc Muzeów. W programie wydarzenia znalazły się: piknik historyczny, gry planszowe oraz poczęstunek dla uczestników.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18 maja w Powiatowym Zespole Szkół Ponadpodstawowych w Serocku odbył się wyjątkowy koncert charytatywny, zorganizowany z myślą o 5-letniej Zosi Średzińskiej – mieszkance Serocka, która od urodzenia zmaga się z wieloma ciężkimi schorzeniami. Wydarzenie odbyło się pod patronatem Burmistrza Miasta i Gminy Serock.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19 maja w Powiatowym Zespole Szkół Ponadpodstawowych w Serocku odbyło się wydarzenie edukacyjne pod hasłem „Spełniając marzenia, możesz być kim tylko zechcesz”, którego inicjatorem była Rada Rodziców Szkoły Podstawowej im. Mikołaja Kopernika w Serocku. Wydarzenie odbyło się pod patronatem Burmistrza Miasta i Gminy Serock.</a:t>
            </a:r>
          </a:p>
        </p:txBody>
      </p:sp>
    </p:spTree>
    <p:extLst>
      <p:ext uri="{BB962C8B-B14F-4D97-AF65-F5344CB8AC3E}">
        <p14:creationId xmlns:p14="http://schemas.microsoft.com/office/powerpoint/2010/main" val="14910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718C1E-0ECC-8935-AA1E-DF4E8BE7A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C74D50F-ACE9-5662-2109-14C634527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FFE7765-4823-C6E6-9BF1-3DC84489F99A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213FCDF-B2AC-D27E-3C41-6236E41D98CC}"/>
              </a:ext>
            </a:extLst>
          </p:cNvPr>
          <p:cNvSpPr txBox="1"/>
          <p:nvPr/>
        </p:nvSpPr>
        <p:spPr>
          <a:xfrm>
            <a:off x="681486" y="203424"/>
            <a:ext cx="1130020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19 maja Serock odwiedziła delegacja z Ukrainy w ramach wizyty studyjnej pt. „Serock inspiracją dla ukraińskich gromad”. Przedstawiciele ukraińskich samorządów zapoznali się z dobrymi praktykami w zakresie rozwoju lokalnego i zarządzania gminą.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20 maja w Urzędzie Miasta i Gminy Serock odbyło się spotkanie organizowane przez LGD „Zalew Zegrzyński” pn. „Smart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Village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pierwszy krok ku nowoczesnej wsi”, poświęcone wdrażaniu innowacyjnych koncepcji w zarządzaniu obszarami wiejskimi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wykorzystaniem nowoczesnych technologii i partycypacji społecznej.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21 maja Serock gościł Młodzieżową Radę z Miasta Dzierżoniów. Wizyta miała na celu wymianę doświadczeń w zakresie aktywności młodzieży w życiu publicznym i pracy w strukturach samorządowych.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23 maja w Makowie Mazowieckim odbyło się spotkanie poświęcone projektowi budowy linii kolejowej Zegrze – Przasnysz.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24 maja odbył się Rodzinny Piknik „Bezpieczny Powiat”, promujący bezpieczeństwo w różnych aspektach życia społecznego. Wydarzenie odbyło się pod patronatem Burmistrza Miasta i Gminy Serock.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 maja odbył się 8. Półmaraton Zegrzyński, objęty patronatem Burmistrza Miasta i Gminy Serock.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 maja odbył się spacer historyczny po Serocku, zorganizowany w ramach projektu Miasta i Gminy Serock realizowanego we współpracy z fundacją Forum Dialogu. Wydarzenie poświęcone było dziedzictwu serockiej społeczności żydowskiej.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26 maja w Hotelu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Narvil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Conference &amp; Spa w Serocku odbyło się wydarzenie pn. „II KAPITALNI SPOŁECZNIE HUB – Partycypacja społeczna i rola samorządów w praktyce” poświęcone było roli samorządów i znaczeniu partycypacji społecznej w codziennym funkcjonowaniu wspólnot lokalnych. Podczas wydarzenia zaprezentowana została dobra praktyka partycypacyjna.</a:t>
            </a:r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04.05.2025 - Wojciechowy Muzyczny Podwieczorek - Przez muzykę do serca Narodu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09.05.2025 - Wojciechowa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Milonga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10.05.2025 - WOJCIECHOWE ŚWIĘTOWANIE, korowód i festyn miejski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23.05.2025 - Tango argentyńskie – 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25.05.2025 - Koncert instrumentalistów z okazji Dnia Matki wraz z piknikiem charytatywnym</a:t>
            </a:r>
          </a:p>
        </p:txBody>
      </p:sp>
    </p:spTree>
    <p:extLst>
      <p:ext uri="{BB962C8B-B14F-4D97-AF65-F5344CB8AC3E}">
        <p14:creationId xmlns:p14="http://schemas.microsoft.com/office/powerpoint/2010/main" val="262725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(30 kwietnia 2025r. – 28 maja 2025r.)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921516" y="2490782"/>
            <a:ext cx="10793731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13.05.2025 r. dokonano rozstrzygnięcia postępowania przetargowego dotyczącego termomodernizacji budynku szkoły podstawowej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19.05.2025 r. wszczęto postępowanie przetargowe dotyczące opracowania dokumentacji projektowej przebudowy budynku ZSP w Woli Kiełpińskiej (modernizacja kuchni i stołówki oraz przebudowa układu komunikacyjnego).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20.05.2025 r. wszczęto postępowanie przetargowe dotyczące opracowania dokumentacji projektowo-kosztorysowej budowy terenu rekreacyjnego w Ludwinowie Zegrzyńskim.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21.05.2025 r. dokonano rozstrzygnięcia postępowania przetargowego dotyczącego termomodernizacji budynku Centrum Kultury i Czytelnictwa w Serocku.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22.05.2025 r. dokonano rozstrzygnięcia postępowania przetargowego dotyczącego budowy drogi dla pieszych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rowerów w ciągu drogi krajowej nr 62 na odcinku Serock – Wola Kiełpińska.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23.05.2025 r. dokonano rozstrzygnięcia postępowania przetargowego dotyczącego budowy punktów świetlnych w Wierzbicy.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23.05.2025 r. dokonano rozstrzygnięcia postępowania przetargowego dotyczącego budowy punktów świetlnych w Maryninie, ul. Cynamonowa.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519742" y="87674"/>
            <a:ext cx="11461947" cy="700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Zawarte umowy: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19.05.2025 r. zawarto umowę na budowę drogi dla pieszych i rowerów w ciągu drogi wojewódzkiej nr 632 na terenie gm. Serock. Wartość umowy: 5 153 306,40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23.05.2025 r. zawarto umowę na wymianę opraw oświetleniowych na terenie gminy Serock w ramach „Poprawy efektywności energetycznej na terenie Miasta i Gminy Serock”. Wartość umowy: 129 494,40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26.05.2025 r. zawarto umowę na budowę drogi dla pieszych i rowerów w ciągu drogi krajowej nr 62 w m. Łacha. Wartość umowy: 1 407 879,67 zł.</a:t>
            </a:r>
          </a:p>
          <a:p>
            <a:pPr marL="215900" algn="just"/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„Modernizacja placu zabaw na terenie Szkoły Podstawowej w Zegrzu”.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linii napowietrznej niskiego napięcia kolidującej z projektowaną budową placu zabaw w Ludwinowie Dębskim.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Rozbudowa drogi gminnej 180423W ul. Lipowej w m. Borowa Góra.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Modernizacja ul. Stokrotki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„Modernizacja drogi gminnej nr 180405W w Woli Smolanej”.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montażu klimatyzacji w budynku administracyjnym przy ul. Kościuszki 15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sieci kanalizacji sanitarnej w ul. E. Orzeszkowej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technicznej rozbudowy drogi wojewódzkiej nr 622 w zakresie budowy drogi dla pieszych i rowerów na odcinku od km ok. 4+544 do km ok. 12+240”.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Serocku   rejon ulic Polna – Traugutta.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szkoły podstawowej z częścią żłobkową w Wierzbicy.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w Karolinie wraz ze skrzyżowaniem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drogą krajową.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oraz ulicy Radziwiłłów w Ludwinowie Zegrzyńskim.</a:t>
            </a:r>
          </a:p>
          <a:p>
            <a:pPr marL="215900" algn="just"/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zakończone w okresie sprawozdawczym: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montaż klimatyzacji w obiektach oświatowych.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1050225" y="402976"/>
            <a:ext cx="1066552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Złożono wniosek o dofinansowanie z programu Mazowsze dla społeczności energetycznych w kwocie 30 750 zł. W ramach zadania przygotowana zostanie „Analiza sytuacji gospodarczo-energetycznej Miasta i Gminy Serock”. 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Otrzymano dofinansowanie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WFOŚiGW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na realizację zadania „Edukacyjna pracownia ekologiczna w Szkole Podstawowej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Zegrzu” w wysokości 42 077,07 zł.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dotacji na zadanie „Termomodernizacja budynku użyteczności publicznej szkoły podstawowej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przedszkola w Serocku”. W ramach umowy otrzymaliśmy dofinansowanie w wysokości do 50% kosztów kwalifikowanych.</a:t>
            </a: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Wyłoniono wykonawcę na opracowanie Planu Ogólnego dla Miasta i Gminy Serock.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Ogłoszono przetarg na Wykonanie otworu poszukiwawczo-rozpoznawczego wód termalnych Serock GT-1 w miejscowości Wierzbica.</a:t>
            </a: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Do końca maja trwa drugi nabór wniosków o dofinansowanie gminne do wymiany kotłów oraz budowy przydomowych oczyszczalni ścieków.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Trwa wydawanie kart PSZOK - wydano 2280 sztuk. W kwietniu PSZOK odwiedziło 1002 osoby, a w maju 835 osób. 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Zakończono kontrolę gminnego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PSZOKu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, prowadzoną przez Wojewódzki Inspektorat Ochrony Środowiska w zakresie prawidłowego gospodarowania odpadami komunalnymi – nie stwierdzono żadnych nieprawidłowości.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Został ogłoszony nabór na przyjmowanie wniosków o oszacowanie szkód w gospodarstwach rolnych i działach specjalnych produkcji rolnej, spowodowanych wystąpieniem w 2025 r. niekorzystnego zjawiska atmosferycznego - przymrozków wiosennych. Ostateczny termin składania wniosków przez poszkodowanych producentów rolnych ustalono na dzień 30 maja 2025 r.   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gminnym Punkcie „Czystego Powietrza” z doradztwa skorzystało 18 osób. </a:t>
            </a: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552510"/>
            <a:ext cx="111836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19.05.2025 r. przeprowadzono warsztaty edukacyjne dla dzieci i młodzieży, dotyczące segregacji odpadów podczas wydarzenia zorganizowanego przez Radę Rodziców ze Szkoły Podstawowej w Serocku.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20.05.2025 r. w klasach pierwszych w Szkole Podstawowej w Woli Kiełpińskiej przeprowadzono warsztaty edukacyjne na temat segregacji odpadów, ochrony powietrza. Ponadto dzieci miały możliwość zobaczyć wóz strażacki z jednostki OSP Serock oraz poznać jego wyposażenie.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Kontynuowane są kontrole właścicieli nieruchomości w zakresie odprowadzania nieczystości ciekłych.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zezwolenie dla przedsiębiorstwa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An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-Pol W9 Mario Mariusz Gajownik z siedzibą w Olszewnicy Starej na odbiór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transport nieczystości ciekłych ze zbiorników bezodpływowych (obecnie na terenie Miasta i Gminy Serock 27 przedsiębiorców odbiera nieczystości ze zbiorników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bezodpływowoych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(szamb) oraz 7 – z przydomowych oczyszczalni ścieków).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Odpady kwiecień 2025: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Posesje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Faktura 745 173,35 zł.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Odpady 911,78 Mg: zmieszane 330,16 Mg, bioodpady 369,24 Mg, papier 29,72 Mg, szkło 40,74 Mg, tworzywa sztuczne 54,20 Mg, odpady wielkogabarytowe 73,96 Mg, tekstylia 1,74 Mg, zużyte opony. 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10,96 Mg, zużyty sprzęt elektryczny i elektroniczny 1,06 Mg.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PSZOK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Faktura   61 739,28 zł + 1 594,08 zł Tekstylia.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Odpady 77,27 Mg: papier, tworzywa sztuczne, szkło 7,98 Mg, odpady budowlane 23,00 Mg, odpady wielkogabarytowe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26,84 Mg, bioodpady 13,74 Mg, tekstylia 1,64 Mg, opony 3,98 Mg, leki 0,087 Mg.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 PSZOK odebrano również 6,81 Mg elektroodpadów.</a:t>
            </a: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281984"/>
            <a:ext cx="11091414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15–16 maja w Centrum Szkoleń i Konferencji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Geovita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w Jadwisinie odbyło się seminarium pt. „Miasta i gminy w procesie zielonej transformacji energetycznej”, zorganizowane przez Stowarzyszenie Gmin Polska Sieć „Energie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Cités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”. Wydarzenie zgromadziło przedstawicieli administracji lokalnej i ekspertów, którzy omawiali nowoczesne rozwiązania sprzyjające zrównoważonemu rozwojowi.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Na zaproszenie Związku Miast Polskich, działającego w partnerstwie z CLIMATE-KIC INTERNATIONAL FOUNDATION POLAND uczestniczyliśmy w cyklu wizyt studyjnych, w ramach projektu doradczego dotyczącego transformacji energetycznej. Podczas tych wizyt spotkaliśmy się z przedstawicielami lokalnych władz, którzy podzielili się swoimi doświadczeniami w realizacji innowacyjnych projektów z zakresu OZE. Była to doskonała okazja, aby zwiedzić instalacje OZE, takie jak farmy fotowoltaiczne, wiatrowe, geotermalne, biogazownie, spółdzielnie energetyczne a także centra innowacji energetycznych, ciepłownie miejskie, a także możliwość wzięcia udziału w warsztatach tematycznych podczas których specjaliści z dziedziny OZE przybliżyli kluczowe zagadnienia, takie jak zrównoważona mobilność,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autokonsumpcja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czy magazynowanie energii.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na konserwację systemu nawadniania na terenie placu zabaw w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Lesie z firmą Ogrody Warszawy Mariusz Ludwin na kwotę 5 292,00 zł brutto oraz na konserwację systemu nawadniania w parku miejskim w Serocku z firmą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S-Tim Marek Suska na kwotę 6 750,00 zł.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postępowaniu przetargowym na remont lokalu przy ul. Wyzwolenia 7/8 w Serocku przeznaczonego dla repatriantów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 Kazachstanu wyłoniona została firma ARBUD Kaszuba Arkadiusz. Wartość robót wynosi 253 333,33 zł brutto, w tym remont klatki schodowej w budynku wynosi 55 000,00 zł brutto.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na naprawę ogrodzenia terenu bazy MGZGK w Serocku z firmą ARBUD Kaszuba Arkadiusz na kwotę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29 304,87 zł brutto.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na doposażenie placów zabaw w Gąsiorowie i w Izbicy z firmą ERBUDOWA Robert Socha na kwotę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39 999,60 zł brutto.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25442"/>
            <a:ext cx="1130020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Nadzorowano inwestycje gminne w zakresie robót wodociągowych (ul. Stokrotki w Serocku, przyłącze do Szkoły podstawowej i żłobka w Wierzbicy).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Nawiązano współpracę z firmą doradczą w zakresie cyberbezpieczeństwa i wdrożenia przepisów NIS2.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Trwają prace związane z budową sieci wodociągowej w Serocku ul. Leśnej Polany i w Woli Kiełpińskiej ul. Zagajnik.</a:t>
            </a:r>
          </a:p>
          <a:p>
            <a:pPr marL="215900" algn="just"/>
            <a:endParaRPr lang="pl-PL" sz="155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	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Dokonano zwrotu podatku akcyzowego zawartego w paliwie 203 producentom rolnym. 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Wartość zwrotu 184 897,04 zł.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Rozliczono inkasentów z pobranych należności za II ratę podatków lokalnych i opłaty za gospodarowanie odpadami komunalnymi.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Wystawiono i wysłano upomnienia z tytułu zaległości za I kw. 2025r.  -osoby fizyczne, osoby prawne.</a:t>
            </a:r>
          </a:p>
          <a:p>
            <a:pPr marL="215900" algn="just"/>
            <a:endParaRPr lang="pl-PL" sz="155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Od 26 marca 2025 roku wydano 159 dowodów osobistych,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Złożono 28 wniosków o zastrzeżenie numeru PESEL,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Zameldowało się na pobyt stały 100 osób (w tym 6 noworodków) i czasowy 15 osób,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Prowadzone jest 1 postępowanie o wymeldowanie z miejsca pobytu stałego,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Sporządzono 3 akty zgonu,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Sporządzono 7 aktów małżeństwa: 5 ślubów cywilnych, 2 śluby kościelne,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Wydano 144 akty stanu cywilnego na wniosek,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Przyjęto 60 wniosków o potwierdzenie profilu zaufanego,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Przyjęto 33 wnioski dotyczące działalności gospodarczej,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Wydano 2 zezwolenia na sprzedaż i podawanie napojów alkoholowych,</a:t>
            </a:r>
          </a:p>
          <a:p>
            <a:pPr marL="215900" algn="just"/>
            <a:r>
              <a:rPr lang="pl-PL" sz="1550">
                <a:latin typeface="Hind" panose="02000000000000000000" pitchFamily="2" charset="-18"/>
                <a:cs typeface="Times New Roman" panose="02020603050405020304" pitchFamily="18" charset="0"/>
              </a:rPr>
              <a:t>• Wydano 101 nowych kart Serocczanina. Ogółem wydano 6438 kart.</a:t>
            </a: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813689" y="733548"/>
            <a:ext cx="11027791" cy="3998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 czerwca 2025 r. odbędzie się II tura wyborów Prezydenta Rzeczypospolitej Polskiej. 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Wyborcy, którzy nie będą mogli głosować w swoim miejscu zamieszkania, do 29 maja 2025 r. mogą pobrać zaświadczenie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 prawie do głosowania. Na podstawie tego dokumentu będzie można oddać swój głos w każdej obwodowej komisji wyborczej w kraju lub za granicą. Wniosek i upoważnienie (jeśli jest potrzebne) można złożyć w dowolnym urzędzie gminy. Zaświadczenie można odebrać, osobiście lub przez osobę upoważnioną, w tym samym miejscu, gdzie został złożony wniosek.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Dane osobowe, a także numer i adres obwodowej komisji wyborczej można sprawdzić w urzędzie, a także na stronie </a:t>
            </a:r>
            <a:r>
              <a:rPr lang="pl-PL" sz="1550" u="sng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www.gov.pl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lub za pomocą aplikacji mobilnej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mObywatel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- Wybory - Twoje dane w rejestrze.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Ponowne głosowanie odbędzie się będzie w dniu 1 czerwca 2025 r. od godz. 7.00 do godz. 21.00 w tych samych lokalach wyborczych, w których odbyła się I tura wyborów. 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Wszelkie informacje dotyczące wyborów znajdują się na stronie Biuletynu Informacji Publicznej Urzędu Miasta i Gminy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Serocku w zakładce- Wybory i referenda- Wybory Prezydenta RP 2025r.</a:t>
            </a: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F9006-EFE5-79BF-A2BD-97E76E7D84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02029358-11BB-C910-D9EA-B6F2C1C23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21020B0-BF75-3F2D-4A8B-6BF68B09C9BE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FE5CABD-ABD8-72DE-274C-F06176C7633F}"/>
              </a:ext>
            </a:extLst>
          </p:cNvPr>
          <p:cNvSpPr txBox="1"/>
          <p:nvPr/>
        </p:nvSpPr>
        <p:spPr>
          <a:xfrm>
            <a:off x="847979" y="230628"/>
            <a:ext cx="1090826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Wyniki głosowania w pierwszej turze w wyborach Prezydenta RP 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 terenie Miasta i Gminy Serock w wyborach wzięło udział 10.508 osób, tj. 74,08 % uprawnionych do głosowania. 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l-PL" sz="1550" b="1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Wyniki głosowania na kandydatów przedstawiają się następująco: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CF59219-40C6-B39E-056B-293CBF20C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35295"/>
              </p:ext>
            </p:extLst>
          </p:nvPr>
        </p:nvGraphicFramePr>
        <p:xfrm>
          <a:off x="1066800" y="1607286"/>
          <a:ext cx="9852660" cy="4700446"/>
        </p:xfrm>
        <a:graphic>
          <a:graphicData uri="http://schemas.openxmlformats.org/drawingml/2006/table">
            <a:tbl>
              <a:tblPr firstRow="1" firstCol="1" bandRow="1"/>
              <a:tblGrid>
                <a:gridCol w="3781196">
                  <a:extLst>
                    <a:ext uri="{9D8B030D-6E8A-4147-A177-3AD203B41FA5}">
                      <a16:colId xmlns:a16="http://schemas.microsoft.com/office/drawing/2014/main" val="3353326810"/>
                    </a:ext>
                  </a:extLst>
                </a:gridCol>
                <a:gridCol w="2820800">
                  <a:extLst>
                    <a:ext uri="{9D8B030D-6E8A-4147-A177-3AD203B41FA5}">
                      <a16:colId xmlns:a16="http://schemas.microsoft.com/office/drawing/2014/main" val="3270172181"/>
                    </a:ext>
                  </a:extLst>
                </a:gridCol>
                <a:gridCol w="3250664">
                  <a:extLst>
                    <a:ext uri="{9D8B030D-6E8A-4147-A177-3AD203B41FA5}">
                      <a16:colId xmlns:a16="http://schemas.microsoft.com/office/drawing/2014/main" val="3538962788"/>
                    </a:ext>
                  </a:extLst>
                </a:gridCol>
              </a:tblGrid>
              <a:tr h="587636">
                <a:tc>
                  <a:txBody>
                    <a:bodyPr/>
                    <a:lstStyle/>
                    <a:p>
                      <a:pPr marL="215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b="1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Kandydat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b="1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Liczba głosów ważnych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b="1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Procent głosów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54368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TRZASKOWSKI Rafał Kazimierz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3 607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34,46%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971539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NAWROCKI Karol Tadeusz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2 759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26,36%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278880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MENTZEN Sławomir Jerzy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1 601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15,29%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66863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BRAUN Grzegorz Michał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560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5,35%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950594"/>
                  </a:ext>
                </a:extLst>
              </a:tr>
              <a:tr h="2622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HOŁOWNIA Szymon Franciszek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541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5,17%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85827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BIEJAT Magdalena Agnieszka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499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4,77%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5802248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ZANDBERG Adrian Tadeusz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416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3,97%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522289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STANOWSKI Krzysztof Jakub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163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1,56%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200152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SENYSZYN Joanna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126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1,20%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908555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JAKUBIAK Marek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110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1,05%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777907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BARTOSZEWICZ Artur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59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0,56%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229356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MACIAK Maciej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17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0,16%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169161"/>
                  </a:ext>
                </a:extLst>
              </a:tr>
              <a:tr h="277010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WOCH Marek Marian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10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0,10%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368178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marL="215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Razem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10 468</a:t>
                      </a:r>
                      <a:endParaRPr lang="pl-PL" sz="180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0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800" dirty="0">
                          <a:effectLst/>
                          <a:latin typeface="Hind" panose="02000000000000000000" pitchFamily="2" charset="-18"/>
                          <a:ea typeface="Calibri" panose="020F0502020204030204" pitchFamily="34" charset="0"/>
                          <a:cs typeface="Hind" panose="02000000000000000000" pitchFamily="2" charset="-18"/>
                        </a:rPr>
                        <a:t>100,00%</a:t>
                      </a:r>
                      <a:endParaRPr lang="pl-PL" sz="1800" dirty="0">
                        <a:effectLst/>
                        <a:latin typeface="Hind" panose="02000000000000000000" pitchFamily="2" charset="-18"/>
                        <a:ea typeface="Times New Roman" panose="02020603050405020304" pitchFamily="18" charset="0"/>
                        <a:cs typeface="Hind" panose="02000000000000000000" pitchFamily="2" charset="-1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890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916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3407</Words>
  <Application>Microsoft Office PowerPoint</Application>
  <PresentationFormat>Panoramiczny</PresentationFormat>
  <Paragraphs>231</Paragraphs>
  <Slides>15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309</cp:revision>
  <dcterms:created xsi:type="dcterms:W3CDTF">2021-12-02T14:37:18Z</dcterms:created>
  <dcterms:modified xsi:type="dcterms:W3CDTF">2025-05-28T07:36:04Z</dcterms:modified>
</cp:coreProperties>
</file>