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64" r:id="rId4"/>
    <p:sldId id="265" r:id="rId5"/>
    <p:sldId id="272" r:id="rId6"/>
    <p:sldId id="273" r:id="rId7"/>
    <p:sldId id="276" r:id="rId8"/>
    <p:sldId id="279" r:id="rId9"/>
    <p:sldId id="295" r:id="rId10"/>
    <p:sldId id="294" r:id="rId11"/>
    <p:sldId id="301" r:id="rId12"/>
    <p:sldId id="300" r:id="rId13"/>
    <p:sldId id="299" r:id="rId14"/>
    <p:sldId id="298" r:id="rId15"/>
    <p:sldId id="259" r:id="rId16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styna Kuniewicz" initials="JK" lastIdx="1" clrIdx="0">
    <p:extLst>
      <p:ext uri="{19B8F6BF-5375-455C-9EA6-DF929625EA0E}">
        <p15:presenceInfo xmlns:p15="http://schemas.microsoft.com/office/powerpoint/2012/main" userId="Justyna Kuniewicz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3D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4" d="100"/>
          <a:sy n="84" d="100"/>
        </p:scale>
        <p:origin x="114" y="6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BB3835C-0A3E-4A58-8B55-9439C108B1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7AC04BB0-6695-48F2-82E2-6E50EBA2D4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F476E7C-E948-49D8-BAEC-31D14395D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11C08-295B-4E02-8033-C465CE208A0E}" type="datetimeFigureOut">
              <a:rPr lang="pl-PL" smtClean="0"/>
              <a:t>28.05.2025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7AB3B49-F88F-449F-9A67-D570395D2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AFDB312-4C0D-4315-884A-92C52C31C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17973-24BA-4773-9FEB-140119F6B3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556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D38CDC1-A0BC-42D9-A86A-4CEE4E8F5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CB296356-0459-48EB-9741-A086281D12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F45D034-DB37-4D5E-9C7A-D66DD0D54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11C08-295B-4E02-8033-C465CE208A0E}" type="datetimeFigureOut">
              <a:rPr lang="pl-PL" smtClean="0"/>
              <a:t>28.05.2025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B6D02B0-944C-4E7D-B453-0C9AB2D01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A073F77-06F8-47E9-AAFE-48B4E3559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17973-24BA-4773-9FEB-140119F6B3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92263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BDEAD247-662C-4BAF-85B1-F9F8A441F2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D4CC62EF-A83A-4B82-9F8E-6A2C3B0B57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217E444-200B-4BB0-9236-416C7CA86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11C08-295B-4E02-8033-C465CE208A0E}" type="datetimeFigureOut">
              <a:rPr lang="pl-PL" smtClean="0"/>
              <a:t>28.05.2025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C9661B0-5890-4237-A2D3-2FFC0D0DC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6A46428-16BD-41A8-83EF-17B3BCD3E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17973-24BA-4773-9FEB-140119F6B3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43120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C14B612-B2AB-4CF0-88AA-FF9F4A51A5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C4AE12B-8E90-43D6-9301-24BBC5B871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34E12F0-1622-48B0-A3F2-ABFD88D67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11C08-295B-4E02-8033-C465CE208A0E}" type="datetimeFigureOut">
              <a:rPr lang="pl-PL" smtClean="0"/>
              <a:t>28.05.2025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EE9BCA5-016B-4FCC-9802-B2450909B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36F7181-5CF9-46ED-B339-4BB85B750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17973-24BA-4773-9FEB-140119F6B3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37794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B8685CA-4838-4C9C-A326-727FB0482B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94165E9-89C1-4535-BE7C-D738D6D0DB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870159A-9D3B-41C6-97E4-88D97BFD2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11C08-295B-4E02-8033-C465CE208A0E}" type="datetimeFigureOut">
              <a:rPr lang="pl-PL" smtClean="0"/>
              <a:t>28.05.2025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DB1D517-5F3D-4E04-970E-BEE5598AA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7B2D59F-45A9-4058-A0E6-02FA7409E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17973-24BA-4773-9FEB-140119F6B3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553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47B26A3-2300-47E7-9FC0-7D7AA7C16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30C0CEA-0FD2-4EC9-8BDB-22837A0EFE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48F3CBE9-269A-4212-854C-6DD4E6B271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2BE5021A-C806-4CDD-936A-070331115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11C08-295B-4E02-8033-C465CE208A0E}" type="datetimeFigureOut">
              <a:rPr lang="pl-PL" smtClean="0"/>
              <a:t>28.05.2025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677394F-62DC-4401-BEE1-93E5262E3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CCC4580-29A1-4CF9-90BA-467E1E187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17973-24BA-4773-9FEB-140119F6B3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63220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2AECE0B-A9DD-4999-8C7F-36D20731B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C1A4763-73BC-475D-92ED-5F79299A76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076D3C4-EB68-418C-8B60-85962BEC7E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3622A699-D643-499A-9242-E0C8A16F24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FEDC7D6A-AD14-43F1-98C5-C6EF41602A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7A42AEB8-5EC1-49E8-960E-3ABECA406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11C08-295B-4E02-8033-C465CE208A0E}" type="datetimeFigureOut">
              <a:rPr lang="pl-PL" smtClean="0"/>
              <a:t>28.05.2025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2330DD63-315D-4824-98A9-91276B490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0761E59B-40AA-4CF7-AA3D-07846D958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17973-24BA-4773-9FEB-140119F6B3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57966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57FBC1-18FF-43B0-B3D5-5BCFC5002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6E91120B-C5C1-499A-B9D8-0AFB82D15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11C08-295B-4E02-8033-C465CE208A0E}" type="datetimeFigureOut">
              <a:rPr lang="pl-PL" smtClean="0"/>
              <a:t>28.05.2025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EF38345C-06D8-488D-8B68-14F63B61F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0F5038F2-98DF-4A05-B825-56F86EED4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17973-24BA-4773-9FEB-140119F6B3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47881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0EA56C22-0380-4CE6-873C-A981561EF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11C08-295B-4E02-8033-C465CE208A0E}" type="datetimeFigureOut">
              <a:rPr lang="pl-PL" smtClean="0"/>
              <a:t>28.05.2025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FEB23C6A-B89D-4C9E-9743-0657E6E08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1B8B3DA-C76B-46FC-B3C4-0C33FD22A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17973-24BA-4773-9FEB-140119F6B3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73888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571A85-81E7-4A9E-8E95-7BA23ECF3D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76217E1-99B2-4E4A-9BC4-15B5B99C1B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7F58A1F2-EE7A-4C63-A6D9-B8B4926910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AD937B76-C119-45CD-B46C-467188C96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11C08-295B-4E02-8033-C465CE208A0E}" type="datetimeFigureOut">
              <a:rPr lang="pl-PL" smtClean="0"/>
              <a:t>28.05.2025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7D0AB129-6737-49B9-9190-59670452C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64515B1-524E-4E7D-809B-A1243A145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17973-24BA-4773-9FEB-140119F6B3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518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AD8C63B-4ECE-41D1-AA97-F5514F002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B3384F12-A632-4B03-B3B3-A18065E9AE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55A23C84-1B6E-4DFC-9201-ADD49EDDD4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35252D83-4413-4979-9D6F-B84A8C956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11C08-295B-4E02-8033-C465CE208A0E}" type="datetimeFigureOut">
              <a:rPr lang="pl-PL" smtClean="0"/>
              <a:t>28.05.2025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0934026F-086B-48EC-AA47-C04BB3AD9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446C57F1-19EC-490C-92F6-45DE1B44C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17973-24BA-4773-9FEB-140119F6B3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9739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60DD187C-C564-472D-B658-9E521B56D4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326AE5E-C0FD-40BF-9EDA-A195E93E26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5A51685-C86E-4602-9023-832F8455B8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911C08-295B-4E02-8033-C465CE208A0E}" type="datetimeFigureOut">
              <a:rPr lang="pl-PL" smtClean="0"/>
              <a:t>28.05.2025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9D9A82B-6771-4CBC-9C80-C570E4E7A9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9A12188-16E7-4CD8-88A8-E2A0829D16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17973-24BA-4773-9FEB-140119F6B3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76058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B3D4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>
            <a:extLst>
              <a:ext uri="{FF2B5EF4-FFF2-40B4-BE49-F238E27FC236}">
                <a16:creationId xmlns:a16="http://schemas.microsoft.com/office/drawing/2014/main" id="{6D5AECDB-16EE-4219-AB22-9DCF10C51B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2840" y="1939332"/>
            <a:ext cx="6087327" cy="4528499"/>
          </a:xfrm>
          <a:prstGeom prst="rect">
            <a:avLst/>
          </a:prstGeom>
        </p:spPr>
      </p:pic>
      <p:pic>
        <p:nvPicPr>
          <p:cNvPr id="7" name="Obraz 6">
            <a:extLst>
              <a:ext uri="{FF2B5EF4-FFF2-40B4-BE49-F238E27FC236}">
                <a16:creationId xmlns:a16="http://schemas.microsoft.com/office/drawing/2014/main" id="{185C87D0-B546-4927-8A0B-4738E2BD19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732" y="890515"/>
            <a:ext cx="4271363" cy="1889257"/>
          </a:xfrm>
          <a:prstGeom prst="rect">
            <a:avLst/>
          </a:prstGeom>
        </p:spPr>
      </p:pic>
      <p:graphicFrame>
        <p:nvGraphicFramePr>
          <p:cNvPr id="8" name="Obiekt 7">
            <a:extLst>
              <a:ext uri="{FF2B5EF4-FFF2-40B4-BE49-F238E27FC236}">
                <a16:creationId xmlns:a16="http://schemas.microsoft.com/office/drawing/2014/main" id="{536C47D2-4727-4ED0-94A0-7668C8E68E4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2827194"/>
              </p:ext>
            </p:extLst>
          </p:nvPr>
        </p:nvGraphicFramePr>
        <p:xfrm>
          <a:off x="943732" y="6240818"/>
          <a:ext cx="2857500" cy="227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4" imgW="2857576" imgH="227171" progId="CorelDraw.Graphic.16">
                  <p:embed/>
                </p:oleObj>
              </mc:Choice>
              <mc:Fallback>
                <p:oleObj name="CorelDRAW" r:id="rId4" imgW="2857576" imgH="227171" progId="CorelDraw.Graphic.16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43732" y="6240818"/>
                        <a:ext cx="2857500" cy="2270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399179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54F4C3-964B-BE03-5615-1449B68F6B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17F0BA40-2647-2950-64B9-AA5C0A581E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11" y="230628"/>
            <a:ext cx="471175" cy="2753317"/>
          </a:xfrm>
          <a:prstGeom prst="rect">
            <a:avLst/>
          </a:prstGeom>
        </p:spPr>
      </p:pic>
      <p:sp>
        <p:nvSpPr>
          <p:cNvPr id="15" name="pole tekstowe 14">
            <a:extLst>
              <a:ext uri="{FF2B5EF4-FFF2-40B4-BE49-F238E27FC236}">
                <a16:creationId xmlns:a16="http://schemas.microsoft.com/office/drawing/2014/main" id="{373ECD27-0528-BB4B-F140-295164E7B8EA}"/>
              </a:ext>
            </a:extLst>
          </p:cNvPr>
          <p:cNvSpPr txBox="1"/>
          <p:nvPr/>
        </p:nvSpPr>
        <p:spPr>
          <a:xfrm>
            <a:off x="10807002" y="6285244"/>
            <a:ext cx="1336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latin typeface="Hind" panose="02000000000000000000" pitchFamily="2" charset="-18"/>
                <a:cs typeface="Hind" panose="02000000000000000000" pitchFamily="2" charset="-18"/>
              </a:rPr>
              <a:t>serock.pl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4CB2E590-3F98-86CB-9C04-59898949D413}"/>
              </a:ext>
            </a:extLst>
          </p:cNvPr>
          <p:cNvSpPr txBox="1"/>
          <p:nvPr/>
        </p:nvSpPr>
        <p:spPr>
          <a:xfrm>
            <a:off x="795787" y="639792"/>
            <a:ext cx="10897104" cy="5339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Straż Miejska w Serocku przez ostatni miesiąc realizowała zadania bieżące wynikające z art. 11 ustawy o Strażach Gminnych (oraz Ustawy o Policji)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- zgłoszenia interwencji od mieszkańców – 109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w tym: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zgłoszenia do utylizacji padliny – 28 interwencji,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zwierzęta bez opieki (błąkające się psy) –   15 interwencji,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odłowienia błąkających się psów - 3 interwencje,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porządkowe (połamane drzewa, zakłócenia spokoju, zaśmiecanie, nietrzeźwi itp.)  -  27 interwencji,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drogowe (uszkodzenie chodnika – drogi, zajęcie pasa ruchu, awarie oświetlenia, niewłaściwe parkowanie samochodu itp.)  -12 interwencji,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zadymienie – 9 interwencji,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inne – 15 interwencji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- interwencje własne, ujawnione w wyniku patrolu – 27 interwencji,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  w tym: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 * 16 interwencji – niewłaściwe parkowanie pojazdu,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 * 4 interwencje – spożywanie alkoholu,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 * 4 interwencje – awaria oświetlenia ulicznego,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 * 3 interwencje – uszkodzenie chodnika, znaków drogowych.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- ukarano MKK sprawców wykroczenia – 17 MKK na kwotę 2900 zł. 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Strażnicy Miejscy realizowali: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- Zabezpieczenie imprezy „Wojciechowe Świętowanie”.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- Stała kontrola lokali wyborczych w dniu wyborów Prezydenta RP. </a:t>
            </a:r>
          </a:p>
        </p:txBody>
      </p:sp>
    </p:spTree>
    <p:extLst>
      <p:ext uri="{BB962C8B-B14F-4D97-AF65-F5344CB8AC3E}">
        <p14:creationId xmlns:p14="http://schemas.microsoft.com/office/powerpoint/2010/main" val="37032363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256E6F-803A-1755-6D72-A8F5199E27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7560A017-4BD6-BEC2-77F5-735A69028A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11" y="230628"/>
            <a:ext cx="471175" cy="2753317"/>
          </a:xfrm>
          <a:prstGeom prst="rect">
            <a:avLst/>
          </a:prstGeom>
        </p:spPr>
      </p:pic>
      <p:sp>
        <p:nvSpPr>
          <p:cNvPr id="15" name="pole tekstowe 14">
            <a:extLst>
              <a:ext uri="{FF2B5EF4-FFF2-40B4-BE49-F238E27FC236}">
                <a16:creationId xmlns:a16="http://schemas.microsoft.com/office/drawing/2014/main" id="{39952152-5406-0073-0E5C-FBA9342C1C63}"/>
              </a:ext>
            </a:extLst>
          </p:cNvPr>
          <p:cNvSpPr txBox="1"/>
          <p:nvPr/>
        </p:nvSpPr>
        <p:spPr>
          <a:xfrm>
            <a:off x="10807002" y="6285244"/>
            <a:ext cx="1336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latin typeface="Hind" panose="02000000000000000000" pitchFamily="2" charset="-18"/>
                <a:cs typeface="Hind" panose="02000000000000000000" pitchFamily="2" charset="-18"/>
              </a:rPr>
              <a:t>serock.pl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8C470CDA-CB97-D959-B62E-6B16AB3ED199}"/>
              </a:ext>
            </a:extLst>
          </p:cNvPr>
          <p:cNvSpPr txBox="1"/>
          <p:nvPr/>
        </p:nvSpPr>
        <p:spPr>
          <a:xfrm>
            <a:off x="681486" y="501275"/>
            <a:ext cx="11300203" cy="58554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4000" algn="just">
              <a:spcBef>
                <a:spcPts val="600"/>
              </a:spcBef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Do Wojewody Mazowieckiego za pośrednictwem Mazowieckiego Kuratora Oświaty w Warszawie złożono wniosek o dotację celową na wyposażenie szkół prowadzonych przez Miasto i Gminę Serock w podręczniki, materiały edukacyjne i materiały ćwiczeniowe w 2025 r. łącznie na kwotę 150.752,74 zł. W roku 2025 podręczniki, materiały edukacyjne i materiały ćwiczeniowe dla uczniów ukraińskich sfinansowane zostaną ze środków Funduszu Pomocy na podstawie art. 50b ustawy o pomocy obywatelom Ukrainy w związku z konfliktem zbrojnym na terytorium tego państwa. </a:t>
            </a:r>
          </a:p>
          <a:p>
            <a:pPr marL="144000" algn="just">
              <a:spcBef>
                <a:spcPts val="600"/>
              </a:spcBef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W szkołach gminnych – w ramach ww. funduszu wystąpiono o środki finansowe w wysokości: 8.075,33 zł. </a:t>
            </a:r>
          </a:p>
          <a:p>
            <a:pPr marL="144000" algn="just">
              <a:spcBef>
                <a:spcPts val="600"/>
              </a:spcBef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Zarządzeniem Nr 45/B/2025 z dnia 12 maja br. powołano Komisję Konkursową do przeprowadzenia konkursu na kandydata na stanowisko dyrektora Szkoły Podstawowej im. Wojska Polskiego w Zegrzu. </a:t>
            </a:r>
          </a:p>
          <a:p>
            <a:pPr marL="144000" algn="just">
              <a:spcBef>
                <a:spcPts val="600"/>
              </a:spcBef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Ministerstwo Edukacji Narodowej określiło listy szkół, którym zostanie udzielone wsparcie w ramach inwestycji C2.2.1 (Wyposażenie szkół w odpowiednie urządzenia i infrastrukturę ICT w celu poprawy ogólnej wydajności systemów edukacji) Krajowego Planu Odbudowy i Zwiększania Odporności. W ramach ww. wsparcia przyznano po jednej pracowni sztucznej inteligencji dla każdej z gminnych szkół oraz zestawy do zdalnego nauczania w następującej liczbie: </a:t>
            </a:r>
          </a:p>
          <a:p>
            <a:pPr marL="144000" algn="just">
              <a:spcBef>
                <a:spcPts val="600"/>
              </a:spcBef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- 17 dla Szkoły Podstawowej im. Mikołaja Kopernika w Serocku,</a:t>
            </a:r>
          </a:p>
          <a:p>
            <a:pPr marL="144000" algn="just">
              <a:spcBef>
                <a:spcPts val="600"/>
              </a:spcBef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- 11 dla Szkoły Podstawowej im. Wojska Polskiego w Zegrzu,</a:t>
            </a:r>
          </a:p>
          <a:p>
            <a:pPr marL="144000" algn="just">
              <a:spcBef>
                <a:spcPts val="600"/>
              </a:spcBef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- 6 dla Szkoły Podstawowej im. Jerzego Szaniawskiego w Jadwisinie, </a:t>
            </a:r>
          </a:p>
          <a:p>
            <a:pPr marL="144000" algn="just">
              <a:spcBef>
                <a:spcPts val="600"/>
              </a:spcBef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- 4 dla Szkoły Podstawowej im. Witolda </a:t>
            </a:r>
            <a:r>
              <a:rPr lang="pl-PL" sz="1550" dirty="0" err="1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Zglenickiego</a:t>
            </a: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 w Woli Kiełpińskiej. Dyrektorzy Szkół wskazywali preferowane zestawy </a:t>
            </a:r>
            <a:b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w udostępnionej ankiecie w Systemie Informacji Oświatowej.</a:t>
            </a:r>
          </a:p>
          <a:p>
            <a:pPr marL="144000" algn="just">
              <a:spcBef>
                <a:spcPts val="600"/>
              </a:spcBef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Od 26 maja od godz. 08:00 do 29 maja 2025 r. do godz. 15:00 trwa rekrutacja uzupełniająca do oddziału sportowego </a:t>
            </a:r>
            <a:b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(na poziomie klasy IV) w Szkole Podstawowej im. Jerzego Szaniawskiego w Jadwisinie.</a:t>
            </a:r>
          </a:p>
        </p:txBody>
      </p:sp>
    </p:spTree>
    <p:extLst>
      <p:ext uri="{BB962C8B-B14F-4D97-AF65-F5344CB8AC3E}">
        <p14:creationId xmlns:p14="http://schemas.microsoft.com/office/powerpoint/2010/main" val="33642763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1CD944-3D83-8088-EDAE-D624123E69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7ECD8DF4-D029-81F5-B97E-EC7038C294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11" y="230628"/>
            <a:ext cx="471175" cy="2753317"/>
          </a:xfrm>
          <a:prstGeom prst="rect">
            <a:avLst/>
          </a:prstGeom>
        </p:spPr>
      </p:pic>
      <p:sp>
        <p:nvSpPr>
          <p:cNvPr id="15" name="pole tekstowe 14">
            <a:extLst>
              <a:ext uri="{FF2B5EF4-FFF2-40B4-BE49-F238E27FC236}">
                <a16:creationId xmlns:a16="http://schemas.microsoft.com/office/drawing/2014/main" id="{39198E2A-3652-2940-1AA4-A109768EF76A}"/>
              </a:ext>
            </a:extLst>
          </p:cNvPr>
          <p:cNvSpPr txBox="1"/>
          <p:nvPr/>
        </p:nvSpPr>
        <p:spPr>
          <a:xfrm>
            <a:off x="10807002" y="6285244"/>
            <a:ext cx="1336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latin typeface="Hind" panose="02000000000000000000" pitchFamily="2" charset="-18"/>
                <a:cs typeface="Hind" panose="02000000000000000000" pitchFamily="2" charset="-18"/>
              </a:rPr>
              <a:t>serock.pl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1FC25E3E-BB75-B2DF-B7C3-A629C9DA4641}"/>
              </a:ext>
            </a:extLst>
          </p:cNvPr>
          <p:cNvSpPr txBox="1"/>
          <p:nvPr/>
        </p:nvSpPr>
        <p:spPr>
          <a:xfrm>
            <a:off x="681486" y="285462"/>
            <a:ext cx="11300203" cy="6294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Podpisano umowę na realizację Programu Korpus Wsparcia Seniorów na rok 2025 (usługi sąsiedzkie oraz </a:t>
            </a:r>
            <a:r>
              <a:rPr lang="pl-PL" sz="1550" dirty="0" err="1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teleopieka</a:t>
            </a: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), program będzie realizowany w terminie od dnia 1 stycznia 2025 r. do dnia 31 grudnia 2025 r. Gmina przystępując do programu uzyska finansowe wsparcie do 80% przewidywanych kosztów całkowitych realizacji zadania.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Trwają szkolenia dla pracowników finansowane w 80% z Krajowego Funduszu Szkoleniowego.</a:t>
            </a:r>
          </a:p>
          <a:p>
            <a:pPr marL="215900" algn="just"/>
            <a:endParaRPr lang="pl-PL" sz="1550" dirty="0">
              <a:latin typeface="Hind" panose="02000000000000000000" pitchFamily="2" charset="-18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5900" algn="just"/>
            <a:endParaRPr lang="pl-PL" sz="1550" dirty="0">
              <a:latin typeface="Hind" panose="02000000000000000000" pitchFamily="2" charset="-18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5900" algn="just"/>
            <a:endParaRPr lang="pl-PL" sz="1550" dirty="0">
              <a:latin typeface="Hind" panose="02000000000000000000" pitchFamily="2" charset="-18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Lokalna Komunikacja Autobusowa: 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Trwają prace nad nowym rozkładem jazdy LKA, który wejdzie w życie 31 maja 2025 r. Zmiany są związane z modyfikacją oferty przewozowej na linii S4, wprowadzoną przez ZTM. Od wspomnianej daty liczba kursów w weekendy zostanie zwiększona </a:t>
            </a:r>
            <a:b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z 4 do 8 w każdą stronę.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Realizacja zadań funduszu sołeckiego: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Borowa Góra: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- zakupiono wyposażenie do Świetlicy wiejskiej tj.: sprzęt AGD i środki czystości.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Stasi Las: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- zakupiono tablicę informacyjną w celu zamontowania na terenie placu zabaw w sołectwie.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Wierzbica: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- zakupiono i zamontowano tablicę informacyjną przy przystanku autobusowym w sołectwie. 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Przeprowadzono prace renowacyjne pomostów przy ul. Pułku Radio w Zegrzu. Modernizacja objęła trzy główne konstrukcje: pomost pływający, pomost stały oraz pomost kaskadowy, a także elementy małej architektury – drewniane ławki, stoły </a:t>
            </a:r>
            <a:b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i siedziska. 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Punkt konsultacyjny prowadzony przez Powiatowy Zespół Doradztwa Rolniczego w Legionowie kontynuuje wsparcie dla rolników i mieszkańców obszarów wiejskich w sporządzaniu dokumentacji niezbędnej przy ubieganiu się o pomoc finansowaną lub współfinansowaną ze środków pochodzących z funduszy Unii Europejskiej lub innych instytucji krajowych czy zagranicznych.</a:t>
            </a:r>
          </a:p>
          <a:p>
            <a:pPr marL="215900" algn="just"/>
            <a:endParaRPr lang="pl-PL" sz="1550" dirty="0">
              <a:effectLst/>
              <a:latin typeface="Hind" panose="02000000000000000000" pitchFamily="2" charset="-18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89022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12DAB6-668F-0DB8-8C93-09232E3056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52568FC0-E460-E5E2-F311-FFDFEE9804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11" y="230628"/>
            <a:ext cx="471175" cy="2753317"/>
          </a:xfrm>
          <a:prstGeom prst="rect">
            <a:avLst/>
          </a:prstGeom>
        </p:spPr>
      </p:pic>
      <p:sp>
        <p:nvSpPr>
          <p:cNvPr id="15" name="pole tekstowe 14">
            <a:extLst>
              <a:ext uri="{FF2B5EF4-FFF2-40B4-BE49-F238E27FC236}">
                <a16:creationId xmlns:a16="http://schemas.microsoft.com/office/drawing/2014/main" id="{C94D0DB3-2E57-FCB7-8940-EC1D084A7973}"/>
              </a:ext>
            </a:extLst>
          </p:cNvPr>
          <p:cNvSpPr txBox="1"/>
          <p:nvPr/>
        </p:nvSpPr>
        <p:spPr>
          <a:xfrm>
            <a:off x="10807002" y="6285244"/>
            <a:ext cx="1336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latin typeface="Hind" panose="02000000000000000000" pitchFamily="2" charset="-18"/>
                <a:cs typeface="Hind" panose="02000000000000000000" pitchFamily="2" charset="-18"/>
              </a:rPr>
              <a:t>serock.pl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70AC2225-DA7C-72BC-9C73-3234459C36C2}"/>
              </a:ext>
            </a:extLst>
          </p:cNvPr>
          <p:cNvSpPr txBox="1"/>
          <p:nvPr/>
        </p:nvSpPr>
        <p:spPr>
          <a:xfrm>
            <a:off x="681486" y="401248"/>
            <a:ext cx="11300203" cy="60555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24–30 kwietnia na terenie Gminy Serock realizowany był program ogólnopolski „</a:t>
            </a:r>
            <a:r>
              <a:rPr lang="pl-PL" sz="1550" dirty="0" err="1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Talentowskaz</a:t>
            </a: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”, prowadzony przez Fundację Dzieci-Dzieciom. Uczniowie klas siódmych uczestniczyli w warsztatach rozwijających 12 kluczowych umiejętności społecznych </a:t>
            </a:r>
            <a:b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i zawodowych, które mają wspierać ich w świadomym planowaniu ścieżki edukacyjno-zawodowej.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30 kwietnia bułgarskie miasto Dryanovo – partnerska miejscowość Serocka – gościło młodych piłkarzy podczas Dziecięcego Turnieju Piłki Nożnej o Puchar Gminy Dryanovo. 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6 maja Miasto i Gmina Serock gościła przedstawicieli Lokalnej Grupy Działania Sandry Brdy w ramach wizyty studyjnej, której celem była wymiana doświadczeń w zakresie wdrażania inicjatyw lokalnych i zrównoważonego rozwoju obszarów wiejskich.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7 maja mieszkańcy Miasta i Gminy Serock zostali uhonorowani nagrodami w XVIII edycji konkursu „Laur Marszałka Województwa Mazowieckiego”. Wyróżnienia przyznano za działania sprzyjające rozwojowi społeczności lokalnych oraz promocji dziedzictwa regionu.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- Iwona Korzeniewska z Serocka zdobyła Laur Marszałka w kategorii wyroby piekarnicze za tradycyjny Chleb Zagórski.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- Dorota Dyga z Gąsiorowa, otrzymała Laur Marszałka w kategorii produkty mleczarskie za Gąsiorowski ser od Doroty.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- Koło Gospodyń Wiejskich w Dosinie, otrzymało wyróżnienie w konkursie za </a:t>
            </a:r>
            <a:r>
              <a:rPr lang="pl-PL" sz="1550" dirty="0" err="1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Dosiński</a:t>
            </a: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 chlebek z samopszy – wypiek z pradawnej odmiany pszenicy.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W dniach 8-11 maja gościliśmy delegacje z miast partnerskich, goście wzięli udział w Wojciechowym Świętowaniu. 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10 maja odbyło się Wojciechowe Świętowanie – uroczystość ku czci św. Wojciecha, patrona Serocka.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17 maja odbył się Amatorski Turniej Piłki Nożnej - NAREW CUP 2025, objęty patronatem Burmistrza Miasta i Gminy Serock.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17 maja w Białym Dworku w Jadwisinie odbyła się Noc Muzeów. W programie wydarzenia znalazły się: piknik historyczny, gry planszowe oraz poczęstunek dla uczestników.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18 maja w Powiatowym Zespole Szkół Ponadpodstawowych w Serocku odbył się wyjątkowy koncert charytatywny, zorganizowany z myślą o 5-letniej Zosi Średzińskiej – mieszkance Serocka, która od urodzenia zmaga się z wieloma ciężkimi schorzeniami. Wydarzenie odbyło się pod patronatem Burmistrza Miasta i Gminy Serock.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19 maja w Powiatowym Zespole Szkół Ponadpodstawowych w Serocku odbyło się wydarzenie edukacyjne pod hasłem „Spełniając marzenia, możesz być kim tylko zechcesz”, którego inicjatorem była Rada Rodziców Szkoły Podstawowej im. Mikołaja Kopernika w Serocku. Wydarzenie odbyło się pod patronatem Burmistrza Miasta i Gminy Serock.</a:t>
            </a:r>
          </a:p>
        </p:txBody>
      </p:sp>
    </p:spTree>
    <p:extLst>
      <p:ext uri="{BB962C8B-B14F-4D97-AF65-F5344CB8AC3E}">
        <p14:creationId xmlns:p14="http://schemas.microsoft.com/office/powerpoint/2010/main" val="1491082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718C1E-0ECC-8935-AA1E-DF4E8BE7A2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CC74D50F-ACE9-5662-2109-14C634527D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11" y="230628"/>
            <a:ext cx="471175" cy="2753317"/>
          </a:xfrm>
          <a:prstGeom prst="rect">
            <a:avLst/>
          </a:prstGeom>
        </p:spPr>
      </p:pic>
      <p:sp>
        <p:nvSpPr>
          <p:cNvPr id="15" name="pole tekstowe 14">
            <a:extLst>
              <a:ext uri="{FF2B5EF4-FFF2-40B4-BE49-F238E27FC236}">
                <a16:creationId xmlns:a16="http://schemas.microsoft.com/office/drawing/2014/main" id="{CFFE7765-4823-C6E6-9BF1-3DC84489F99A}"/>
              </a:ext>
            </a:extLst>
          </p:cNvPr>
          <p:cNvSpPr txBox="1"/>
          <p:nvPr/>
        </p:nvSpPr>
        <p:spPr>
          <a:xfrm>
            <a:off x="10807002" y="6285244"/>
            <a:ext cx="1336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latin typeface="Hind" panose="02000000000000000000" pitchFamily="2" charset="-18"/>
                <a:cs typeface="Hind" panose="02000000000000000000" pitchFamily="2" charset="-18"/>
              </a:rPr>
              <a:t>serock.pl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B213FCDF-B2AC-D27E-3C41-6236E41D98CC}"/>
              </a:ext>
            </a:extLst>
          </p:cNvPr>
          <p:cNvSpPr txBox="1"/>
          <p:nvPr/>
        </p:nvSpPr>
        <p:spPr>
          <a:xfrm>
            <a:off x="681486" y="203424"/>
            <a:ext cx="11300203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19 maja Serock odwiedziła delegacja z Ukrainy w ramach wizyty studyjnej pt. „Serock inspiracją dla ukraińskich gromad”. Przedstawiciele ukraińskich samorządów zapoznali się z dobrymi praktykami w zakresie rozwoju lokalnego i zarządzania gminą.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20 maja w Urzędzie Miasta i Gminy Serock odbyło się spotkanie organizowane przez LGD „Zalew Zegrzyński” pn. „Smart </a:t>
            </a:r>
            <a:r>
              <a:rPr lang="pl-PL" sz="1550" dirty="0" err="1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Village</a:t>
            </a: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 – pierwszy krok ku nowoczesnej wsi”, poświęcone wdrażaniu innowacyjnych koncepcji w zarządzaniu obszarami wiejskimi 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z wykorzystaniem nowoczesnych technologii i partycypacji społecznej.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21 maja Serock gościł Młodzieżową Radę z Miasta Dzierżoniów. Wizyta miała na celu wymianę doświadczeń w zakresie aktywności młodzieży w życiu publicznym i pracy w strukturach samorządowych.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23 maja w Makowie Mazowieckim odbyło się spotkanie poświęcone projektowi budowy linii kolejowej Zegrze – Przasnysz. 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24 maja odbył się Rodzinny Piknik „Bezpieczny Powiat”, promujący bezpieczeństwo w różnych aspektach życia społecznego. Wydarzenie odbyło się pod patronatem Burmistrza Miasta i Gminy Serock.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25 maja odbył się 8. Półmaraton Zegrzyński, objęty patronatem Burmistrza Miasta i Gminy Serock.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25 maja odbył się spacer historyczny po Serocku, zorganizowany w ramach projektu Miasta i Gminy Serock realizowanego we współpracy z fundacją Forum Dialogu. Wydarzenie poświęcone było dziedzictwu serockiej społeczności żydowskiej. 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26 maja w Hotelu </a:t>
            </a:r>
            <a:r>
              <a:rPr lang="pl-PL" sz="1550" dirty="0" err="1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Narvil</a:t>
            </a: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 Conference &amp; Spa w Serocku odbyło się wydarzenie pn. „II KAPITALNI SPOŁECZNIE HUB – Partycypacja społeczna i rola samorządów w praktyce” poświęcone było roli samorządów i znaczeniu partycypacji społecznej w codziennym funkcjonowaniu wspólnot lokalnych. Podczas wydarzenia zaprezentowana została dobra praktyka partycypacyjna.</a:t>
            </a:r>
            <a:endParaRPr lang="pl-PL" sz="1550" dirty="0">
              <a:latin typeface="Hind" panose="02000000000000000000" pitchFamily="2" charset="-18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5900" algn="just"/>
            <a:endParaRPr lang="pl-PL" sz="1550" dirty="0">
              <a:latin typeface="Hind" panose="02000000000000000000" pitchFamily="2" charset="-18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5900" algn="just"/>
            <a:endParaRPr lang="pl-PL" sz="1550" dirty="0">
              <a:latin typeface="Hind" panose="02000000000000000000" pitchFamily="2" charset="-18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Centrum Kultury i Czytelnictwa zorganizowało następujące wydarzenia: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04.05.2025 - Wojciechowy Muzyczny Podwieczorek - Przez muzykę do serca Narodu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09.05.2025 - Wojciechowa </a:t>
            </a:r>
            <a:r>
              <a:rPr lang="pl-PL" sz="1550" dirty="0" err="1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Milonga</a:t>
            </a:r>
            <a:endParaRPr lang="pl-PL" sz="1550" dirty="0">
              <a:effectLst/>
              <a:latin typeface="Hind" panose="02000000000000000000" pitchFamily="2" charset="-18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10.05.2025 - WOJCIECHOWE ŚWIĘTOWANIE, korowód i festyn miejski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23.05.2025 - Tango argentyńskie – praktyka </a:t>
            </a:r>
            <a:r>
              <a:rPr lang="pl-PL" sz="1550" dirty="0" err="1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tangowa</a:t>
            </a: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25.05.2025 - Koncert instrumentalistów z okazji Dnia Matki wraz z piknikiem charytatywnym</a:t>
            </a:r>
          </a:p>
        </p:txBody>
      </p:sp>
    </p:spTree>
    <p:extLst>
      <p:ext uri="{BB962C8B-B14F-4D97-AF65-F5344CB8AC3E}">
        <p14:creationId xmlns:p14="http://schemas.microsoft.com/office/powerpoint/2010/main" val="2627254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B3D4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2F70615C-BC44-4D6E-9303-359E306DB2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6083" y="5756455"/>
            <a:ext cx="3361778" cy="634934"/>
          </a:xfrm>
          <a:prstGeom prst="rect">
            <a:avLst/>
          </a:prstGeom>
        </p:spPr>
      </p:pic>
      <p:pic>
        <p:nvPicPr>
          <p:cNvPr id="10" name="Obraz 9">
            <a:extLst>
              <a:ext uri="{FF2B5EF4-FFF2-40B4-BE49-F238E27FC236}">
                <a16:creationId xmlns:a16="http://schemas.microsoft.com/office/drawing/2014/main" id="{6C9BFE02-8F36-4A02-B090-C39E434413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7237" y="784078"/>
            <a:ext cx="3017526" cy="3928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6620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BCCE6B53-6E8B-46E5-B952-8678EC0B69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11" y="230628"/>
            <a:ext cx="471175" cy="2753317"/>
          </a:xfrm>
          <a:prstGeom prst="rect">
            <a:avLst/>
          </a:prstGeom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4DE08C93-0041-45E4-AB2E-44F172505C8B}"/>
              </a:ext>
            </a:extLst>
          </p:cNvPr>
          <p:cNvSpPr txBox="1"/>
          <p:nvPr/>
        </p:nvSpPr>
        <p:spPr>
          <a:xfrm>
            <a:off x="1778557" y="406957"/>
            <a:ext cx="96966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>
                <a:solidFill>
                  <a:srgbClr val="3B3D4A"/>
                </a:solidFill>
                <a:latin typeface="Montserrat ExtraBold" panose="00000900000000000000" pitchFamily="2" charset="-18"/>
              </a:rPr>
              <a:t>Informacja</a:t>
            </a:r>
          </a:p>
          <a:p>
            <a:pPr algn="ctr"/>
            <a:r>
              <a:rPr lang="pl-PL" dirty="0">
                <a:solidFill>
                  <a:srgbClr val="3B3D4A"/>
                </a:solidFill>
                <a:latin typeface="Montserrat ExtraBold" panose="00000900000000000000" pitchFamily="2" charset="-18"/>
              </a:rPr>
              <a:t>Burmistrza Miasta i Gminy Serock</a:t>
            </a:r>
          </a:p>
          <a:p>
            <a:pPr algn="ctr"/>
            <a:r>
              <a:rPr lang="pl-PL" dirty="0">
                <a:solidFill>
                  <a:srgbClr val="3B3D4A"/>
                </a:solidFill>
                <a:latin typeface="Montserrat ExtraBold" panose="00000900000000000000" pitchFamily="2" charset="-18"/>
              </a:rPr>
              <a:t>o działalności między sesjami </a:t>
            </a:r>
            <a:br>
              <a:rPr lang="pl-PL" dirty="0">
                <a:solidFill>
                  <a:srgbClr val="3B3D4A"/>
                </a:solidFill>
                <a:latin typeface="Montserrat ExtraBold" panose="00000900000000000000" pitchFamily="2" charset="-18"/>
              </a:rPr>
            </a:br>
            <a:r>
              <a:rPr lang="pl-PL" dirty="0">
                <a:solidFill>
                  <a:srgbClr val="3B3D4A"/>
                </a:solidFill>
                <a:latin typeface="Montserrat ExtraBold" panose="00000900000000000000" pitchFamily="2" charset="-18"/>
              </a:rPr>
              <a:t>(30 kwietnia 2025r. – 28 maja 2025r.)</a:t>
            </a:r>
          </a:p>
        </p:txBody>
      </p:sp>
      <p:sp>
        <p:nvSpPr>
          <p:cNvPr id="15" name="pole tekstowe 14">
            <a:extLst>
              <a:ext uri="{FF2B5EF4-FFF2-40B4-BE49-F238E27FC236}">
                <a16:creationId xmlns:a16="http://schemas.microsoft.com/office/drawing/2014/main" id="{ABE5E624-C9FE-4A94-8BDB-9E072055F5A1}"/>
              </a:ext>
            </a:extLst>
          </p:cNvPr>
          <p:cNvSpPr txBox="1"/>
          <p:nvPr/>
        </p:nvSpPr>
        <p:spPr>
          <a:xfrm>
            <a:off x="10807002" y="6285244"/>
            <a:ext cx="1336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latin typeface="Hind" panose="02000000000000000000" pitchFamily="2" charset="-18"/>
                <a:cs typeface="Hind" panose="02000000000000000000" pitchFamily="2" charset="-18"/>
              </a:rPr>
              <a:t>serock.pl</a:t>
            </a:r>
          </a:p>
        </p:txBody>
      </p:sp>
      <p:sp>
        <p:nvSpPr>
          <p:cNvPr id="14" name="pole tekstowe 13">
            <a:extLst>
              <a:ext uri="{FF2B5EF4-FFF2-40B4-BE49-F238E27FC236}">
                <a16:creationId xmlns:a16="http://schemas.microsoft.com/office/drawing/2014/main" id="{E6D2EAEB-0715-B4AC-542E-2A398FA8805C}"/>
              </a:ext>
            </a:extLst>
          </p:cNvPr>
          <p:cNvSpPr txBox="1"/>
          <p:nvPr/>
        </p:nvSpPr>
        <p:spPr>
          <a:xfrm>
            <a:off x="921516" y="2490782"/>
            <a:ext cx="10793731" cy="34317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W dniu 13.05.2025 r. dokonano rozstrzygnięcia postępowania przetargowego dotyczącego termomodernizacji budynku szkoły podstawowej w Serocku.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W dniu 19.05.2025 r. wszczęto postępowanie przetargowe dotyczące opracowania dokumentacji projektowej przebudowy budynku ZSP w Woli Kiełpińskiej (modernizacja kuchni i stołówki oraz przebudowa układu komunikacyjnego).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W dniu 20.05.2025 r. wszczęto postępowanie przetargowe dotyczące opracowania dokumentacji projektowo-kosztorysowej budowy terenu rekreacyjnego w Ludwinowie Zegrzyńskim.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W dniu 21.05.2025 r. dokonano rozstrzygnięcia postępowania przetargowego dotyczącego termomodernizacji budynku Centrum Kultury i Czytelnictwa w Serocku. 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W dniu 22.05.2025 r. dokonano rozstrzygnięcia postępowania przetargowego dotyczącego budowy drogi dla pieszych </a:t>
            </a:r>
            <a:b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i rowerów w ciągu drogi krajowej nr 62 na odcinku Serock – Wola Kiełpińska.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W dniu 23.05.2025 r. dokonano rozstrzygnięcia postępowania przetargowego dotyczącego budowy punktów świetlnych w Wierzbicy.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W dniu 23.05.2025 r. dokonano rozstrzygnięcia postępowania przetargowego dotyczącego budowy punktów świetlnych w Maryninie, ul. Cynamonowa.</a:t>
            </a:r>
          </a:p>
        </p:txBody>
      </p:sp>
    </p:spTree>
    <p:extLst>
      <p:ext uri="{BB962C8B-B14F-4D97-AF65-F5344CB8AC3E}">
        <p14:creationId xmlns:p14="http://schemas.microsoft.com/office/powerpoint/2010/main" val="1475530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BCCE6B53-6E8B-46E5-B952-8678EC0B69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11" y="230628"/>
            <a:ext cx="471175" cy="2753317"/>
          </a:xfrm>
          <a:prstGeom prst="rect">
            <a:avLst/>
          </a:prstGeom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4DE08C93-0041-45E4-AB2E-44F172505C8B}"/>
              </a:ext>
            </a:extLst>
          </p:cNvPr>
          <p:cNvSpPr txBox="1"/>
          <p:nvPr/>
        </p:nvSpPr>
        <p:spPr>
          <a:xfrm>
            <a:off x="519742" y="87674"/>
            <a:ext cx="11461947" cy="70096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5900" algn="just"/>
            <a:r>
              <a:rPr lang="pl-PL" sz="1550" b="1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Zawarte umowy: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W dniu 19.05.2025 r. zawarto umowę na budowę drogi dla pieszych i rowerów w ciągu drogi wojewódzkiej nr 632 na terenie gm. Serock. Wartość umowy: 5 153 306,40 zł.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W dniu 23.05.2025 r. zawarto umowę na wymianę opraw oświetleniowych na terenie gminy Serock w ramach „Poprawy efektywności energetycznej na terenie Miasta i Gminy Serock”. Wartość umowy: 129 494,40 zł.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W dniu 26.05.2025 r. zawarto umowę na budowę drogi dla pieszych i rowerów w ciągu drogi krajowej nr 62 w m. Łacha. Wartość umowy: 1 407 879,67 zł.</a:t>
            </a:r>
          </a:p>
          <a:p>
            <a:pPr marL="215900" algn="just"/>
            <a:r>
              <a:rPr lang="pl-PL" sz="1550" b="1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Zadania w toku: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Opracowanie dokumentacji projektowo – kosztorysowej dla zadania pn. „Modernizacja placu zabaw na terenie Szkoły Podstawowej w Zegrzu”.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Przebudowa linii napowietrznej niskiego napięcia kolidującej z projektowaną budową placu zabaw w Ludwinowie Dębskim.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Rozbudowa drogi gminnej 180423W ul. Lipowej w m. Borowa Góra.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Modernizacja ul. Stokrotki w Serocku.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Opracowanie dokumentacji projektowo – kosztorysowej dla zadania pn. „Modernizacja drogi gminnej nr 180405W w Woli Smolanej”.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Opracowanie dokumentacji projektowo – kosztorysowej montażu klimatyzacji w budynku administracyjnym przy ul. Kościuszki 15 w Serocku.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Budowa sieci kanalizacji sanitarnej w ul. E. Orzeszkowej w Serocku.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Opracowanie dokumentacji technicznej rozbudowy drogi wojewódzkiej nr 622 w zakresie budowy drogi dla pieszych i rowerów na odcinku od km ok. 4+544 do km ok. 12+240”.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Opracowanie dokumentacji projektowo – kosztorysowej budowy kanalizacji sanitarnej w Serocku   rejon ulic Polna – Traugutta.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Budowa szkoły podstawowej z częścią żłobkową w Wierzbicy.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Opracowanie dokumentacji projektowo – kosztorysowej budowy fragmentu ul. Karolińskiej w Karolinie wraz ze skrzyżowaniem </a:t>
            </a:r>
            <a:b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z drogą krajową.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Opracowanie dokumentacji projektowo – kosztorysowej budowy kanalizacji sanitarnej w rejonie ulicy Głównej w </a:t>
            </a:r>
            <a:r>
              <a:rPr lang="pl-PL" sz="1550" dirty="0" err="1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Stasim</a:t>
            </a: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 Lesie oraz ulicy Radziwiłłów w Ludwinowie Zegrzyńskim.</a:t>
            </a:r>
          </a:p>
          <a:p>
            <a:pPr marL="215900" algn="just"/>
            <a:r>
              <a:rPr lang="pl-PL" sz="1550" b="1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Zadania zakończone w okresie sprawozdawczym: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montaż klimatyzacji w obiektach oświatowych.</a:t>
            </a:r>
          </a:p>
        </p:txBody>
      </p:sp>
      <p:sp>
        <p:nvSpPr>
          <p:cNvPr id="15" name="pole tekstowe 14">
            <a:extLst>
              <a:ext uri="{FF2B5EF4-FFF2-40B4-BE49-F238E27FC236}">
                <a16:creationId xmlns:a16="http://schemas.microsoft.com/office/drawing/2014/main" id="{ABE5E624-C9FE-4A94-8BDB-9E072055F5A1}"/>
              </a:ext>
            </a:extLst>
          </p:cNvPr>
          <p:cNvSpPr txBox="1"/>
          <p:nvPr/>
        </p:nvSpPr>
        <p:spPr>
          <a:xfrm>
            <a:off x="10807002" y="6285244"/>
            <a:ext cx="1336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latin typeface="Hind" panose="02000000000000000000" pitchFamily="2" charset="-18"/>
                <a:cs typeface="Hind" panose="02000000000000000000" pitchFamily="2" charset="-18"/>
              </a:rPr>
              <a:t>serock.pl</a:t>
            </a:r>
          </a:p>
        </p:txBody>
      </p:sp>
    </p:spTree>
    <p:extLst>
      <p:ext uri="{BB962C8B-B14F-4D97-AF65-F5344CB8AC3E}">
        <p14:creationId xmlns:p14="http://schemas.microsoft.com/office/powerpoint/2010/main" val="717991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BCCE6B53-6E8B-46E5-B952-8678EC0B69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11" y="230628"/>
            <a:ext cx="471175" cy="2753317"/>
          </a:xfrm>
          <a:prstGeom prst="rect">
            <a:avLst/>
          </a:prstGeom>
        </p:spPr>
      </p:pic>
      <p:sp>
        <p:nvSpPr>
          <p:cNvPr id="15" name="pole tekstowe 14">
            <a:extLst>
              <a:ext uri="{FF2B5EF4-FFF2-40B4-BE49-F238E27FC236}">
                <a16:creationId xmlns:a16="http://schemas.microsoft.com/office/drawing/2014/main" id="{ABE5E624-C9FE-4A94-8BDB-9E072055F5A1}"/>
              </a:ext>
            </a:extLst>
          </p:cNvPr>
          <p:cNvSpPr txBox="1"/>
          <p:nvPr/>
        </p:nvSpPr>
        <p:spPr>
          <a:xfrm>
            <a:off x="10807002" y="6285244"/>
            <a:ext cx="1336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latin typeface="Hind" panose="02000000000000000000" pitchFamily="2" charset="-18"/>
                <a:cs typeface="Hind" panose="02000000000000000000" pitchFamily="2" charset="-18"/>
              </a:rPr>
              <a:t>serock.pl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33F22E2F-7DBF-5A4E-D8D7-B8723996299C}"/>
              </a:ext>
            </a:extLst>
          </p:cNvPr>
          <p:cNvSpPr txBox="1"/>
          <p:nvPr/>
        </p:nvSpPr>
        <p:spPr>
          <a:xfrm>
            <a:off x="1050225" y="402976"/>
            <a:ext cx="10665525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Złożono wniosek o dofinansowanie z programu Mazowsze dla społeczności energetycznych w kwocie 30 750 zł. W ramach zadania przygotowana zostanie „Analiza sytuacji gospodarczo-energetycznej Miasta i Gminy Serock”. </a:t>
            </a:r>
          </a:p>
          <a:p>
            <a:pPr algn="just"/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Otrzymano dofinansowanie </a:t>
            </a:r>
            <a:r>
              <a:rPr lang="pl-PL" sz="1550" dirty="0" err="1">
                <a:latin typeface="Hind" panose="02000000000000000000" pitchFamily="2" charset="-18"/>
                <a:cs typeface="Times New Roman" panose="02020603050405020304" pitchFamily="18" charset="0"/>
              </a:rPr>
              <a:t>WFOŚiGW</a:t>
            </a: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 na realizację zadania „Edukacyjna pracownia ekologiczna w Szkole Podstawowej </a:t>
            </a:r>
            <a:b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</a:b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w Zegrzu” w wysokości 42 077,07 zł.</a:t>
            </a:r>
          </a:p>
          <a:p>
            <a:pPr algn="just"/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Podpisano umowę dotacji na zadanie „Termomodernizacja budynku użyteczności publicznej szkoły podstawowej </a:t>
            </a:r>
            <a:b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</a:b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i przedszkola w Serocku”. W ramach umowy otrzymaliśmy dofinansowanie w wysokości do 50% kosztów kwalifikowanych.</a:t>
            </a:r>
          </a:p>
          <a:p>
            <a:pPr algn="just"/>
            <a:endParaRPr lang="pl-PL" sz="1550" dirty="0">
              <a:latin typeface="Hind" panose="02000000000000000000" pitchFamily="2" charset="-18"/>
              <a:cs typeface="Times New Roman" panose="02020603050405020304" pitchFamily="18" charset="0"/>
            </a:endParaRPr>
          </a:p>
          <a:p>
            <a:pPr algn="just"/>
            <a:endParaRPr lang="pl-PL" sz="1550" dirty="0">
              <a:latin typeface="Hind" panose="02000000000000000000" pitchFamily="2" charset="-18"/>
              <a:cs typeface="Times New Roman" panose="02020603050405020304" pitchFamily="18" charset="0"/>
            </a:endParaRPr>
          </a:p>
          <a:p>
            <a:pPr algn="just"/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Wyłoniono wykonawcę na opracowanie Planu Ogólnego dla Miasta i Gminy Serock.</a:t>
            </a:r>
          </a:p>
          <a:p>
            <a:pPr algn="just"/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Ogłoszono przetarg na Wykonanie otworu poszukiwawczo-rozpoznawczego wód termalnych Serock GT-1 w miejscowości Wierzbica.</a:t>
            </a:r>
          </a:p>
          <a:p>
            <a:pPr algn="just"/>
            <a:endParaRPr lang="pl-PL" sz="1550" dirty="0">
              <a:latin typeface="Hind" panose="02000000000000000000" pitchFamily="2" charset="-18"/>
              <a:cs typeface="Times New Roman" panose="02020603050405020304" pitchFamily="18" charset="0"/>
            </a:endParaRPr>
          </a:p>
          <a:p>
            <a:pPr algn="just"/>
            <a:endParaRPr lang="pl-PL" sz="1550" dirty="0">
              <a:latin typeface="Hind" panose="02000000000000000000" pitchFamily="2" charset="-18"/>
              <a:cs typeface="Times New Roman" panose="02020603050405020304" pitchFamily="18" charset="0"/>
            </a:endParaRPr>
          </a:p>
          <a:p>
            <a:pPr algn="just"/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Do końca maja trwa drugi nabór wniosków o dofinansowanie gminne do wymiany kotłów oraz budowy przydomowych oczyszczalni ścieków.</a:t>
            </a:r>
          </a:p>
          <a:p>
            <a:pPr algn="just"/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Trwa wydawanie kart PSZOK - wydano 2280 sztuk. W kwietniu PSZOK odwiedziło 1002 osoby, a w maju 835 osób. </a:t>
            </a:r>
          </a:p>
          <a:p>
            <a:pPr algn="just"/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Zakończono kontrolę gminnego </a:t>
            </a:r>
            <a:r>
              <a:rPr lang="pl-PL" sz="1550" dirty="0" err="1">
                <a:latin typeface="Hind" panose="02000000000000000000" pitchFamily="2" charset="-18"/>
                <a:cs typeface="Times New Roman" panose="02020603050405020304" pitchFamily="18" charset="0"/>
              </a:rPr>
              <a:t>PSZOKu</a:t>
            </a: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, prowadzoną przez Wojewódzki Inspektorat Ochrony Środowiska w zakresie prawidłowego gospodarowania odpadami komunalnymi – nie stwierdzono żadnych nieprawidłowości.</a:t>
            </a:r>
          </a:p>
          <a:p>
            <a:pPr algn="just"/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Został ogłoszony nabór na przyjmowanie wniosków o oszacowanie szkód w gospodarstwach rolnych i działach specjalnych produkcji rolnej, spowodowanych wystąpieniem w 2025 r. niekorzystnego zjawiska atmosferycznego - przymrozków wiosennych. Ostateczny termin składania wniosków przez poszkodowanych producentów rolnych ustalono na dzień 30 maja 2025 r.   </a:t>
            </a:r>
          </a:p>
          <a:p>
            <a:pPr algn="just"/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W gminnym Punkcie „Czystego Powietrza” z doradztwa skorzystało 18 osób. </a:t>
            </a:r>
          </a:p>
          <a:p>
            <a:pPr algn="just"/>
            <a:endParaRPr lang="pl-PL" sz="1550" dirty="0">
              <a:latin typeface="Hind" panose="02000000000000000000" pitchFamily="2" charset="-1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0015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BCCE6B53-6E8B-46E5-B952-8678EC0B69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11" y="230628"/>
            <a:ext cx="471175" cy="2753317"/>
          </a:xfrm>
          <a:prstGeom prst="rect">
            <a:avLst/>
          </a:prstGeom>
        </p:spPr>
      </p:pic>
      <p:sp>
        <p:nvSpPr>
          <p:cNvPr id="15" name="pole tekstowe 14">
            <a:extLst>
              <a:ext uri="{FF2B5EF4-FFF2-40B4-BE49-F238E27FC236}">
                <a16:creationId xmlns:a16="http://schemas.microsoft.com/office/drawing/2014/main" id="{ABE5E624-C9FE-4A94-8BDB-9E072055F5A1}"/>
              </a:ext>
            </a:extLst>
          </p:cNvPr>
          <p:cNvSpPr txBox="1"/>
          <p:nvPr/>
        </p:nvSpPr>
        <p:spPr>
          <a:xfrm>
            <a:off x="10807002" y="6285244"/>
            <a:ext cx="1336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latin typeface="Hind" panose="02000000000000000000" pitchFamily="2" charset="-18"/>
                <a:cs typeface="Hind" panose="02000000000000000000" pitchFamily="2" charset="-18"/>
              </a:rPr>
              <a:t>serock.pl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33F22E2F-7DBF-5A4E-D8D7-B8723996299C}"/>
              </a:ext>
            </a:extLst>
          </p:cNvPr>
          <p:cNvSpPr txBox="1"/>
          <p:nvPr/>
        </p:nvSpPr>
        <p:spPr>
          <a:xfrm>
            <a:off x="681486" y="552510"/>
            <a:ext cx="11183680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5900" algn="just"/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W dniu 19.05.2025 r. przeprowadzono warsztaty edukacyjne dla dzieci i młodzieży, dotyczące segregacji odpadów podczas wydarzenia zorganizowanego przez Radę Rodziców ze Szkoły Podstawowej w Serocku.</a:t>
            </a:r>
          </a:p>
          <a:p>
            <a:pPr marL="215900" algn="just"/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W dniu 20.05.2025 r. w klasach pierwszych w Szkole Podstawowej w Woli Kiełpińskiej przeprowadzono warsztaty edukacyjne na temat segregacji odpadów, ochrony powietrza. Ponadto dzieci miały możliwość zobaczyć wóz strażacki z jednostki OSP Serock oraz poznać jego wyposażenie. </a:t>
            </a:r>
          </a:p>
          <a:p>
            <a:pPr marL="215900" algn="just"/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Kontynuowane są kontrole właścicieli nieruchomości w zakresie odprowadzania nieczystości ciekłych.</a:t>
            </a:r>
          </a:p>
          <a:p>
            <a:pPr marL="215900" algn="just"/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Wydano zezwolenie dla przedsiębiorstwa </a:t>
            </a:r>
            <a:r>
              <a:rPr lang="pl-PL" sz="1550" dirty="0" err="1">
                <a:latin typeface="Hind" panose="02000000000000000000" pitchFamily="2" charset="-18"/>
                <a:cs typeface="Times New Roman" panose="02020603050405020304" pitchFamily="18" charset="0"/>
              </a:rPr>
              <a:t>An</a:t>
            </a: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-Pol W9 Mario Mariusz Gajownik z siedzibą w Olszewnicy Starej na odbiór </a:t>
            </a:r>
            <a:b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</a:b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i transport nieczystości ciekłych ze zbiorników bezodpływowych (obecnie na terenie Miasta i Gminy Serock 27 przedsiębiorców odbiera nieczystości ze zbiorników </a:t>
            </a:r>
            <a:r>
              <a:rPr lang="pl-PL" sz="1550" dirty="0" err="1">
                <a:latin typeface="Hind" panose="02000000000000000000" pitchFamily="2" charset="-18"/>
                <a:cs typeface="Times New Roman" panose="02020603050405020304" pitchFamily="18" charset="0"/>
              </a:rPr>
              <a:t>bezodpływowoych</a:t>
            </a: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 (szamb) oraz 7 – z przydomowych oczyszczalni ścieków).</a:t>
            </a:r>
          </a:p>
          <a:p>
            <a:pPr marL="215900" algn="just"/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Odpady kwiecień 2025: </a:t>
            </a:r>
          </a:p>
          <a:p>
            <a:pPr marL="215900" algn="just"/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Posesje</a:t>
            </a:r>
          </a:p>
          <a:p>
            <a:pPr marL="215900" algn="just"/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Faktura 745 173,35 zł.</a:t>
            </a:r>
          </a:p>
          <a:p>
            <a:pPr marL="215900" algn="just"/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Odpady 911,78 Mg: zmieszane 330,16 Mg, bioodpady 369,24 Mg, papier 29,72 Mg, szkło 40,74 Mg, tworzywa sztuczne 54,20 Mg, odpady wielkogabarytowe 73,96 Mg, tekstylia 1,74 Mg, zużyte opony.  </a:t>
            </a:r>
          </a:p>
          <a:p>
            <a:pPr marL="215900" algn="just"/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10,96 Mg, zużyty sprzęt elektryczny i elektroniczny 1,06 Mg.</a:t>
            </a:r>
          </a:p>
          <a:p>
            <a:pPr marL="215900" algn="just"/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PSZOK</a:t>
            </a:r>
          </a:p>
          <a:p>
            <a:pPr marL="215900" algn="just"/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Faktura   61 739,28 zł + 1 594,08 zł Tekstylia.</a:t>
            </a:r>
          </a:p>
          <a:p>
            <a:pPr marL="215900" algn="just"/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Odpady 77,27 Mg: papier, tworzywa sztuczne, szkło 7,98 Mg, odpady budowlane 23,00 Mg, odpady wielkogabarytowe </a:t>
            </a:r>
            <a:b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</a:b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26,84 Mg, bioodpady 13,74 Mg, tekstylia 1,64 Mg, opony 3,98 Mg, leki 0,087 Mg.</a:t>
            </a:r>
          </a:p>
          <a:p>
            <a:pPr marL="215900" algn="just"/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Z PSZOK odebrano również 6,81 Mg elektroodpadów.</a:t>
            </a:r>
          </a:p>
        </p:txBody>
      </p:sp>
    </p:spTree>
    <p:extLst>
      <p:ext uri="{BB962C8B-B14F-4D97-AF65-F5344CB8AC3E}">
        <p14:creationId xmlns:p14="http://schemas.microsoft.com/office/powerpoint/2010/main" val="1018691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BCCE6B53-6E8B-46E5-B952-8678EC0B69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11" y="230628"/>
            <a:ext cx="471175" cy="2753317"/>
          </a:xfrm>
          <a:prstGeom prst="rect">
            <a:avLst/>
          </a:prstGeom>
        </p:spPr>
      </p:pic>
      <p:sp>
        <p:nvSpPr>
          <p:cNvPr id="15" name="pole tekstowe 14">
            <a:extLst>
              <a:ext uri="{FF2B5EF4-FFF2-40B4-BE49-F238E27FC236}">
                <a16:creationId xmlns:a16="http://schemas.microsoft.com/office/drawing/2014/main" id="{ABE5E624-C9FE-4A94-8BDB-9E072055F5A1}"/>
              </a:ext>
            </a:extLst>
          </p:cNvPr>
          <p:cNvSpPr txBox="1"/>
          <p:nvPr/>
        </p:nvSpPr>
        <p:spPr>
          <a:xfrm>
            <a:off x="10807002" y="6285244"/>
            <a:ext cx="1336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latin typeface="Hind" panose="02000000000000000000" pitchFamily="2" charset="-18"/>
                <a:cs typeface="Hind" panose="02000000000000000000" pitchFamily="2" charset="-18"/>
              </a:rPr>
              <a:t>serock.pl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33F22E2F-7DBF-5A4E-D8D7-B8723996299C}"/>
              </a:ext>
            </a:extLst>
          </p:cNvPr>
          <p:cNvSpPr txBox="1"/>
          <p:nvPr/>
        </p:nvSpPr>
        <p:spPr>
          <a:xfrm>
            <a:off x="681486" y="281984"/>
            <a:ext cx="11091414" cy="6294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5900" algn="just"/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15–16 maja w Centrum Szkoleń i Konferencji </a:t>
            </a:r>
            <a:r>
              <a:rPr lang="pl-PL" sz="1550" dirty="0" err="1">
                <a:latin typeface="Hind" panose="02000000000000000000" pitchFamily="2" charset="-18"/>
                <a:cs typeface="Times New Roman" panose="02020603050405020304" pitchFamily="18" charset="0"/>
              </a:rPr>
              <a:t>Geovita</a:t>
            </a: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 w Jadwisinie odbyło się seminarium pt. „Miasta i gminy w procesie zielonej transformacji energetycznej”, zorganizowane przez Stowarzyszenie Gmin Polska Sieć „Energie </a:t>
            </a:r>
            <a:r>
              <a:rPr lang="pl-PL" sz="1550" dirty="0" err="1">
                <a:latin typeface="Hind" panose="02000000000000000000" pitchFamily="2" charset="-18"/>
                <a:cs typeface="Times New Roman" panose="02020603050405020304" pitchFamily="18" charset="0"/>
              </a:rPr>
              <a:t>Cités</a:t>
            </a: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”. Wydarzenie zgromadziło przedstawicieli administracji lokalnej i ekspertów, którzy omawiali nowoczesne rozwiązania sprzyjające zrównoważonemu rozwojowi.</a:t>
            </a:r>
          </a:p>
          <a:p>
            <a:pPr marL="215900" algn="just"/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Na zaproszenie Związku Miast Polskich, działającego w partnerstwie z CLIMATE-KIC INTERNATIONAL FOUNDATION POLAND uczestniczyliśmy w cyklu wizyt studyjnych, w ramach projektu doradczego dotyczącego transformacji energetycznej. Podczas tych wizyt spotkaliśmy się z przedstawicielami lokalnych władz, którzy podzielili się swoimi doświadczeniami w realizacji innowacyjnych projektów z zakresu OZE. Była to doskonała okazja, aby zwiedzić instalacje OZE, takie jak farmy fotowoltaiczne, wiatrowe, geotermalne, biogazownie, spółdzielnie energetyczne a także centra innowacji energetycznych, ciepłownie miejskie, a także możliwość wzięcia udziału w warsztatach tematycznych podczas których specjaliści z dziedziny OZE przybliżyli kluczowe zagadnienia, takie jak zrównoważona mobilność, </a:t>
            </a:r>
            <a:r>
              <a:rPr lang="pl-PL" sz="1550" dirty="0" err="1">
                <a:latin typeface="Hind" panose="02000000000000000000" pitchFamily="2" charset="-18"/>
                <a:cs typeface="Times New Roman" panose="02020603050405020304" pitchFamily="18" charset="0"/>
              </a:rPr>
              <a:t>autokonsumpcja</a:t>
            </a: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 czy magazynowanie energii.</a:t>
            </a:r>
          </a:p>
          <a:p>
            <a:pPr marL="215900" algn="just"/>
            <a:endParaRPr lang="pl-PL" sz="1550" dirty="0">
              <a:latin typeface="Hind" panose="02000000000000000000" pitchFamily="2" charset="-18"/>
              <a:cs typeface="Times New Roman" panose="02020603050405020304" pitchFamily="18" charset="0"/>
            </a:endParaRPr>
          </a:p>
          <a:p>
            <a:pPr marL="215900" algn="just"/>
            <a:endParaRPr lang="pl-PL" sz="1550" dirty="0">
              <a:latin typeface="Hind" panose="02000000000000000000" pitchFamily="2" charset="-18"/>
              <a:cs typeface="Times New Roman" panose="02020603050405020304" pitchFamily="18" charset="0"/>
            </a:endParaRPr>
          </a:p>
          <a:p>
            <a:pPr marL="215900" algn="just"/>
            <a:endParaRPr lang="pl-PL" sz="1550" dirty="0">
              <a:latin typeface="Hind" panose="02000000000000000000" pitchFamily="2" charset="-18"/>
              <a:cs typeface="Times New Roman" panose="02020603050405020304" pitchFamily="18" charset="0"/>
            </a:endParaRPr>
          </a:p>
          <a:p>
            <a:pPr marL="215900" algn="just"/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Podpisano umowę na konserwację systemu nawadniania na terenie placu zabaw w </a:t>
            </a:r>
            <a:r>
              <a:rPr lang="pl-PL" sz="1550" dirty="0" err="1">
                <a:latin typeface="Hind" panose="02000000000000000000" pitchFamily="2" charset="-18"/>
                <a:cs typeface="Times New Roman" panose="02020603050405020304" pitchFamily="18" charset="0"/>
              </a:rPr>
              <a:t>Stasim</a:t>
            </a: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 Lesie z firmą Ogrody Warszawy Mariusz Ludwin na kwotę 5 292,00 zł brutto oraz na konserwację systemu nawadniania w parku miejskim w Serocku z firmą </a:t>
            </a:r>
            <a:b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</a:b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S-Tim Marek Suska na kwotę 6 750,00 zł.</a:t>
            </a:r>
          </a:p>
          <a:p>
            <a:pPr marL="215900" algn="just"/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W postępowaniu przetargowym na remont lokalu przy ul. Wyzwolenia 7/8 w Serocku przeznaczonego dla repatriantów </a:t>
            </a:r>
            <a:b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</a:b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z Kazachstanu wyłoniona została firma ARBUD Kaszuba Arkadiusz. Wartość robót wynosi 253 333,33 zł brutto, w tym remont klatki schodowej w budynku wynosi 55 000,00 zł brutto.</a:t>
            </a:r>
          </a:p>
          <a:p>
            <a:pPr marL="215900" algn="just"/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Podpisano umowę na naprawę ogrodzenia terenu bazy MGZGK w Serocku z firmą ARBUD Kaszuba Arkadiusz na kwotę </a:t>
            </a:r>
            <a:b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</a:b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29 304,87 zł brutto.</a:t>
            </a:r>
          </a:p>
          <a:p>
            <a:pPr marL="215900" algn="just"/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Podpisano umowę na doposażenie placów zabaw w Gąsiorowie i w Izbicy z firmą ERBUDOWA Robert Socha na kwotę </a:t>
            </a:r>
            <a:b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</a:b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39 999,60 zł brutto.</a:t>
            </a:r>
          </a:p>
          <a:p>
            <a:pPr marL="215900" algn="just"/>
            <a:endParaRPr lang="pl-PL" sz="1550" dirty="0">
              <a:latin typeface="Hind" panose="02000000000000000000" pitchFamily="2" charset="-1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21117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BCCE6B53-6E8B-46E5-B952-8678EC0B69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11" y="230628"/>
            <a:ext cx="471175" cy="2753317"/>
          </a:xfrm>
          <a:prstGeom prst="rect">
            <a:avLst/>
          </a:prstGeom>
        </p:spPr>
      </p:pic>
      <p:sp>
        <p:nvSpPr>
          <p:cNvPr id="15" name="pole tekstowe 14">
            <a:extLst>
              <a:ext uri="{FF2B5EF4-FFF2-40B4-BE49-F238E27FC236}">
                <a16:creationId xmlns:a16="http://schemas.microsoft.com/office/drawing/2014/main" id="{ABE5E624-C9FE-4A94-8BDB-9E072055F5A1}"/>
              </a:ext>
            </a:extLst>
          </p:cNvPr>
          <p:cNvSpPr txBox="1"/>
          <p:nvPr/>
        </p:nvSpPr>
        <p:spPr>
          <a:xfrm>
            <a:off x="10807002" y="6285244"/>
            <a:ext cx="1336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latin typeface="Hind" panose="02000000000000000000" pitchFamily="2" charset="-18"/>
                <a:cs typeface="Hind" panose="02000000000000000000" pitchFamily="2" charset="-18"/>
              </a:rPr>
              <a:t>serock.pl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33F22E2F-7DBF-5A4E-D8D7-B8723996299C}"/>
              </a:ext>
            </a:extLst>
          </p:cNvPr>
          <p:cNvSpPr txBox="1"/>
          <p:nvPr/>
        </p:nvSpPr>
        <p:spPr>
          <a:xfrm>
            <a:off x="681486" y="325442"/>
            <a:ext cx="11300203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5900" algn="just"/>
            <a:r>
              <a:rPr lang="pl-PL" sz="1550">
                <a:latin typeface="Hind" panose="02000000000000000000" pitchFamily="2" charset="-18"/>
                <a:cs typeface="Times New Roman" panose="02020603050405020304" pitchFamily="18" charset="0"/>
              </a:rPr>
              <a:t>• Nadzorowano inwestycje gminne w zakresie robót wodociągowych (ul. Stokrotki w Serocku, przyłącze do Szkoły podstawowej i żłobka w Wierzbicy).</a:t>
            </a:r>
          </a:p>
          <a:p>
            <a:pPr marL="215900" algn="just"/>
            <a:r>
              <a:rPr lang="pl-PL" sz="1550">
                <a:latin typeface="Hind" panose="02000000000000000000" pitchFamily="2" charset="-18"/>
                <a:cs typeface="Times New Roman" panose="02020603050405020304" pitchFamily="18" charset="0"/>
              </a:rPr>
              <a:t>• Nawiązano współpracę z firmą doradczą w zakresie cyberbezpieczeństwa i wdrożenia przepisów NIS2.</a:t>
            </a:r>
          </a:p>
          <a:p>
            <a:pPr marL="215900" algn="just"/>
            <a:r>
              <a:rPr lang="pl-PL" sz="1550">
                <a:latin typeface="Hind" panose="02000000000000000000" pitchFamily="2" charset="-18"/>
                <a:cs typeface="Times New Roman" panose="02020603050405020304" pitchFamily="18" charset="0"/>
              </a:rPr>
              <a:t>• Trwają prace związane z budową sieci wodociągowej w Serocku ul. Leśnej Polany i w Woli Kiełpińskiej ul. Zagajnik.</a:t>
            </a:r>
          </a:p>
          <a:p>
            <a:pPr marL="215900" algn="just"/>
            <a:endParaRPr lang="pl-PL" sz="1550">
              <a:latin typeface="Hind" panose="02000000000000000000" pitchFamily="2" charset="-18"/>
              <a:cs typeface="Times New Roman" panose="02020603050405020304" pitchFamily="18" charset="0"/>
            </a:endParaRPr>
          </a:p>
          <a:p>
            <a:pPr marL="215900" algn="just"/>
            <a:r>
              <a:rPr lang="pl-PL" sz="1550">
                <a:latin typeface="Hind" panose="02000000000000000000" pitchFamily="2" charset="-18"/>
                <a:cs typeface="Times New Roman" panose="02020603050405020304" pitchFamily="18" charset="0"/>
              </a:rPr>
              <a:t>	</a:t>
            </a:r>
          </a:p>
          <a:p>
            <a:pPr marL="215900" algn="just"/>
            <a:r>
              <a:rPr lang="pl-PL" sz="1550">
                <a:latin typeface="Hind" panose="02000000000000000000" pitchFamily="2" charset="-18"/>
                <a:cs typeface="Times New Roman" panose="02020603050405020304" pitchFamily="18" charset="0"/>
              </a:rPr>
              <a:t>• Dokonano zwrotu podatku akcyzowego zawartego w paliwie 203 producentom rolnym. </a:t>
            </a:r>
          </a:p>
          <a:p>
            <a:pPr marL="215900" algn="just"/>
            <a:r>
              <a:rPr lang="pl-PL" sz="1550">
                <a:latin typeface="Hind" panose="02000000000000000000" pitchFamily="2" charset="-18"/>
                <a:cs typeface="Times New Roman" panose="02020603050405020304" pitchFamily="18" charset="0"/>
              </a:rPr>
              <a:t>Wartość zwrotu 184 897,04 zł.</a:t>
            </a:r>
          </a:p>
          <a:p>
            <a:pPr marL="215900" algn="just"/>
            <a:r>
              <a:rPr lang="pl-PL" sz="1550">
                <a:latin typeface="Hind" panose="02000000000000000000" pitchFamily="2" charset="-18"/>
                <a:cs typeface="Times New Roman" panose="02020603050405020304" pitchFamily="18" charset="0"/>
              </a:rPr>
              <a:t>• Rozliczono inkasentów z pobranych należności za II ratę podatków lokalnych i opłaty za gospodarowanie odpadami komunalnymi.</a:t>
            </a:r>
          </a:p>
          <a:p>
            <a:pPr marL="215900" algn="just"/>
            <a:r>
              <a:rPr lang="pl-PL" sz="1550">
                <a:latin typeface="Hind" panose="02000000000000000000" pitchFamily="2" charset="-18"/>
                <a:cs typeface="Times New Roman" panose="02020603050405020304" pitchFamily="18" charset="0"/>
              </a:rPr>
              <a:t>• Wystawiono i wysłano upomnienia z tytułu zaległości za I kw. 2025r.  -osoby fizyczne, osoby prawne.</a:t>
            </a:r>
          </a:p>
          <a:p>
            <a:pPr marL="215900" algn="just"/>
            <a:endParaRPr lang="pl-PL" sz="1550">
              <a:latin typeface="Hind" panose="02000000000000000000" pitchFamily="2" charset="-18"/>
              <a:cs typeface="Times New Roman" panose="02020603050405020304" pitchFamily="18" charset="0"/>
            </a:endParaRPr>
          </a:p>
          <a:p>
            <a:pPr marL="215900" algn="just"/>
            <a:endParaRPr lang="pl-PL" sz="1550">
              <a:latin typeface="Hind" panose="02000000000000000000" pitchFamily="2" charset="-18"/>
              <a:cs typeface="Times New Roman" panose="02020603050405020304" pitchFamily="18" charset="0"/>
            </a:endParaRPr>
          </a:p>
          <a:p>
            <a:pPr marL="215900" algn="just"/>
            <a:r>
              <a:rPr lang="pl-PL" sz="1550">
                <a:latin typeface="Hind" panose="02000000000000000000" pitchFamily="2" charset="-18"/>
                <a:cs typeface="Times New Roman" panose="02020603050405020304" pitchFamily="18" charset="0"/>
              </a:rPr>
              <a:t>• Od 26 marca 2025 roku wydano 159 dowodów osobistych,</a:t>
            </a:r>
          </a:p>
          <a:p>
            <a:pPr marL="215900" algn="just"/>
            <a:r>
              <a:rPr lang="pl-PL" sz="1550">
                <a:latin typeface="Hind" panose="02000000000000000000" pitchFamily="2" charset="-18"/>
                <a:cs typeface="Times New Roman" panose="02020603050405020304" pitchFamily="18" charset="0"/>
              </a:rPr>
              <a:t>• Złożono 28 wniosków o zastrzeżenie numeru PESEL,</a:t>
            </a:r>
          </a:p>
          <a:p>
            <a:pPr marL="215900" algn="just"/>
            <a:r>
              <a:rPr lang="pl-PL" sz="1550">
                <a:latin typeface="Hind" panose="02000000000000000000" pitchFamily="2" charset="-18"/>
                <a:cs typeface="Times New Roman" panose="02020603050405020304" pitchFamily="18" charset="0"/>
              </a:rPr>
              <a:t>• Zameldowało się na pobyt stały 100 osób (w tym 6 noworodków) i czasowy 15 osób,</a:t>
            </a:r>
          </a:p>
          <a:p>
            <a:pPr marL="215900" algn="just"/>
            <a:r>
              <a:rPr lang="pl-PL" sz="1550">
                <a:latin typeface="Hind" panose="02000000000000000000" pitchFamily="2" charset="-18"/>
                <a:cs typeface="Times New Roman" panose="02020603050405020304" pitchFamily="18" charset="0"/>
              </a:rPr>
              <a:t>• Prowadzone jest 1 postępowanie o wymeldowanie z miejsca pobytu stałego,</a:t>
            </a:r>
          </a:p>
          <a:p>
            <a:pPr marL="215900" algn="just"/>
            <a:r>
              <a:rPr lang="pl-PL" sz="1550">
                <a:latin typeface="Hind" panose="02000000000000000000" pitchFamily="2" charset="-18"/>
                <a:cs typeface="Times New Roman" panose="02020603050405020304" pitchFamily="18" charset="0"/>
              </a:rPr>
              <a:t>• Sporządzono 3 akty zgonu,</a:t>
            </a:r>
          </a:p>
          <a:p>
            <a:pPr marL="215900" algn="just"/>
            <a:r>
              <a:rPr lang="pl-PL" sz="1550">
                <a:latin typeface="Hind" panose="02000000000000000000" pitchFamily="2" charset="-18"/>
                <a:cs typeface="Times New Roman" panose="02020603050405020304" pitchFamily="18" charset="0"/>
              </a:rPr>
              <a:t>• Sporządzono 7 aktów małżeństwa: 5 ślubów cywilnych, 2 śluby kościelne,</a:t>
            </a:r>
          </a:p>
          <a:p>
            <a:pPr marL="215900" algn="just"/>
            <a:r>
              <a:rPr lang="pl-PL" sz="1550">
                <a:latin typeface="Hind" panose="02000000000000000000" pitchFamily="2" charset="-18"/>
                <a:cs typeface="Times New Roman" panose="02020603050405020304" pitchFamily="18" charset="0"/>
              </a:rPr>
              <a:t>• Wydano 144 akty stanu cywilnego na wniosek,</a:t>
            </a:r>
          </a:p>
          <a:p>
            <a:pPr marL="215900" algn="just"/>
            <a:r>
              <a:rPr lang="pl-PL" sz="1550">
                <a:latin typeface="Hind" panose="02000000000000000000" pitchFamily="2" charset="-18"/>
                <a:cs typeface="Times New Roman" panose="02020603050405020304" pitchFamily="18" charset="0"/>
              </a:rPr>
              <a:t>• Przyjęto 60 wniosków o potwierdzenie profilu zaufanego,</a:t>
            </a:r>
          </a:p>
          <a:p>
            <a:pPr marL="215900" algn="just"/>
            <a:r>
              <a:rPr lang="pl-PL" sz="1550">
                <a:latin typeface="Hind" panose="02000000000000000000" pitchFamily="2" charset="-18"/>
                <a:cs typeface="Times New Roman" panose="02020603050405020304" pitchFamily="18" charset="0"/>
              </a:rPr>
              <a:t>• Przyjęto 33 wnioski dotyczące działalności gospodarczej,</a:t>
            </a:r>
          </a:p>
          <a:p>
            <a:pPr marL="215900" algn="just"/>
            <a:r>
              <a:rPr lang="pl-PL" sz="1550">
                <a:latin typeface="Hind" panose="02000000000000000000" pitchFamily="2" charset="-18"/>
                <a:cs typeface="Times New Roman" panose="02020603050405020304" pitchFamily="18" charset="0"/>
              </a:rPr>
              <a:t>• Wydano 2 zezwolenia na sprzedaż i podawanie napojów alkoholowych,</a:t>
            </a:r>
          </a:p>
          <a:p>
            <a:pPr marL="215900" algn="just"/>
            <a:r>
              <a:rPr lang="pl-PL" sz="1550">
                <a:latin typeface="Hind" panose="02000000000000000000" pitchFamily="2" charset="-18"/>
                <a:cs typeface="Times New Roman" panose="02020603050405020304" pitchFamily="18" charset="0"/>
              </a:rPr>
              <a:t>• Wydano 101 nowych kart Serocczanina. Ogółem wydano 6438 kart.</a:t>
            </a:r>
            <a:endParaRPr lang="pl-PL" sz="1550" dirty="0">
              <a:latin typeface="Hind" panose="02000000000000000000" pitchFamily="2" charset="-1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82160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BCCE6B53-6E8B-46E5-B952-8678EC0B69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11" y="230628"/>
            <a:ext cx="471175" cy="2753317"/>
          </a:xfrm>
          <a:prstGeom prst="rect">
            <a:avLst/>
          </a:prstGeom>
        </p:spPr>
      </p:pic>
      <p:sp>
        <p:nvSpPr>
          <p:cNvPr id="15" name="pole tekstowe 14">
            <a:extLst>
              <a:ext uri="{FF2B5EF4-FFF2-40B4-BE49-F238E27FC236}">
                <a16:creationId xmlns:a16="http://schemas.microsoft.com/office/drawing/2014/main" id="{ABE5E624-C9FE-4A94-8BDB-9E072055F5A1}"/>
              </a:ext>
            </a:extLst>
          </p:cNvPr>
          <p:cNvSpPr txBox="1"/>
          <p:nvPr/>
        </p:nvSpPr>
        <p:spPr>
          <a:xfrm>
            <a:off x="10807002" y="6285244"/>
            <a:ext cx="1336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latin typeface="Hind" panose="02000000000000000000" pitchFamily="2" charset="-18"/>
                <a:cs typeface="Hind" panose="02000000000000000000" pitchFamily="2" charset="-18"/>
              </a:rPr>
              <a:t>serock.pl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33F22E2F-7DBF-5A4E-D8D7-B8723996299C}"/>
              </a:ext>
            </a:extLst>
          </p:cNvPr>
          <p:cNvSpPr txBox="1"/>
          <p:nvPr/>
        </p:nvSpPr>
        <p:spPr>
          <a:xfrm>
            <a:off x="813689" y="733548"/>
            <a:ext cx="11027791" cy="3998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5900" algn="just">
              <a:lnSpc>
                <a:spcPct val="150000"/>
              </a:lnSpc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1 czerwca 2025 r. odbędzie się II tura wyborów Prezydenta Rzeczypospolitej Polskiej. </a:t>
            </a:r>
          </a:p>
          <a:p>
            <a:pPr marL="215900" algn="just">
              <a:lnSpc>
                <a:spcPct val="150000"/>
              </a:lnSpc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Wyborcy, którzy nie będą mogli głosować w swoim miejscu zamieszkania, do 29 maja 2025 r. mogą pobrać zaświadczenie </a:t>
            </a:r>
            <a:b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o prawie do głosowania. Na podstawie tego dokumentu będzie można oddać swój głos w każdej obwodowej komisji wyborczej w kraju lub za granicą. Wniosek i upoważnienie (jeśli jest potrzebne) można złożyć w dowolnym urzędzie gminy. Zaświadczenie można odebrać, osobiście lub przez osobę upoważnioną, w tym samym miejscu, gdzie został złożony wniosek.</a:t>
            </a:r>
          </a:p>
          <a:p>
            <a:pPr marL="215900" algn="just">
              <a:lnSpc>
                <a:spcPct val="150000"/>
              </a:lnSpc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Dane osobowe, a także numer i adres obwodowej komisji wyborczej można sprawdzić w urzędzie, a także na stronie </a:t>
            </a:r>
            <a:r>
              <a:rPr lang="pl-PL" sz="1550" u="sng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www.gov.pl</a:t>
            </a: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 lub za pomocą aplikacji mobilnej </a:t>
            </a:r>
            <a:r>
              <a:rPr lang="pl-PL" sz="1550" dirty="0" err="1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mObywatel</a:t>
            </a: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 - Wybory - Twoje dane w rejestrze.</a:t>
            </a:r>
          </a:p>
          <a:p>
            <a:pPr marL="215900" algn="just">
              <a:lnSpc>
                <a:spcPct val="150000"/>
              </a:lnSpc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Ponowne głosowanie odbędzie się będzie w dniu 1 czerwca 2025 r. od godz. 7.00 do godz. 21.00 w tych samych lokalach wyborczych, w których odbyła się I tura wyborów. </a:t>
            </a:r>
          </a:p>
          <a:p>
            <a:pPr marL="215900" algn="just">
              <a:lnSpc>
                <a:spcPct val="150000"/>
              </a:lnSpc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Wszelkie informacje dotyczące wyborów znajdują się na stronie Biuletynu Informacji Publicznej Urzędu Miasta i Gminy </a:t>
            </a:r>
            <a:b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w Serocku w zakładce- Wybory i referenda- Wybory Prezydenta RP 2025r.</a:t>
            </a:r>
          </a:p>
        </p:txBody>
      </p:sp>
    </p:spTree>
    <p:extLst>
      <p:ext uri="{BB962C8B-B14F-4D97-AF65-F5344CB8AC3E}">
        <p14:creationId xmlns:p14="http://schemas.microsoft.com/office/powerpoint/2010/main" val="41966037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7F9006-EFE5-79BF-A2BD-97E76E7D84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02029358-11BB-C910-D9EA-B6F2C1C231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11" y="230628"/>
            <a:ext cx="471175" cy="2753317"/>
          </a:xfrm>
          <a:prstGeom prst="rect">
            <a:avLst/>
          </a:prstGeom>
        </p:spPr>
      </p:pic>
      <p:sp>
        <p:nvSpPr>
          <p:cNvPr id="15" name="pole tekstowe 14">
            <a:extLst>
              <a:ext uri="{FF2B5EF4-FFF2-40B4-BE49-F238E27FC236}">
                <a16:creationId xmlns:a16="http://schemas.microsoft.com/office/drawing/2014/main" id="{421020B0-BF75-3F2D-4A8B-6BF68B09C9BE}"/>
              </a:ext>
            </a:extLst>
          </p:cNvPr>
          <p:cNvSpPr txBox="1"/>
          <p:nvPr/>
        </p:nvSpPr>
        <p:spPr>
          <a:xfrm>
            <a:off x="10807002" y="6285244"/>
            <a:ext cx="1336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latin typeface="Hind" panose="02000000000000000000" pitchFamily="2" charset="-18"/>
                <a:cs typeface="Hind" panose="02000000000000000000" pitchFamily="2" charset="-18"/>
              </a:rPr>
              <a:t>serock.pl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FFE5CABD-ABD8-72DE-274C-F06176C7633F}"/>
              </a:ext>
            </a:extLst>
          </p:cNvPr>
          <p:cNvSpPr txBox="1"/>
          <p:nvPr/>
        </p:nvSpPr>
        <p:spPr>
          <a:xfrm>
            <a:off x="847979" y="230628"/>
            <a:ext cx="10908260" cy="1523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l-PL" sz="1550" b="1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Wyniki głosowania w pierwszej turze w wyborach Prezydenta RP </a:t>
            </a:r>
          </a:p>
          <a:p>
            <a:pPr marL="215900" algn="just"/>
            <a:endParaRPr lang="pl-PL" sz="1550" dirty="0">
              <a:effectLst/>
              <a:latin typeface="Hind" panose="02000000000000000000" pitchFamily="2" charset="-18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Na terenie Miasta i Gminy Serock w wyborach wzięło udział 10.508 osób, tj. 74,08 % uprawnionych do głosowania. </a:t>
            </a:r>
          </a:p>
          <a:p>
            <a:pPr marL="215900" algn="just"/>
            <a:endParaRPr lang="pl-PL" sz="1550" dirty="0">
              <a:effectLst/>
              <a:latin typeface="Hind" panose="02000000000000000000" pitchFamily="2" charset="-18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l-PL" sz="1550" b="1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Wyniki głosowania na kandydatów przedstawiają się następująco: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BCF59219-40C6-B39E-056B-293CBF20CF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1935295"/>
              </p:ext>
            </p:extLst>
          </p:nvPr>
        </p:nvGraphicFramePr>
        <p:xfrm>
          <a:off x="1066800" y="1607286"/>
          <a:ext cx="9852660" cy="4700446"/>
        </p:xfrm>
        <a:graphic>
          <a:graphicData uri="http://schemas.openxmlformats.org/drawingml/2006/table">
            <a:tbl>
              <a:tblPr firstRow="1" firstCol="1" bandRow="1"/>
              <a:tblGrid>
                <a:gridCol w="3781196">
                  <a:extLst>
                    <a:ext uri="{9D8B030D-6E8A-4147-A177-3AD203B41FA5}">
                      <a16:colId xmlns:a16="http://schemas.microsoft.com/office/drawing/2014/main" val="3353326810"/>
                    </a:ext>
                  </a:extLst>
                </a:gridCol>
                <a:gridCol w="2820800">
                  <a:extLst>
                    <a:ext uri="{9D8B030D-6E8A-4147-A177-3AD203B41FA5}">
                      <a16:colId xmlns:a16="http://schemas.microsoft.com/office/drawing/2014/main" val="3270172181"/>
                    </a:ext>
                  </a:extLst>
                </a:gridCol>
                <a:gridCol w="3250664">
                  <a:extLst>
                    <a:ext uri="{9D8B030D-6E8A-4147-A177-3AD203B41FA5}">
                      <a16:colId xmlns:a16="http://schemas.microsoft.com/office/drawing/2014/main" val="3538962788"/>
                    </a:ext>
                  </a:extLst>
                </a:gridCol>
              </a:tblGrid>
              <a:tr h="587636">
                <a:tc>
                  <a:txBody>
                    <a:bodyPr/>
                    <a:lstStyle/>
                    <a:p>
                      <a:pPr marL="21590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l-PL" sz="1800" b="1" dirty="0">
                          <a:effectLst/>
                          <a:latin typeface="Hind" panose="02000000000000000000" pitchFamily="2" charset="-18"/>
                          <a:ea typeface="Calibri" panose="020F0502020204030204" pitchFamily="34" charset="0"/>
                          <a:cs typeface="Hind" panose="02000000000000000000" pitchFamily="2" charset="-18"/>
                        </a:rPr>
                        <a:t>Kandydat</a:t>
                      </a:r>
                      <a:endParaRPr lang="pl-PL" sz="1800" dirty="0">
                        <a:effectLst/>
                        <a:latin typeface="Hind" panose="02000000000000000000" pitchFamily="2" charset="-18"/>
                        <a:ea typeface="Times New Roman" panose="02020603050405020304" pitchFamily="18" charset="0"/>
                        <a:cs typeface="Hind" panose="02000000000000000000" pitchFamily="2" charset="-1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l-PL" sz="1800" b="1">
                          <a:effectLst/>
                          <a:latin typeface="Hind" panose="02000000000000000000" pitchFamily="2" charset="-18"/>
                          <a:ea typeface="Calibri" panose="020F0502020204030204" pitchFamily="34" charset="0"/>
                          <a:cs typeface="Hind" panose="02000000000000000000" pitchFamily="2" charset="-18"/>
                        </a:rPr>
                        <a:t>Liczba głosów ważnych</a:t>
                      </a:r>
                      <a:endParaRPr lang="pl-PL" sz="1800">
                        <a:effectLst/>
                        <a:latin typeface="Hind" panose="02000000000000000000" pitchFamily="2" charset="-18"/>
                        <a:ea typeface="Times New Roman" panose="02020603050405020304" pitchFamily="18" charset="0"/>
                        <a:cs typeface="Hind" panose="02000000000000000000" pitchFamily="2" charset="-1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l-PL" sz="1800" b="1">
                          <a:effectLst/>
                          <a:latin typeface="Hind" panose="02000000000000000000" pitchFamily="2" charset="-18"/>
                          <a:ea typeface="Calibri" panose="020F0502020204030204" pitchFamily="34" charset="0"/>
                          <a:cs typeface="Hind" panose="02000000000000000000" pitchFamily="2" charset="-18"/>
                        </a:rPr>
                        <a:t>Procent głosów</a:t>
                      </a:r>
                      <a:endParaRPr lang="pl-PL" sz="1800">
                        <a:effectLst/>
                        <a:latin typeface="Hind" panose="02000000000000000000" pitchFamily="2" charset="-18"/>
                        <a:ea typeface="Times New Roman" panose="02020603050405020304" pitchFamily="18" charset="0"/>
                        <a:cs typeface="Hind" panose="02000000000000000000" pitchFamily="2" charset="-1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6754368"/>
                  </a:ext>
                </a:extLst>
              </a:tr>
              <a:tr h="293818">
                <a:tc>
                  <a:txBody>
                    <a:bodyPr/>
                    <a:lstStyle/>
                    <a:p>
                      <a:pPr marL="215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l-PL" sz="1800" dirty="0">
                          <a:effectLst/>
                          <a:latin typeface="Hind" panose="02000000000000000000" pitchFamily="2" charset="-18"/>
                          <a:ea typeface="Calibri" panose="020F0502020204030204" pitchFamily="34" charset="0"/>
                          <a:cs typeface="Hind" panose="02000000000000000000" pitchFamily="2" charset="-18"/>
                        </a:rPr>
                        <a:t>TRZASKOWSKI Rafał Kazimierz</a:t>
                      </a:r>
                      <a:endParaRPr lang="pl-PL" sz="1800" dirty="0">
                        <a:effectLst/>
                        <a:latin typeface="Hind" panose="02000000000000000000" pitchFamily="2" charset="-18"/>
                        <a:ea typeface="Times New Roman" panose="02020603050405020304" pitchFamily="18" charset="0"/>
                        <a:cs typeface="Hind" panose="02000000000000000000" pitchFamily="2" charset="-1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0" algn="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l-PL" sz="1800" dirty="0">
                          <a:effectLst/>
                          <a:latin typeface="Hind" panose="02000000000000000000" pitchFamily="2" charset="-18"/>
                          <a:ea typeface="Calibri" panose="020F0502020204030204" pitchFamily="34" charset="0"/>
                          <a:cs typeface="Hind" panose="02000000000000000000" pitchFamily="2" charset="-18"/>
                        </a:rPr>
                        <a:t>3 607</a:t>
                      </a:r>
                      <a:endParaRPr lang="pl-PL" sz="1800" dirty="0">
                        <a:effectLst/>
                        <a:latin typeface="Hind" panose="02000000000000000000" pitchFamily="2" charset="-18"/>
                        <a:ea typeface="Times New Roman" panose="02020603050405020304" pitchFamily="18" charset="0"/>
                        <a:cs typeface="Hind" panose="02000000000000000000" pitchFamily="2" charset="-1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0" algn="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l-PL" sz="1800" dirty="0">
                          <a:effectLst/>
                          <a:latin typeface="Hind" panose="02000000000000000000" pitchFamily="2" charset="-18"/>
                          <a:ea typeface="Calibri" panose="020F0502020204030204" pitchFamily="34" charset="0"/>
                          <a:cs typeface="Hind" panose="02000000000000000000" pitchFamily="2" charset="-18"/>
                        </a:rPr>
                        <a:t>34,46%</a:t>
                      </a:r>
                      <a:endParaRPr lang="pl-PL" sz="1800" dirty="0">
                        <a:effectLst/>
                        <a:latin typeface="Hind" panose="02000000000000000000" pitchFamily="2" charset="-18"/>
                        <a:ea typeface="Times New Roman" panose="02020603050405020304" pitchFamily="18" charset="0"/>
                        <a:cs typeface="Hind" panose="02000000000000000000" pitchFamily="2" charset="-1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7971539"/>
                  </a:ext>
                </a:extLst>
              </a:tr>
              <a:tr h="293818">
                <a:tc>
                  <a:txBody>
                    <a:bodyPr/>
                    <a:lstStyle/>
                    <a:p>
                      <a:pPr marL="215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l-PL" sz="1800">
                          <a:effectLst/>
                          <a:latin typeface="Hind" panose="02000000000000000000" pitchFamily="2" charset="-18"/>
                          <a:ea typeface="Calibri" panose="020F0502020204030204" pitchFamily="34" charset="0"/>
                          <a:cs typeface="Hind" panose="02000000000000000000" pitchFamily="2" charset="-18"/>
                        </a:rPr>
                        <a:t>NAWROCKI Karol Tadeusz</a:t>
                      </a:r>
                      <a:endParaRPr lang="pl-PL" sz="1800">
                        <a:effectLst/>
                        <a:latin typeface="Hind" panose="02000000000000000000" pitchFamily="2" charset="-18"/>
                        <a:ea typeface="Times New Roman" panose="02020603050405020304" pitchFamily="18" charset="0"/>
                        <a:cs typeface="Hind" panose="02000000000000000000" pitchFamily="2" charset="-1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0" algn="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l-PL" sz="1800" dirty="0">
                          <a:effectLst/>
                          <a:latin typeface="Hind" panose="02000000000000000000" pitchFamily="2" charset="-18"/>
                          <a:ea typeface="Calibri" panose="020F0502020204030204" pitchFamily="34" charset="0"/>
                          <a:cs typeface="Hind" panose="02000000000000000000" pitchFamily="2" charset="-18"/>
                        </a:rPr>
                        <a:t>2 759</a:t>
                      </a:r>
                      <a:endParaRPr lang="pl-PL" sz="1800" dirty="0">
                        <a:effectLst/>
                        <a:latin typeface="Hind" panose="02000000000000000000" pitchFamily="2" charset="-18"/>
                        <a:ea typeface="Times New Roman" panose="02020603050405020304" pitchFamily="18" charset="0"/>
                        <a:cs typeface="Hind" panose="02000000000000000000" pitchFamily="2" charset="-1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0" algn="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l-PL" sz="1800">
                          <a:effectLst/>
                          <a:latin typeface="Hind" panose="02000000000000000000" pitchFamily="2" charset="-18"/>
                          <a:ea typeface="Calibri" panose="020F0502020204030204" pitchFamily="34" charset="0"/>
                          <a:cs typeface="Hind" panose="02000000000000000000" pitchFamily="2" charset="-18"/>
                        </a:rPr>
                        <a:t>26,36%</a:t>
                      </a:r>
                      <a:endParaRPr lang="pl-PL" sz="1800">
                        <a:effectLst/>
                        <a:latin typeface="Hind" panose="02000000000000000000" pitchFamily="2" charset="-18"/>
                        <a:ea typeface="Times New Roman" panose="02020603050405020304" pitchFamily="18" charset="0"/>
                        <a:cs typeface="Hind" panose="02000000000000000000" pitchFamily="2" charset="-1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3278880"/>
                  </a:ext>
                </a:extLst>
              </a:tr>
              <a:tr h="293818">
                <a:tc>
                  <a:txBody>
                    <a:bodyPr/>
                    <a:lstStyle/>
                    <a:p>
                      <a:pPr marL="215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l-PL" sz="1800">
                          <a:effectLst/>
                          <a:latin typeface="Hind" panose="02000000000000000000" pitchFamily="2" charset="-18"/>
                          <a:ea typeface="Calibri" panose="020F0502020204030204" pitchFamily="34" charset="0"/>
                          <a:cs typeface="Hind" panose="02000000000000000000" pitchFamily="2" charset="-18"/>
                        </a:rPr>
                        <a:t>MENTZEN Sławomir Jerzy</a:t>
                      </a:r>
                      <a:endParaRPr lang="pl-PL" sz="1800">
                        <a:effectLst/>
                        <a:latin typeface="Hind" panose="02000000000000000000" pitchFamily="2" charset="-18"/>
                        <a:ea typeface="Times New Roman" panose="02020603050405020304" pitchFamily="18" charset="0"/>
                        <a:cs typeface="Hind" panose="02000000000000000000" pitchFamily="2" charset="-1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0" algn="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l-PL" sz="1800" dirty="0">
                          <a:effectLst/>
                          <a:latin typeface="Hind" panose="02000000000000000000" pitchFamily="2" charset="-18"/>
                          <a:ea typeface="Calibri" panose="020F0502020204030204" pitchFamily="34" charset="0"/>
                          <a:cs typeface="Hind" panose="02000000000000000000" pitchFamily="2" charset="-18"/>
                        </a:rPr>
                        <a:t>1 601</a:t>
                      </a:r>
                      <a:endParaRPr lang="pl-PL" sz="1800" dirty="0">
                        <a:effectLst/>
                        <a:latin typeface="Hind" panose="02000000000000000000" pitchFamily="2" charset="-18"/>
                        <a:ea typeface="Times New Roman" panose="02020603050405020304" pitchFamily="18" charset="0"/>
                        <a:cs typeface="Hind" panose="02000000000000000000" pitchFamily="2" charset="-1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0" algn="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l-PL" sz="1800">
                          <a:effectLst/>
                          <a:latin typeface="Hind" panose="02000000000000000000" pitchFamily="2" charset="-18"/>
                          <a:ea typeface="Calibri" panose="020F0502020204030204" pitchFamily="34" charset="0"/>
                          <a:cs typeface="Hind" panose="02000000000000000000" pitchFamily="2" charset="-18"/>
                        </a:rPr>
                        <a:t>15,29%</a:t>
                      </a:r>
                      <a:endParaRPr lang="pl-PL" sz="1800">
                        <a:effectLst/>
                        <a:latin typeface="Hind" panose="02000000000000000000" pitchFamily="2" charset="-18"/>
                        <a:ea typeface="Times New Roman" panose="02020603050405020304" pitchFamily="18" charset="0"/>
                        <a:cs typeface="Hind" panose="02000000000000000000" pitchFamily="2" charset="-1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166863"/>
                  </a:ext>
                </a:extLst>
              </a:tr>
              <a:tr h="293818">
                <a:tc>
                  <a:txBody>
                    <a:bodyPr/>
                    <a:lstStyle/>
                    <a:p>
                      <a:pPr marL="215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l-PL" sz="1800">
                          <a:effectLst/>
                          <a:latin typeface="Hind" panose="02000000000000000000" pitchFamily="2" charset="-18"/>
                          <a:ea typeface="Calibri" panose="020F0502020204030204" pitchFamily="34" charset="0"/>
                          <a:cs typeface="Hind" panose="02000000000000000000" pitchFamily="2" charset="-18"/>
                        </a:rPr>
                        <a:t>BRAUN Grzegorz Michał</a:t>
                      </a:r>
                      <a:endParaRPr lang="pl-PL" sz="1800">
                        <a:effectLst/>
                        <a:latin typeface="Hind" panose="02000000000000000000" pitchFamily="2" charset="-18"/>
                        <a:ea typeface="Times New Roman" panose="02020603050405020304" pitchFamily="18" charset="0"/>
                        <a:cs typeface="Hind" panose="02000000000000000000" pitchFamily="2" charset="-1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0" algn="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l-PL" sz="1800" dirty="0">
                          <a:effectLst/>
                          <a:latin typeface="Hind" panose="02000000000000000000" pitchFamily="2" charset="-18"/>
                          <a:ea typeface="Calibri" panose="020F0502020204030204" pitchFamily="34" charset="0"/>
                          <a:cs typeface="Hind" panose="02000000000000000000" pitchFamily="2" charset="-18"/>
                        </a:rPr>
                        <a:t>560</a:t>
                      </a:r>
                      <a:endParaRPr lang="pl-PL" sz="1800" dirty="0">
                        <a:effectLst/>
                        <a:latin typeface="Hind" panose="02000000000000000000" pitchFamily="2" charset="-18"/>
                        <a:ea typeface="Times New Roman" panose="02020603050405020304" pitchFamily="18" charset="0"/>
                        <a:cs typeface="Hind" panose="02000000000000000000" pitchFamily="2" charset="-1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0" algn="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l-PL" sz="1800">
                          <a:effectLst/>
                          <a:latin typeface="Hind" panose="02000000000000000000" pitchFamily="2" charset="-18"/>
                          <a:ea typeface="Calibri" panose="020F0502020204030204" pitchFamily="34" charset="0"/>
                          <a:cs typeface="Hind" panose="02000000000000000000" pitchFamily="2" charset="-18"/>
                        </a:rPr>
                        <a:t>5,35%</a:t>
                      </a:r>
                      <a:endParaRPr lang="pl-PL" sz="1800">
                        <a:effectLst/>
                        <a:latin typeface="Hind" panose="02000000000000000000" pitchFamily="2" charset="-18"/>
                        <a:ea typeface="Times New Roman" panose="02020603050405020304" pitchFamily="18" charset="0"/>
                        <a:cs typeface="Hind" panose="02000000000000000000" pitchFamily="2" charset="-1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6950594"/>
                  </a:ext>
                </a:extLst>
              </a:tr>
              <a:tr h="262218">
                <a:tc>
                  <a:txBody>
                    <a:bodyPr/>
                    <a:lstStyle/>
                    <a:p>
                      <a:pPr marL="215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l-PL" sz="1800" dirty="0">
                          <a:effectLst/>
                          <a:latin typeface="Hind" panose="02000000000000000000" pitchFamily="2" charset="-18"/>
                          <a:ea typeface="Calibri" panose="020F0502020204030204" pitchFamily="34" charset="0"/>
                          <a:cs typeface="Hind" panose="02000000000000000000" pitchFamily="2" charset="-18"/>
                        </a:rPr>
                        <a:t>HOŁOWNIA Szymon Franciszek</a:t>
                      </a:r>
                      <a:endParaRPr lang="pl-PL" sz="1800" dirty="0">
                        <a:effectLst/>
                        <a:latin typeface="Hind" panose="02000000000000000000" pitchFamily="2" charset="-18"/>
                        <a:ea typeface="Times New Roman" panose="02020603050405020304" pitchFamily="18" charset="0"/>
                        <a:cs typeface="Hind" panose="02000000000000000000" pitchFamily="2" charset="-1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0" algn="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l-PL" sz="1800" dirty="0">
                          <a:effectLst/>
                          <a:latin typeface="Hind" panose="02000000000000000000" pitchFamily="2" charset="-18"/>
                          <a:ea typeface="Calibri" panose="020F0502020204030204" pitchFamily="34" charset="0"/>
                          <a:cs typeface="Hind" panose="02000000000000000000" pitchFamily="2" charset="-18"/>
                        </a:rPr>
                        <a:t>541</a:t>
                      </a:r>
                      <a:endParaRPr lang="pl-PL" sz="1800" dirty="0">
                        <a:effectLst/>
                        <a:latin typeface="Hind" panose="02000000000000000000" pitchFamily="2" charset="-18"/>
                        <a:ea typeface="Times New Roman" panose="02020603050405020304" pitchFamily="18" charset="0"/>
                        <a:cs typeface="Hind" panose="02000000000000000000" pitchFamily="2" charset="-1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0" algn="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l-PL" sz="1800">
                          <a:effectLst/>
                          <a:latin typeface="Hind" panose="02000000000000000000" pitchFamily="2" charset="-18"/>
                          <a:ea typeface="Calibri" panose="020F0502020204030204" pitchFamily="34" charset="0"/>
                          <a:cs typeface="Hind" panose="02000000000000000000" pitchFamily="2" charset="-18"/>
                        </a:rPr>
                        <a:t>5,17%</a:t>
                      </a:r>
                      <a:endParaRPr lang="pl-PL" sz="1800">
                        <a:effectLst/>
                        <a:latin typeface="Hind" panose="02000000000000000000" pitchFamily="2" charset="-18"/>
                        <a:ea typeface="Times New Roman" panose="02020603050405020304" pitchFamily="18" charset="0"/>
                        <a:cs typeface="Hind" panose="02000000000000000000" pitchFamily="2" charset="-1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285827"/>
                  </a:ext>
                </a:extLst>
              </a:tr>
              <a:tr h="293818">
                <a:tc>
                  <a:txBody>
                    <a:bodyPr/>
                    <a:lstStyle/>
                    <a:p>
                      <a:pPr marL="215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l-PL" sz="1800">
                          <a:effectLst/>
                          <a:latin typeface="Hind" panose="02000000000000000000" pitchFamily="2" charset="-18"/>
                          <a:ea typeface="Calibri" panose="020F0502020204030204" pitchFamily="34" charset="0"/>
                          <a:cs typeface="Hind" panose="02000000000000000000" pitchFamily="2" charset="-18"/>
                        </a:rPr>
                        <a:t>BIEJAT Magdalena Agnieszka</a:t>
                      </a:r>
                      <a:endParaRPr lang="pl-PL" sz="1800">
                        <a:effectLst/>
                        <a:latin typeface="Hind" panose="02000000000000000000" pitchFamily="2" charset="-18"/>
                        <a:ea typeface="Times New Roman" panose="02020603050405020304" pitchFamily="18" charset="0"/>
                        <a:cs typeface="Hind" panose="02000000000000000000" pitchFamily="2" charset="-1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0" algn="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l-PL" sz="1800">
                          <a:effectLst/>
                          <a:latin typeface="Hind" panose="02000000000000000000" pitchFamily="2" charset="-18"/>
                          <a:ea typeface="Calibri" panose="020F0502020204030204" pitchFamily="34" charset="0"/>
                          <a:cs typeface="Hind" panose="02000000000000000000" pitchFamily="2" charset="-18"/>
                        </a:rPr>
                        <a:t>499</a:t>
                      </a:r>
                      <a:endParaRPr lang="pl-PL" sz="1800">
                        <a:effectLst/>
                        <a:latin typeface="Hind" panose="02000000000000000000" pitchFamily="2" charset="-18"/>
                        <a:ea typeface="Times New Roman" panose="02020603050405020304" pitchFamily="18" charset="0"/>
                        <a:cs typeface="Hind" panose="02000000000000000000" pitchFamily="2" charset="-1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0" algn="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l-PL" sz="1800" dirty="0">
                          <a:effectLst/>
                          <a:latin typeface="Hind" panose="02000000000000000000" pitchFamily="2" charset="-18"/>
                          <a:ea typeface="Calibri" panose="020F0502020204030204" pitchFamily="34" charset="0"/>
                          <a:cs typeface="Hind" panose="02000000000000000000" pitchFamily="2" charset="-18"/>
                        </a:rPr>
                        <a:t>4,77%</a:t>
                      </a:r>
                      <a:endParaRPr lang="pl-PL" sz="1800" dirty="0">
                        <a:effectLst/>
                        <a:latin typeface="Hind" panose="02000000000000000000" pitchFamily="2" charset="-18"/>
                        <a:ea typeface="Times New Roman" panose="02020603050405020304" pitchFamily="18" charset="0"/>
                        <a:cs typeface="Hind" panose="02000000000000000000" pitchFamily="2" charset="-1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5802248"/>
                  </a:ext>
                </a:extLst>
              </a:tr>
              <a:tr h="293818">
                <a:tc>
                  <a:txBody>
                    <a:bodyPr/>
                    <a:lstStyle/>
                    <a:p>
                      <a:pPr marL="215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l-PL" sz="1800">
                          <a:effectLst/>
                          <a:latin typeface="Hind" panose="02000000000000000000" pitchFamily="2" charset="-18"/>
                          <a:ea typeface="Calibri" panose="020F0502020204030204" pitchFamily="34" charset="0"/>
                          <a:cs typeface="Hind" panose="02000000000000000000" pitchFamily="2" charset="-18"/>
                        </a:rPr>
                        <a:t>ZANDBERG Adrian Tadeusz</a:t>
                      </a:r>
                      <a:endParaRPr lang="pl-PL" sz="1800">
                        <a:effectLst/>
                        <a:latin typeface="Hind" panose="02000000000000000000" pitchFamily="2" charset="-18"/>
                        <a:ea typeface="Times New Roman" panose="02020603050405020304" pitchFamily="18" charset="0"/>
                        <a:cs typeface="Hind" panose="02000000000000000000" pitchFamily="2" charset="-1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0" algn="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l-PL" sz="1800">
                          <a:effectLst/>
                          <a:latin typeface="Hind" panose="02000000000000000000" pitchFamily="2" charset="-18"/>
                          <a:ea typeface="Calibri" panose="020F0502020204030204" pitchFamily="34" charset="0"/>
                          <a:cs typeface="Hind" panose="02000000000000000000" pitchFamily="2" charset="-18"/>
                        </a:rPr>
                        <a:t>416</a:t>
                      </a:r>
                      <a:endParaRPr lang="pl-PL" sz="1800">
                        <a:effectLst/>
                        <a:latin typeface="Hind" panose="02000000000000000000" pitchFamily="2" charset="-18"/>
                        <a:ea typeface="Times New Roman" panose="02020603050405020304" pitchFamily="18" charset="0"/>
                        <a:cs typeface="Hind" panose="02000000000000000000" pitchFamily="2" charset="-1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0" algn="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l-PL" sz="1800" dirty="0">
                          <a:effectLst/>
                          <a:latin typeface="Hind" panose="02000000000000000000" pitchFamily="2" charset="-18"/>
                          <a:ea typeface="Calibri" panose="020F0502020204030204" pitchFamily="34" charset="0"/>
                          <a:cs typeface="Hind" panose="02000000000000000000" pitchFamily="2" charset="-18"/>
                        </a:rPr>
                        <a:t>3,97%</a:t>
                      </a:r>
                      <a:endParaRPr lang="pl-PL" sz="1800" dirty="0">
                        <a:effectLst/>
                        <a:latin typeface="Hind" panose="02000000000000000000" pitchFamily="2" charset="-18"/>
                        <a:ea typeface="Times New Roman" panose="02020603050405020304" pitchFamily="18" charset="0"/>
                        <a:cs typeface="Hind" panose="02000000000000000000" pitchFamily="2" charset="-1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8522289"/>
                  </a:ext>
                </a:extLst>
              </a:tr>
              <a:tr h="293818">
                <a:tc>
                  <a:txBody>
                    <a:bodyPr/>
                    <a:lstStyle/>
                    <a:p>
                      <a:pPr marL="215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l-PL" sz="1800">
                          <a:effectLst/>
                          <a:latin typeface="Hind" panose="02000000000000000000" pitchFamily="2" charset="-18"/>
                          <a:ea typeface="Calibri" panose="020F0502020204030204" pitchFamily="34" charset="0"/>
                          <a:cs typeface="Hind" panose="02000000000000000000" pitchFamily="2" charset="-18"/>
                        </a:rPr>
                        <a:t>STANOWSKI Krzysztof Jakub</a:t>
                      </a:r>
                      <a:endParaRPr lang="pl-PL" sz="1800">
                        <a:effectLst/>
                        <a:latin typeface="Hind" panose="02000000000000000000" pitchFamily="2" charset="-18"/>
                        <a:ea typeface="Times New Roman" panose="02020603050405020304" pitchFamily="18" charset="0"/>
                        <a:cs typeface="Hind" panose="02000000000000000000" pitchFamily="2" charset="-1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0" algn="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l-PL" sz="1800">
                          <a:effectLst/>
                          <a:latin typeface="Hind" panose="02000000000000000000" pitchFamily="2" charset="-18"/>
                          <a:ea typeface="Calibri" panose="020F0502020204030204" pitchFamily="34" charset="0"/>
                          <a:cs typeface="Hind" panose="02000000000000000000" pitchFamily="2" charset="-18"/>
                        </a:rPr>
                        <a:t>163</a:t>
                      </a:r>
                      <a:endParaRPr lang="pl-PL" sz="1800">
                        <a:effectLst/>
                        <a:latin typeface="Hind" panose="02000000000000000000" pitchFamily="2" charset="-18"/>
                        <a:ea typeface="Times New Roman" panose="02020603050405020304" pitchFamily="18" charset="0"/>
                        <a:cs typeface="Hind" panose="02000000000000000000" pitchFamily="2" charset="-1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0" algn="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l-PL" sz="1800" dirty="0">
                          <a:effectLst/>
                          <a:latin typeface="Hind" panose="02000000000000000000" pitchFamily="2" charset="-18"/>
                          <a:ea typeface="Calibri" panose="020F0502020204030204" pitchFamily="34" charset="0"/>
                          <a:cs typeface="Hind" panose="02000000000000000000" pitchFamily="2" charset="-18"/>
                        </a:rPr>
                        <a:t>1,56%</a:t>
                      </a:r>
                      <a:endParaRPr lang="pl-PL" sz="1800" dirty="0">
                        <a:effectLst/>
                        <a:latin typeface="Hind" panose="02000000000000000000" pitchFamily="2" charset="-18"/>
                        <a:ea typeface="Times New Roman" panose="02020603050405020304" pitchFamily="18" charset="0"/>
                        <a:cs typeface="Hind" panose="02000000000000000000" pitchFamily="2" charset="-1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8200152"/>
                  </a:ext>
                </a:extLst>
              </a:tr>
              <a:tr h="293818">
                <a:tc>
                  <a:txBody>
                    <a:bodyPr/>
                    <a:lstStyle/>
                    <a:p>
                      <a:pPr marL="215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l-PL" sz="1800">
                          <a:effectLst/>
                          <a:latin typeface="Hind" panose="02000000000000000000" pitchFamily="2" charset="-18"/>
                          <a:ea typeface="Calibri" panose="020F0502020204030204" pitchFamily="34" charset="0"/>
                          <a:cs typeface="Hind" panose="02000000000000000000" pitchFamily="2" charset="-18"/>
                        </a:rPr>
                        <a:t>SENYSZYN Joanna</a:t>
                      </a:r>
                      <a:endParaRPr lang="pl-PL" sz="1800">
                        <a:effectLst/>
                        <a:latin typeface="Hind" panose="02000000000000000000" pitchFamily="2" charset="-18"/>
                        <a:ea typeface="Times New Roman" panose="02020603050405020304" pitchFamily="18" charset="0"/>
                        <a:cs typeface="Hind" panose="02000000000000000000" pitchFamily="2" charset="-1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0" algn="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l-PL" sz="1800">
                          <a:effectLst/>
                          <a:latin typeface="Hind" panose="02000000000000000000" pitchFamily="2" charset="-18"/>
                          <a:ea typeface="Calibri" panose="020F0502020204030204" pitchFamily="34" charset="0"/>
                          <a:cs typeface="Hind" panose="02000000000000000000" pitchFamily="2" charset="-18"/>
                        </a:rPr>
                        <a:t>126</a:t>
                      </a:r>
                      <a:endParaRPr lang="pl-PL" sz="1800">
                        <a:effectLst/>
                        <a:latin typeface="Hind" panose="02000000000000000000" pitchFamily="2" charset="-18"/>
                        <a:ea typeface="Times New Roman" panose="02020603050405020304" pitchFamily="18" charset="0"/>
                        <a:cs typeface="Hind" panose="02000000000000000000" pitchFamily="2" charset="-1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0" algn="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l-PL" sz="1800" dirty="0">
                          <a:effectLst/>
                          <a:latin typeface="Hind" panose="02000000000000000000" pitchFamily="2" charset="-18"/>
                          <a:ea typeface="Calibri" panose="020F0502020204030204" pitchFamily="34" charset="0"/>
                          <a:cs typeface="Hind" panose="02000000000000000000" pitchFamily="2" charset="-18"/>
                        </a:rPr>
                        <a:t>1,20%</a:t>
                      </a:r>
                      <a:endParaRPr lang="pl-PL" sz="1800" dirty="0">
                        <a:effectLst/>
                        <a:latin typeface="Hind" panose="02000000000000000000" pitchFamily="2" charset="-18"/>
                        <a:ea typeface="Times New Roman" panose="02020603050405020304" pitchFamily="18" charset="0"/>
                        <a:cs typeface="Hind" panose="02000000000000000000" pitchFamily="2" charset="-1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8908555"/>
                  </a:ext>
                </a:extLst>
              </a:tr>
              <a:tr h="293818">
                <a:tc>
                  <a:txBody>
                    <a:bodyPr/>
                    <a:lstStyle/>
                    <a:p>
                      <a:pPr marL="215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l-PL" sz="1800">
                          <a:effectLst/>
                          <a:latin typeface="Hind" panose="02000000000000000000" pitchFamily="2" charset="-18"/>
                          <a:ea typeface="Calibri" panose="020F0502020204030204" pitchFamily="34" charset="0"/>
                          <a:cs typeface="Hind" panose="02000000000000000000" pitchFamily="2" charset="-18"/>
                        </a:rPr>
                        <a:t>JAKUBIAK Marek</a:t>
                      </a:r>
                      <a:endParaRPr lang="pl-PL" sz="1800">
                        <a:effectLst/>
                        <a:latin typeface="Hind" panose="02000000000000000000" pitchFamily="2" charset="-18"/>
                        <a:ea typeface="Times New Roman" panose="02020603050405020304" pitchFamily="18" charset="0"/>
                        <a:cs typeface="Hind" panose="02000000000000000000" pitchFamily="2" charset="-1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0" algn="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l-PL" sz="1800">
                          <a:effectLst/>
                          <a:latin typeface="Hind" panose="02000000000000000000" pitchFamily="2" charset="-18"/>
                          <a:ea typeface="Calibri" panose="020F0502020204030204" pitchFamily="34" charset="0"/>
                          <a:cs typeface="Hind" panose="02000000000000000000" pitchFamily="2" charset="-18"/>
                        </a:rPr>
                        <a:t>110</a:t>
                      </a:r>
                      <a:endParaRPr lang="pl-PL" sz="1800">
                        <a:effectLst/>
                        <a:latin typeface="Hind" panose="02000000000000000000" pitchFamily="2" charset="-18"/>
                        <a:ea typeface="Times New Roman" panose="02020603050405020304" pitchFamily="18" charset="0"/>
                        <a:cs typeface="Hind" panose="02000000000000000000" pitchFamily="2" charset="-1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0" algn="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l-PL" sz="1800" dirty="0">
                          <a:effectLst/>
                          <a:latin typeface="Hind" panose="02000000000000000000" pitchFamily="2" charset="-18"/>
                          <a:ea typeface="Calibri" panose="020F0502020204030204" pitchFamily="34" charset="0"/>
                          <a:cs typeface="Hind" panose="02000000000000000000" pitchFamily="2" charset="-18"/>
                        </a:rPr>
                        <a:t>1,05%</a:t>
                      </a:r>
                      <a:endParaRPr lang="pl-PL" sz="1800" dirty="0">
                        <a:effectLst/>
                        <a:latin typeface="Hind" panose="02000000000000000000" pitchFamily="2" charset="-18"/>
                        <a:ea typeface="Times New Roman" panose="02020603050405020304" pitchFamily="18" charset="0"/>
                        <a:cs typeface="Hind" panose="02000000000000000000" pitchFamily="2" charset="-1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0777907"/>
                  </a:ext>
                </a:extLst>
              </a:tr>
              <a:tr h="293818">
                <a:tc>
                  <a:txBody>
                    <a:bodyPr/>
                    <a:lstStyle/>
                    <a:p>
                      <a:pPr marL="215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l-PL" sz="1800">
                          <a:effectLst/>
                          <a:latin typeface="Hind" panose="02000000000000000000" pitchFamily="2" charset="-18"/>
                          <a:ea typeface="Calibri" panose="020F0502020204030204" pitchFamily="34" charset="0"/>
                          <a:cs typeface="Hind" panose="02000000000000000000" pitchFamily="2" charset="-18"/>
                        </a:rPr>
                        <a:t>BARTOSZEWICZ Artur</a:t>
                      </a:r>
                      <a:endParaRPr lang="pl-PL" sz="1800">
                        <a:effectLst/>
                        <a:latin typeface="Hind" panose="02000000000000000000" pitchFamily="2" charset="-18"/>
                        <a:ea typeface="Times New Roman" panose="02020603050405020304" pitchFamily="18" charset="0"/>
                        <a:cs typeface="Hind" panose="02000000000000000000" pitchFamily="2" charset="-1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0" algn="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l-PL" sz="1800">
                          <a:effectLst/>
                          <a:latin typeface="Hind" panose="02000000000000000000" pitchFamily="2" charset="-18"/>
                          <a:ea typeface="Calibri" panose="020F0502020204030204" pitchFamily="34" charset="0"/>
                          <a:cs typeface="Hind" panose="02000000000000000000" pitchFamily="2" charset="-18"/>
                        </a:rPr>
                        <a:t>59</a:t>
                      </a:r>
                      <a:endParaRPr lang="pl-PL" sz="1800">
                        <a:effectLst/>
                        <a:latin typeface="Hind" panose="02000000000000000000" pitchFamily="2" charset="-18"/>
                        <a:ea typeface="Times New Roman" panose="02020603050405020304" pitchFamily="18" charset="0"/>
                        <a:cs typeface="Hind" panose="02000000000000000000" pitchFamily="2" charset="-1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0" algn="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l-PL" sz="1800" dirty="0">
                          <a:effectLst/>
                          <a:latin typeface="Hind" panose="02000000000000000000" pitchFamily="2" charset="-18"/>
                          <a:ea typeface="Calibri" panose="020F0502020204030204" pitchFamily="34" charset="0"/>
                          <a:cs typeface="Hind" panose="02000000000000000000" pitchFamily="2" charset="-18"/>
                        </a:rPr>
                        <a:t>0,56%</a:t>
                      </a:r>
                      <a:endParaRPr lang="pl-PL" sz="1800" dirty="0">
                        <a:effectLst/>
                        <a:latin typeface="Hind" panose="02000000000000000000" pitchFamily="2" charset="-18"/>
                        <a:ea typeface="Times New Roman" panose="02020603050405020304" pitchFamily="18" charset="0"/>
                        <a:cs typeface="Hind" panose="02000000000000000000" pitchFamily="2" charset="-1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7229356"/>
                  </a:ext>
                </a:extLst>
              </a:tr>
              <a:tr h="293818">
                <a:tc>
                  <a:txBody>
                    <a:bodyPr/>
                    <a:lstStyle/>
                    <a:p>
                      <a:pPr marL="215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l-PL" sz="1800">
                          <a:effectLst/>
                          <a:latin typeface="Hind" panose="02000000000000000000" pitchFamily="2" charset="-18"/>
                          <a:ea typeface="Calibri" panose="020F0502020204030204" pitchFamily="34" charset="0"/>
                          <a:cs typeface="Hind" panose="02000000000000000000" pitchFamily="2" charset="-18"/>
                        </a:rPr>
                        <a:t>MACIAK Maciej</a:t>
                      </a:r>
                      <a:endParaRPr lang="pl-PL" sz="1800">
                        <a:effectLst/>
                        <a:latin typeface="Hind" panose="02000000000000000000" pitchFamily="2" charset="-18"/>
                        <a:ea typeface="Times New Roman" panose="02020603050405020304" pitchFamily="18" charset="0"/>
                        <a:cs typeface="Hind" panose="02000000000000000000" pitchFamily="2" charset="-1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0" algn="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l-PL" sz="1800">
                          <a:effectLst/>
                          <a:latin typeface="Hind" panose="02000000000000000000" pitchFamily="2" charset="-18"/>
                          <a:ea typeface="Calibri" panose="020F0502020204030204" pitchFamily="34" charset="0"/>
                          <a:cs typeface="Hind" panose="02000000000000000000" pitchFamily="2" charset="-18"/>
                        </a:rPr>
                        <a:t>17</a:t>
                      </a:r>
                      <a:endParaRPr lang="pl-PL" sz="1800">
                        <a:effectLst/>
                        <a:latin typeface="Hind" panose="02000000000000000000" pitchFamily="2" charset="-18"/>
                        <a:ea typeface="Times New Roman" panose="02020603050405020304" pitchFamily="18" charset="0"/>
                        <a:cs typeface="Hind" panose="02000000000000000000" pitchFamily="2" charset="-1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0" algn="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l-PL" sz="1800" dirty="0">
                          <a:effectLst/>
                          <a:latin typeface="Hind" panose="02000000000000000000" pitchFamily="2" charset="-18"/>
                          <a:ea typeface="Calibri" panose="020F0502020204030204" pitchFamily="34" charset="0"/>
                          <a:cs typeface="Hind" panose="02000000000000000000" pitchFamily="2" charset="-18"/>
                        </a:rPr>
                        <a:t>0,16%</a:t>
                      </a:r>
                      <a:endParaRPr lang="pl-PL" sz="1800" dirty="0">
                        <a:effectLst/>
                        <a:latin typeface="Hind" panose="02000000000000000000" pitchFamily="2" charset="-18"/>
                        <a:ea typeface="Times New Roman" panose="02020603050405020304" pitchFamily="18" charset="0"/>
                        <a:cs typeface="Hind" panose="02000000000000000000" pitchFamily="2" charset="-1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5169161"/>
                  </a:ext>
                </a:extLst>
              </a:tr>
              <a:tr h="277010">
                <a:tc>
                  <a:txBody>
                    <a:bodyPr/>
                    <a:lstStyle/>
                    <a:p>
                      <a:pPr marL="215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l-PL" sz="1800">
                          <a:effectLst/>
                          <a:latin typeface="Hind" panose="02000000000000000000" pitchFamily="2" charset="-18"/>
                          <a:ea typeface="Calibri" panose="020F0502020204030204" pitchFamily="34" charset="0"/>
                          <a:cs typeface="Hind" panose="02000000000000000000" pitchFamily="2" charset="-18"/>
                        </a:rPr>
                        <a:t>WOCH Marek Marian</a:t>
                      </a:r>
                      <a:endParaRPr lang="pl-PL" sz="1800">
                        <a:effectLst/>
                        <a:latin typeface="Hind" panose="02000000000000000000" pitchFamily="2" charset="-18"/>
                        <a:ea typeface="Times New Roman" panose="02020603050405020304" pitchFamily="18" charset="0"/>
                        <a:cs typeface="Hind" panose="02000000000000000000" pitchFamily="2" charset="-1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0" algn="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l-PL" sz="1800">
                          <a:effectLst/>
                          <a:latin typeface="Hind" panose="02000000000000000000" pitchFamily="2" charset="-18"/>
                          <a:ea typeface="Calibri" panose="020F0502020204030204" pitchFamily="34" charset="0"/>
                          <a:cs typeface="Hind" panose="02000000000000000000" pitchFamily="2" charset="-18"/>
                        </a:rPr>
                        <a:t>10</a:t>
                      </a:r>
                      <a:endParaRPr lang="pl-PL" sz="1800">
                        <a:effectLst/>
                        <a:latin typeface="Hind" panose="02000000000000000000" pitchFamily="2" charset="-18"/>
                        <a:ea typeface="Times New Roman" panose="02020603050405020304" pitchFamily="18" charset="0"/>
                        <a:cs typeface="Hind" panose="02000000000000000000" pitchFamily="2" charset="-1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0" algn="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l-PL" sz="1800" dirty="0">
                          <a:effectLst/>
                          <a:latin typeface="Hind" panose="02000000000000000000" pitchFamily="2" charset="-18"/>
                          <a:ea typeface="Calibri" panose="020F0502020204030204" pitchFamily="34" charset="0"/>
                          <a:cs typeface="Hind" panose="02000000000000000000" pitchFamily="2" charset="-18"/>
                        </a:rPr>
                        <a:t>0,10%</a:t>
                      </a:r>
                      <a:endParaRPr lang="pl-PL" sz="1800" dirty="0">
                        <a:effectLst/>
                        <a:latin typeface="Hind" panose="02000000000000000000" pitchFamily="2" charset="-18"/>
                        <a:ea typeface="Times New Roman" panose="02020603050405020304" pitchFamily="18" charset="0"/>
                        <a:cs typeface="Hind" panose="02000000000000000000" pitchFamily="2" charset="-1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2368178"/>
                  </a:ext>
                </a:extLst>
              </a:tr>
              <a:tr h="293818">
                <a:tc>
                  <a:txBody>
                    <a:bodyPr/>
                    <a:lstStyle/>
                    <a:p>
                      <a:pPr marL="215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l-PL" sz="1800">
                          <a:effectLst/>
                          <a:latin typeface="Hind" panose="02000000000000000000" pitchFamily="2" charset="-18"/>
                          <a:ea typeface="Calibri" panose="020F0502020204030204" pitchFamily="34" charset="0"/>
                          <a:cs typeface="Hind" panose="02000000000000000000" pitchFamily="2" charset="-18"/>
                        </a:rPr>
                        <a:t>Razem</a:t>
                      </a:r>
                      <a:endParaRPr lang="pl-PL" sz="1800">
                        <a:effectLst/>
                        <a:latin typeface="Hind" panose="02000000000000000000" pitchFamily="2" charset="-18"/>
                        <a:ea typeface="Times New Roman" panose="02020603050405020304" pitchFamily="18" charset="0"/>
                        <a:cs typeface="Hind" panose="02000000000000000000" pitchFamily="2" charset="-1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0" algn="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l-PL" sz="1800">
                          <a:effectLst/>
                          <a:latin typeface="Hind" panose="02000000000000000000" pitchFamily="2" charset="-18"/>
                          <a:ea typeface="Calibri" panose="020F0502020204030204" pitchFamily="34" charset="0"/>
                          <a:cs typeface="Hind" panose="02000000000000000000" pitchFamily="2" charset="-18"/>
                        </a:rPr>
                        <a:t>10 468</a:t>
                      </a:r>
                      <a:endParaRPr lang="pl-PL" sz="1800">
                        <a:effectLst/>
                        <a:latin typeface="Hind" panose="02000000000000000000" pitchFamily="2" charset="-18"/>
                        <a:ea typeface="Times New Roman" panose="02020603050405020304" pitchFamily="18" charset="0"/>
                        <a:cs typeface="Hind" panose="02000000000000000000" pitchFamily="2" charset="-1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0" algn="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l-PL" sz="1800" dirty="0">
                          <a:effectLst/>
                          <a:latin typeface="Hind" panose="02000000000000000000" pitchFamily="2" charset="-18"/>
                          <a:ea typeface="Calibri" panose="020F0502020204030204" pitchFamily="34" charset="0"/>
                          <a:cs typeface="Hind" panose="02000000000000000000" pitchFamily="2" charset="-18"/>
                        </a:rPr>
                        <a:t>100,00%</a:t>
                      </a:r>
                      <a:endParaRPr lang="pl-PL" sz="1800" dirty="0">
                        <a:effectLst/>
                        <a:latin typeface="Hind" panose="02000000000000000000" pitchFamily="2" charset="-18"/>
                        <a:ea typeface="Times New Roman" panose="02020603050405020304" pitchFamily="18" charset="0"/>
                        <a:cs typeface="Hind" panose="02000000000000000000" pitchFamily="2" charset="-1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38900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991650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1761</TotalTime>
  <Words>3407</Words>
  <Application>Microsoft Office PowerPoint</Application>
  <PresentationFormat>Panoramiczny</PresentationFormat>
  <Paragraphs>231</Paragraphs>
  <Slides>15</Slides>
  <Notes>0</Notes>
  <HiddenSlides>0</HiddenSlides>
  <MMClips>0</MMClips>
  <ScaleCrop>false</ScaleCrop>
  <HeadingPairs>
    <vt:vector size="8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Hind</vt:lpstr>
      <vt:lpstr>Montserrat ExtraBold</vt:lpstr>
      <vt:lpstr>Motyw pakietu Office</vt:lpstr>
      <vt:lpstr>CorelDRAW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Agnieszka Woźniakowska 2</dc:creator>
  <cp:lastModifiedBy>Justyna Kuniewicz</cp:lastModifiedBy>
  <cp:revision>309</cp:revision>
  <dcterms:created xsi:type="dcterms:W3CDTF">2021-12-02T14:37:18Z</dcterms:created>
  <dcterms:modified xsi:type="dcterms:W3CDTF">2025-05-28T07:36:04Z</dcterms:modified>
</cp:coreProperties>
</file>