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4" r:id="rId4"/>
    <p:sldId id="265" r:id="rId5"/>
    <p:sldId id="272" r:id="rId6"/>
    <p:sldId id="273" r:id="rId7"/>
    <p:sldId id="276" r:id="rId8"/>
    <p:sldId id="279" r:id="rId9"/>
    <p:sldId id="295" r:id="rId10"/>
    <p:sldId id="294" r:id="rId11"/>
    <p:sldId id="301" r:id="rId12"/>
    <p:sldId id="300" r:id="rId13"/>
    <p:sldId id="303" r:id="rId14"/>
    <p:sldId id="299" r:id="rId15"/>
    <p:sldId id="298" r:id="rId16"/>
    <p:sldId id="305" r:id="rId17"/>
    <p:sldId id="296" r:id="rId18"/>
    <p:sldId id="306" r:id="rId19"/>
    <p:sldId id="259" r:id="rId2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yna Kuniewicz" initials="JK" lastIdx="1" clrIdx="0">
    <p:extLst>
      <p:ext uri="{19B8F6BF-5375-455C-9EA6-DF929625EA0E}">
        <p15:presenceInfo xmlns:p15="http://schemas.microsoft.com/office/powerpoint/2012/main" userId="Justyna Kuniewic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D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B3835C-0A3E-4A58-8B55-9439C108B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AC04BB0-6695-48F2-82E2-6E50EBA2D4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F476E7C-E948-49D8-BAEC-31D14395D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30.04.2025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7AB3B49-F88F-449F-9A67-D570395D2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FDB312-4C0D-4315-884A-92C52C31C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556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38CDC1-A0BC-42D9-A86A-4CEE4E8F5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B296356-0459-48EB-9741-A086281D12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F45D034-DB37-4D5E-9C7A-D66DD0D54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30.04.2025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B6D02B0-944C-4E7D-B453-0C9AB2D01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A073F77-06F8-47E9-AAFE-48B4E3559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2263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DEAD247-662C-4BAF-85B1-F9F8A441F2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4CC62EF-A83A-4B82-9F8E-6A2C3B0B57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217E444-200B-4BB0-9236-416C7CA86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30.04.2025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C9661B0-5890-4237-A2D3-2FFC0D0DC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6A46428-16BD-41A8-83EF-17B3BCD3E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312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14B612-B2AB-4CF0-88AA-FF9F4A51A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4AE12B-8E90-43D6-9301-24BBC5B87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34E12F0-1622-48B0-A3F2-ABFD88D67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30.04.2025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EE9BCA5-016B-4FCC-9802-B2450909B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36F7181-5CF9-46ED-B339-4BB85B750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7794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8685CA-4838-4C9C-A326-727FB0482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94165E9-89C1-4535-BE7C-D738D6D0D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870159A-9D3B-41C6-97E4-88D97BFD2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30.04.2025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DB1D517-5F3D-4E04-970E-BEE5598AA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7B2D59F-45A9-4058-A0E6-02FA7409E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553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7B26A3-2300-47E7-9FC0-7D7AA7C16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0C0CEA-0FD2-4EC9-8BDB-22837A0EFE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8F3CBE9-269A-4212-854C-6DD4E6B27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BE5021A-C806-4CDD-936A-070331115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30.04.2025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677394F-62DC-4401-BEE1-93E5262E3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CCC4580-29A1-4CF9-90BA-467E1E187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3220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AECE0B-A9DD-4999-8C7F-36D20731B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C1A4763-73BC-475D-92ED-5F79299A7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076D3C4-EB68-418C-8B60-85962BEC7E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622A699-D643-499A-9242-E0C8A16F24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EDC7D6A-AD14-43F1-98C5-C6EF41602A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7A42AEB8-5EC1-49E8-960E-3ABECA406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30.04.2025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330DD63-315D-4824-98A9-91276B490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761E59B-40AA-4CF7-AA3D-07846D95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7966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57FBC1-18FF-43B0-B3D5-5BCFC5002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E91120B-C5C1-499A-B9D8-0AFB82D15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30.04.2025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EF38345C-06D8-488D-8B68-14F63B61F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F5038F2-98DF-4A05-B825-56F86EED4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7881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EA56C22-0380-4CE6-873C-A981561EF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30.04.2025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FEB23C6A-B89D-4C9E-9743-0657E6E08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1B8B3DA-C76B-46FC-B3C4-0C33FD22A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388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571A85-81E7-4A9E-8E95-7BA23ECF3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6217E1-99B2-4E4A-9BC4-15B5B99C1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F58A1F2-EE7A-4C63-A6D9-B8B492691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D937B76-C119-45CD-B46C-467188C96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30.04.2025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D0AB129-6737-49B9-9190-59670452C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64515B1-524E-4E7D-809B-A1243A145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518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8C63B-4ECE-41D1-AA97-F5514F002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B3384F12-A632-4B03-B3B3-A18065E9AE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5A23C84-1B6E-4DFC-9201-ADD49EDDD4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5252D83-4413-4979-9D6F-B84A8C95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1C08-295B-4E02-8033-C465CE208A0E}" type="datetimeFigureOut">
              <a:rPr lang="pl-PL" smtClean="0"/>
              <a:t>30.04.2025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934026F-086B-48EC-AA47-C04BB3AD9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46C57F1-19EC-490C-92F6-45DE1B44C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97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0DD187C-C564-472D-B658-9E521B56D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326AE5E-C0FD-40BF-9EDA-A195E93E2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5A51685-C86E-4602-9023-832F8455B8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11C08-295B-4E02-8033-C465CE208A0E}" type="datetimeFigureOut">
              <a:rPr lang="pl-PL" smtClean="0"/>
              <a:t>30.04.2025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9D9A82B-6771-4CBC-9C80-C570E4E7A9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9A12188-16E7-4CD8-88A8-E2A0829D16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17973-24BA-4773-9FEB-140119F6B36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6058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D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6D5AECDB-16EE-4219-AB22-9DCF10C51B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2840" y="1939332"/>
            <a:ext cx="6087327" cy="4528499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185C87D0-B546-4927-8A0B-4738E2BD19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732" y="890515"/>
            <a:ext cx="4271363" cy="1889257"/>
          </a:xfrm>
          <a:prstGeom prst="rect">
            <a:avLst/>
          </a:prstGeom>
        </p:spPr>
      </p:pic>
      <p:graphicFrame>
        <p:nvGraphicFramePr>
          <p:cNvPr id="8" name="Obiekt 7">
            <a:extLst>
              <a:ext uri="{FF2B5EF4-FFF2-40B4-BE49-F238E27FC236}">
                <a16:creationId xmlns:a16="http://schemas.microsoft.com/office/drawing/2014/main" id="{536C47D2-4727-4ED0-94A0-7668C8E68E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2827194"/>
              </p:ext>
            </p:extLst>
          </p:nvPr>
        </p:nvGraphicFramePr>
        <p:xfrm>
          <a:off x="943732" y="6240818"/>
          <a:ext cx="2857500" cy="22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4" imgW="2857576" imgH="227171" progId="CorelDraw.Graphic.16">
                  <p:embed/>
                </p:oleObj>
              </mc:Choice>
              <mc:Fallback>
                <p:oleObj name="CorelDRAW" r:id="rId4" imgW="2857576" imgH="227171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43732" y="6240818"/>
                        <a:ext cx="2857500" cy="227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9917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54F4C3-964B-BE03-5615-1449B68F6B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17F0BA40-2647-2950-64B9-AA5C0A581E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373ECD27-0528-BB4B-F140-295164E7B8EA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CB2E590-3F98-86CB-9C04-59898949D413}"/>
              </a:ext>
            </a:extLst>
          </p:cNvPr>
          <p:cNvSpPr txBox="1"/>
          <p:nvPr/>
        </p:nvSpPr>
        <p:spPr>
          <a:xfrm>
            <a:off x="931178" y="171759"/>
            <a:ext cx="10846679" cy="6455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Trwają przygotowania do przeprowadzenia na terenie gminy wyborów Prezydenta Rzeczypospolitej Polskiej, zarządzonych na dzień 18 maja 2025r. 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Zamiar głosowania korespondencyjnego można zgłaszać do Komisarza Wyborczego w Warszawie III najpóźniej do dnia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5 maja 2025 r. 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Wniosek o sporządzenie aktu pełnomocnictwa powinien zostać złożony do Burmistrza Miasta i Gminy Serock najpóźniej do dnia 9 maja 2025 r. 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Głosowanie w lokalach wyborczych odbywać się będzie w dniu 18 maja 2025 r. od godz. 7.00 do godz. 21.00.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Pierwsze posiedzenie Obwodowych Komisji Wyborczych odbędzie się 07.05.2025r. o godz. 15.00 w Urzędzie Miasta i Gminy Serock (sala konferencyjna).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Wszelkie informacje dotyczące wyborów znajdują się na stronie Biuletynu Informacji Publicznej Urzędu Miasta i Gminy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Serocku w zakładce- Wybory i referenda- Wybory Prezydenta RP 2025r.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endParaRPr lang="pl-PL" sz="1550" dirty="0"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Od 26 marca 2025 roku wydano 142 dowody osobiste,</a:t>
            </a:r>
          </a:p>
          <a:p>
            <a:pPr marL="215900" algn="just"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Złożono 46 wniosków o zastrzeżenie numeru PESEL,</a:t>
            </a:r>
          </a:p>
          <a:p>
            <a:pPr marL="215900" algn="just"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Zameldowało się na pobyt stały 87 osób i czasowy 13 osób,</a:t>
            </a:r>
          </a:p>
          <a:p>
            <a:pPr marL="215900" algn="just"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Prowadzone jest 1 postępowanie o wymeldowanie z miejsca pobytu stałego,</a:t>
            </a:r>
          </a:p>
          <a:p>
            <a:pPr marL="215900" algn="just"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Sporządzono 7 aktów zgonu,</a:t>
            </a:r>
          </a:p>
          <a:p>
            <a:pPr marL="215900" algn="just"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Wydano 239 aktów stanu cywilnego na wniosek,</a:t>
            </a:r>
          </a:p>
          <a:p>
            <a:pPr marL="215900" algn="just"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Przyjęto 40 wniosków o potwierdzenie profilu zaufanego,</a:t>
            </a:r>
          </a:p>
          <a:p>
            <a:pPr marL="215900" algn="just"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Przyjęto 28 wniosków dotyczących działalności gospodarczej,</a:t>
            </a:r>
          </a:p>
          <a:p>
            <a:pPr marL="215900" algn="just"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Wydano 2 zezwolenia na sprzedaż i podawanie napojów alkoholowych,</a:t>
            </a:r>
          </a:p>
          <a:p>
            <a:pPr marL="215900" algn="just"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Wydano 95 nowych kart Serocczanina. Ogółem wydano 6402 karty.</a:t>
            </a:r>
          </a:p>
        </p:txBody>
      </p:sp>
    </p:spTree>
    <p:extLst>
      <p:ext uri="{BB962C8B-B14F-4D97-AF65-F5344CB8AC3E}">
        <p14:creationId xmlns:p14="http://schemas.microsoft.com/office/powerpoint/2010/main" val="3703236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E0A813-19E7-CD86-E96A-B2D79EEA68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0CA5FDB7-B2C2-3AA8-ED3B-46FA23B91C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6AEF2811-B4AB-AC39-9E41-5BCB314BBDBE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589B9F4E-F771-C3A8-D21C-D929217B93C8}"/>
              </a:ext>
            </a:extLst>
          </p:cNvPr>
          <p:cNvSpPr txBox="1"/>
          <p:nvPr/>
        </p:nvSpPr>
        <p:spPr>
          <a:xfrm>
            <a:off x="681486" y="76682"/>
            <a:ext cx="11096371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Straż Miejska w Serocku przez ostatni miesiąc realizowała zadania bieżące wynikające z art. 11 ustawy o Strażach Gminnych (oraz Ustawy o Policji)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zgłoszenia interwencji od mieszkańców – 113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tym: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zgłoszenia do utylizacji padliny – 10 interwencji,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zwierzęta bez opieki (błąkające się psy) – 16 interwencji,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odłowienia błąkających się psów - 6 interwencji,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porządkowe (połamane drzewa, zakłócenia spokoju, zaśmiecanie, nietrzeźwi itp.)  - 27 interwencji,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drogowe (uszkodzenie chodnika – drogi, zajęcie pasa ruchu, awarie oświetlenia, niewłaściwe parkowanie samochodu itp.)  - 23 interwencje,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zadymienie – 12 interwencji,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inne - 19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  interwencje własne, ujawnione w wyniku patrolu – 24 interwencje,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tym: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* 16 interwencji – niewłaściwe parkowanie pojazdu,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* 3 interwencje – spożywanie alkoholu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* 2 interwencje – awaria oświetlenia ulicznego,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* 3 interwencje – uszkodzenie chodnika, znaków drogowych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  ukarano MKK sprawców wykroczenia – 33 na kwotę 4900 zł. 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Strażnicy Miejscy realizowali: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Zabezpieczenie wyścigu rowerowego „POLAND BIKE”</a:t>
            </a:r>
          </a:p>
          <a:p>
            <a:pPr marL="215900" algn="just">
              <a:spcBef>
                <a:spcPts val="300"/>
              </a:spcBef>
              <a:spcAft>
                <a:spcPts val="3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Zabezpieczenie XIII Biegu Wojciechowego. </a:t>
            </a:r>
          </a:p>
        </p:txBody>
      </p:sp>
    </p:spTree>
    <p:extLst>
      <p:ext uri="{BB962C8B-B14F-4D97-AF65-F5344CB8AC3E}">
        <p14:creationId xmlns:p14="http://schemas.microsoft.com/office/powerpoint/2010/main" val="3987353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1DE985-DB8C-3348-61D0-E061E60010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A8CE3D97-F16B-75D3-7136-C0AC73AA79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F8499F8-0B29-144D-C194-7AF1C5E8BF4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7F09A985-3218-8F2C-B22D-35E490898826}"/>
              </a:ext>
            </a:extLst>
          </p:cNvPr>
          <p:cNvSpPr txBox="1"/>
          <p:nvPr/>
        </p:nvSpPr>
        <p:spPr>
          <a:xfrm>
            <a:off x="681486" y="628362"/>
            <a:ext cx="11096371" cy="5137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4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Ogłoszono konkurs na kandydata na stanowisko dyrektora Szkoły Podstawowej im. Wojska Polskiego w Zegrzu. Termin na składanie ofert konkursowych wyznaczono do dnia 26 maja br. </a:t>
            </a:r>
          </a:p>
          <a:p>
            <a:pPr marL="215900" algn="just">
              <a:spcBef>
                <a:spcPts val="4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Zakończyła się rekrutacja do Samorządowego Żłobka w Zegrzu. Na wolne miejsca od 1 września 2025 r. przyjętych zostało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21 dzieci. </a:t>
            </a:r>
          </a:p>
          <a:p>
            <a:pPr marL="215900" algn="just">
              <a:spcBef>
                <a:spcPts val="4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Na podstawie wniosku Miasta i Gminy Serock o udzielenie wsparcia finansowego w ramach programu wieloletniego pod nazwą „Narodowy Program Rozwoju Czytelnictwa 2.0 na lata 2021-2025” gmina otrzymała dotację celową w wysokości 15.000,00 zł na zakup nowości wydawniczych dla dzieci z oddziałów przedszkolnych oraz dzieci i młodzieży szkolnej ze Szkoły Podstawowej im. Jerzego Szaniawskiego w Jadwisinie. Finansowy wkład własny gminy w tym przedsięwzięciu wynosi: 3.750 zł. </a:t>
            </a:r>
          </a:p>
          <a:p>
            <a:pPr marL="215900" algn="just">
              <a:spcBef>
                <a:spcPts val="4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Na podstawie zawartych porozumień partnerskich trwają prace przygotowawcze zmierzające do organizacji wymiany uczniów z następującymi miastami partnerskimi: Ignalina (Litwa) oraz Dzierżoniów. Wymiana dzieci i młodzieży planowana jest w terminach: od 26 maja do 1 czerwca br. z Litwą oraz od 14 czerwca do 21 czerwca 2025 r. – z Dzierżoniowem. Na Litwę wyjedzie łącznie 21 uczniów, a do Dzierżoniowa 40 uczniów ze szkół prowadzonych przez Miasto i Gminę Serock. Wyjazdy dzieci i młodzieży w ramach wymiany partnerskiej cieszą się ogromnym zainteresowaniem. Są formą nagrody za osiągane przez dzieci i młodzież wyniki w nauce bądź zawodach sportowych. </a:t>
            </a:r>
          </a:p>
          <a:p>
            <a:pPr marL="215900" algn="just">
              <a:spcBef>
                <a:spcPts val="4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ramach przedsięwzięcia Ministra Edukacji pod nazwą „Edukacja z wojskiem. Edycja III” dokonano zgłoszenia uczniów VII klasy Szkoły Podstawowej im. J. Szaniawskiego w Jadwisinie do udziału w przedsięwzięciu. Organ prowadzący według założeń ww. przedsięwzięcia miał możliwość zgłosić nie więcej niż jeden oddział klasowy w jednej ze szkół. Zajęcia będą prowadzone przez żołnierzy Sił Zbrojnych Rzeczypospolitej Polskiej wyznaczonych przez Ministra Obrony Narodowej w formie teoretycznej i praktycznej w wymiarze 3 godzin lekcyjnych.</a:t>
            </a:r>
          </a:p>
        </p:txBody>
      </p:sp>
    </p:spTree>
    <p:extLst>
      <p:ext uri="{BB962C8B-B14F-4D97-AF65-F5344CB8AC3E}">
        <p14:creationId xmlns:p14="http://schemas.microsoft.com/office/powerpoint/2010/main" val="1544908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E0E97A-ED02-B6FE-8CE8-356F869C9C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1F88DCBF-2A25-F237-AA1B-4ED316EAAA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4BF76F0B-F1D5-DB58-D985-1CE80527C25D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0620AF7F-BEE3-D8E9-A24D-068E2C24F598}"/>
              </a:ext>
            </a:extLst>
          </p:cNvPr>
          <p:cNvSpPr txBox="1"/>
          <p:nvPr/>
        </p:nvSpPr>
        <p:spPr>
          <a:xfrm>
            <a:off x="681486" y="500604"/>
            <a:ext cx="11300203" cy="5055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LKA 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09.04.2025 r. przekazano do Wojewody Mazowieckiego rozliczenie kwartalne dopłaty z Funduszu Rozwoju przewozów autobusowych po zakończeniu I kwartału 2025 r.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09.04.2025 r. przesłano do Wojewody Mazowieckiego zaliczkowy wniosek o dopłatę w okresie rozliczeniowym do realizacji zadań własnych organizatora w zakresie przewozów autobusowych o charakterze użyteczności publicznej- za II kwartał 2025 r.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Realizacja zadań funduszu sołeckiego: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Sołectwo Bolesławowo: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Wykonanie namiotu z logo na spotkania sołeckie (zakup namiotu pneumatycznego typu pająk z logo sołectwa).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Sołectwo Marynino: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Wykonanie koszulek z logo sołectwa w celu promocji sołectwa i gminy.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Wykonano przeglądy okresowe techniczne zgodnie z wymaganiami Prawa budowlanego w następujących obiektach: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budynku Urzędu Miasta i Gminy w Serocku, ul. Rynek 21,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budynku administracyjnym w Serocku, ul. Kościuszki 15,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Izbie Pamięci i Tradycji Rybackich w Serocku, ul. św. Wojciecha 1,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hangarze i kontenerze usługowym wraz z pomostem stałym i pomostem kaskadowym w Zegrzu.</a:t>
            </a:r>
          </a:p>
        </p:txBody>
      </p:sp>
    </p:spTree>
    <p:extLst>
      <p:ext uri="{BB962C8B-B14F-4D97-AF65-F5344CB8AC3E}">
        <p14:creationId xmlns:p14="http://schemas.microsoft.com/office/powerpoint/2010/main" val="3652262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76F311-7649-1822-D73B-9C31865094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ED083529-5537-0AFA-75BF-FF541E829A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78E76E90-0FE1-7B99-1134-031AD6B1D57F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EDC6F110-4CAB-E6A7-81D7-0176C39FCAE1}"/>
              </a:ext>
            </a:extLst>
          </p:cNvPr>
          <p:cNvSpPr txBox="1"/>
          <p:nvPr/>
        </p:nvSpPr>
        <p:spPr>
          <a:xfrm>
            <a:off x="681486" y="806426"/>
            <a:ext cx="11096371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Wykonanie przeglądów okresowych pomostów znajdujących się w Zegrzu ul. Pułku Radio: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a) pomostu pływającego, slipu oraz umocnienia brzegu jeziora Zegrzyńskiego,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b) pomostu stałego oraz pomostu kaskadowego.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Wykonano aktualizację Instrukcji bezpieczeństwa pożarowego dla budynków: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a) Izba Pamięci Serock ul. św. Wojciecha 1,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b) Obiekt w Zegrzu ul. Pułku Radio.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22.04.2025 ogłoszono przetarg na „Wspieranie działań gminy w zakresie zapewnienia bezpieczeństwa osób przebywających na obszarze wodnym Jeziora Zegrzyńskiego wraz z zabezpieczeniem kąpieliska, osób kapiących się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i wypoczywających na plaży miejskiej w Serocku”, okres realizacji zamówienia: od 2025-06-28 do 2025-08-31. Termin składania ofert do 30.04.2025.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Zakupiono monitor wraz z systemem do wyświetlenia treści informacyjnych dla interesantów w Biurze Obsługi Mieszkańca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Urzędzie.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 maja obchodzimy Święto Flagi Rzeczpospolitej Polskiej. Z tej okazji zapraszamy mieszkańców do odbioru bezpłatnych flag narodowych, które są dostępne w siedzibie Urzędu (pokój nr 5), od 22-30 kwietnia 2025 </a:t>
            </a:r>
            <a:r>
              <a:rPr lang="pl-PL" sz="155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r. </a:t>
            </a: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651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718C1E-0ECC-8935-AA1E-DF4E8BE7A2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CC74D50F-ACE9-5662-2109-14C634527D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CFFE7765-4823-C6E6-9BF1-3DC84489F99A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B213FCDF-B2AC-D27E-3C41-6236E41D98CC}"/>
              </a:ext>
            </a:extLst>
          </p:cNvPr>
          <p:cNvSpPr txBox="1"/>
          <p:nvPr/>
        </p:nvSpPr>
        <p:spPr>
          <a:xfrm>
            <a:off x="681486" y="729265"/>
            <a:ext cx="11079984" cy="5193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28 marca w Przedszkolu w Woli Kiełpińskiej odbyła się druga edycja Gminnej Olimpiady Sportowej dla Przedszkolaków, objęta patronatem Burmistrza Miasta i Gminy Serock.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sportowych zmaganiach wzięły udział dzieci z przedszkoli z terenu całej gminy Serock.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30 marca Serock był gospodarzem inauguracji 17. sezonu największego cyklu wyścigów na rowerach górskich na Mazowszu -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Polandbike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. Na starcie zameldowało się aż 650 uczestników – zarówno dzieci, jak i dorośli – tworząc wyjątkową atmosferę kolarskiego miasteczka na serockim rynku. Frekwencja przerosła oczekiwania, potwierdzając rosnącą popularność wydarzenia.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31 marca została podpisana umowa na projekt nowej linii kolejowej Zegrze – Przasnysz. To kluczowy krok w rozwoju infrastruktury kolejowej na Północnym Mazowszu, który przyczyni się do znacznej poprawy dostępności komunikacyjnej oraz zwiększenia komfortu podróży mieszkańców.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3 kwietnia Serock odwiedziła grupa ukraińskich weteranów wojennych, którzy po długim czasie spędzonym na froncie starają się powrócić do życia społecznego i gospodarczego. Grupa odwiedza polskie samorządy, by zdobyć doświadczenie i wiedzę na temat prowadzenia małych firm w oparciu o współpracę z administracją lokalną. 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13 kwietnia obchodzony jest Dzień Pamięci Ofiar Zbrodni Katyńskiej. 11 kwietnia na serockim rynku odbyła się uroczystość upamiętniająca, w której wzięli udział uczniowie, przedstawiciele lokalnych organizacji oraz mieszkańcy. 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15 kwietnia uczniowie klas trzecich z czterech szkół podstawowych naszej gminy spotkali się w Szkole Podstawowej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Serocku na gminnym konkursie ortograficznym „ORTOMIX”. Stawką rywalizacji był Puchar Burmistrza Miasta i Gminy Serock. Zwycięzcami tegorocznej edycji zostali uczniowie Szkoły Podstawowej w Serocku – to do nich trafił przechodni puchar.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25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5F924F-3C78-F0EB-75F6-1144599012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321204FD-8BF3-D124-3185-5329EF1400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57186243-E0B9-9E5F-68F4-DABB9305F558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804180D2-6479-3BB7-06AF-C56A80D77D63}"/>
              </a:ext>
            </a:extLst>
          </p:cNvPr>
          <p:cNvSpPr txBox="1"/>
          <p:nvPr/>
        </p:nvSpPr>
        <p:spPr>
          <a:xfrm>
            <a:off x="590047" y="788382"/>
            <a:ext cx="10999974" cy="39626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23 kwietnia została podpisana umowa na realizację zadania: „Pełnienie funkcji Inżyniera Kontraktu w zakresie współpracy, doradztwa oraz nadzoru i dozoru geologicznego nad wykonaniem otworu Serock GT-1 w miejscowości Wierzbica”.</a:t>
            </a:r>
          </a:p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24-30 kwietnia w szkole podstawowej w Zegrzu oraz w Woli Kiełpińskiej odbyły się warsztaty pt. „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Talentowskaz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” dla uczniów klas 7, które prowadzone są przez fundację Dzieci – dzieciom. W ramach Programu omawiane są kluczowe etapy rozwijania umiejętności, niezbędnych do zrozumienia i rozwijania własnego talentu.</a:t>
            </a:r>
          </a:p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25 kwietnia odbyła się uroczysta sesja Rady Miejskiej z okazji Święta Patrona Serocka a 27 kwietnia uroczysta msza święta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intencji mieszkańców gminy. </a:t>
            </a:r>
          </a:p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terminie 30 kwietnia – 5 maja odbywa się wyjazd dzieci z terenu Miasta i Gminy Serock na wydarzenie sportowe odbywające się w mieście partnerskim Dryanovo w Bułgarii. </a:t>
            </a:r>
          </a:p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ramach upowszechniania historii lokalnej przygotowaliśmy trzy wystawy planszowe: pierwsza związana z 80. rocznicą zakończenia II wojny światowej oraz druga poświęcona wielkiemu Polakowi Witoldowi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Zglenickiemu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znajdują się w pobliżu Izby Pamięci, trzecia wystawa poświęcona 35-leciu samorządu serockiego znajduje się przy Ratuszu. </a:t>
            </a:r>
          </a:p>
          <a:p>
            <a:pPr marL="215900" algn="just">
              <a:spcBef>
                <a:spcPts val="6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12 kwietnia zaprosiliśmy mieszkańców na spacer historyczny po Zegrzu a 26 kwietnia - po Serocku.</a:t>
            </a:r>
          </a:p>
        </p:txBody>
      </p:sp>
    </p:spTree>
    <p:extLst>
      <p:ext uri="{BB962C8B-B14F-4D97-AF65-F5344CB8AC3E}">
        <p14:creationId xmlns:p14="http://schemas.microsoft.com/office/powerpoint/2010/main" val="1303714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9DBD4C-A686-4C88-0915-98F2AA8FC5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DAB2C3B9-6E12-6D79-9D61-5320871A41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46D4DBE0-3C62-2AFB-D8B0-0C557B83CC86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A77BAAC3-83B7-DE26-CA54-E52C8692D6FA}"/>
              </a:ext>
            </a:extLst>
          </p:cNvPr>
          <p:cNvSpPr txBox="1"/>
          <p:nvPr/>
        </p:nvSpPr>
        <p:spPr>
          <a:xfrm>
            <a:off x="885319" y="365790"/>
            <a:ext cx="10853292" cy="6144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Centrum Kultury i Czytelnictwa zorganizowało następujące wydarzenia: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28.03.2025 - Tango argentyńskie - praktyka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tangowa</a:t>
            </a: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29.03.2025 - Teatr Młodego Widza 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29.03.2025 -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Szycio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-kawiarnia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29.03.2025 - Warsztaty dziewiarstwa artystycznego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30.03.2025 - Kabaret na Luzie: "Piosenka jest dobra na wszystko"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02.04.2025 - Koncert „Droga” w 20. rocznicę śmierci Świętego Jana Pawła II Kościół Zwiastowania Najświętszej Maryi Panny w Serocku 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05.04.2025 - Warsztaty Palmowe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06.04.2025 - Bieg Wojciechowy/Charytatywny Kiermasz Książek - Rynek w Serocku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06.04.2025 - Muzyczny Podwieczorek – Magia Opery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11.04.2025 - Tango argentyńskie – praktyka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tangowa</a:t>
            </a: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11.04.2025 - 85. Rocznica Zbrodni Katyńskiej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Uroczysty apel na serockim rynku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Msza św. w kościele ZNMP w Serocku</a:t>
            </a:r>
          </a:p>
          <a:p>
            <a:pPr marL="215900" algn="just">
              <a:lnSpc>
                <a:spcPct val="150000"/>
              </a:lnSpc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Prelekcja dr. Mirosława Pakuły "Seroccy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Katyńczycy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marL="215900" algn="just">
              <a:lnSpc>
                <a:spcPct val="150000"/>
              </a:lnSpc>
            </a:pP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182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467849-CDC2-F7A3-B982-026414CF33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31F20093-F6F1-7F92-CB6D-A1033A4CB4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B6420233-94E0-F8DA-BB74-009ED94AD086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8579DDB3-3ED1-1A76-FD86-99843F8AF46B}"/>
              </a:ext>
            </a:extLst>
          </p:cNvPr>
          <p:cNvSpPr txBox="1"/>
          <p:nvPr/>
        </p:nvSpPr>
        <p:spPr>
          <a:xfrm>
            <a:off x="885318" y="365790"/>
            <a:ext cx="11096371" cy="3282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lnSpc>
                <a:spcPct val="150000"/>
              </a:lnSpc>
            </a:pPr>
            <a:r>
              <a:rPr lang="pl-PL" sz="155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11.04.2025 - Tango argentyńskie – praktyka tangowa</a:t>
            </a:r>
          </a:p>
          <a:p>
            <a:pPr marL="215900" algn="just">
              <a:lnSpc>
                <a:spcPct val="150000"/>
              </a:lnSpc>
            </a:pPr>
            <a:r>
              <a:rPr lang="pl-PL" sz="155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12.04.2025 - Spektakl pt. „Spektakl, w którym nikt nie zagra” - Teatr ONI</a:t>
            </a:r>
          </a:p>
          <a:p>
            <a:pPr marL="215900" algn="just">
              <a:lnSpc>
                <a:spcPct val="150000"/>
              </a:lnSpc>
            </a:pPr>
            <a:r>
              <a:rPr lang="pl-PL" sz="155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13.04.2025 - Turniej szachowy</a:t>
            </a:r>
          </a:p>
          <a:p>
            <a:pPr marL="215900" algn="just">
              <a:lnSpc>
                <a:spcPct val="150000"/>
              </a:lnSpc>
            </a:pPr>
            <a:r>
              <a:rPr lang="pl-PL" sz="155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22.04.2025 - Spektakl pt. „Trzeba to sobie jasno powiedzieć” – Teatr Opera MODERN</a:t>
            </a:r>
          </a:p>
          <a:p>
            <a:pPr marL="215900" algn="just">
              <a:lnSpc>
                <a:spcPct val="150000"/>
              </a:lnSpc>
            </a:pPr>
            <a:r>
              <a:rPr lang="pl-PL" sz="155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25.04.2025 - Tango argentyńskie – praktyka tangowa</a:t>
            </a:r>
          </a:p>
          <a:p>
            <a:pPr marL="215900" algn="just">
              <a:lnSpc>
                <a:spcPct val="150000"/>
              </a:lnSpc>
            </a:pPr>
            <a:r>
              <a:rPr lang="pl-PL" sz="155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26.04.2025 - Teatr Młodego Widza </a:t>
            </a:r>
          </a:p>
          <a:p>
            <a:pPr marL="215900" algn="just">
              <a:lnSpc>
                <a:spcPct val="150000"/>
              </a:lnSpc>
            </a:pPr>
            <a:r>
              <a:rPr lang="pl-PL" sz="155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26.04.2025 - Szycio-kawiarnia</a:t>
            </a:r>
          </a:p>
          <a:p>
            <a:pPr marL="215900" algn="just">
              <a:lnSpc>
                <a:spcPct val="150000"/>
              </a:lnSpc>
            </a:pPr>
            <a:r>
              <a:rPr lang="pl-PL" sz="155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26.04.2025 - Warsztaty dziewiarstwa artystycznego</a:t>
            </a:r>
          </a:p>
          <a:p>
            <a:pPr marL="215900" algn="just">
              <a:lnSpc>
                <a:spcPct val="150000"/>
              </a:lnSpc>
            </a:pPr>
            <a:r>
              <a:rPr lang="pl-PL" sz="155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27.04.2025 - II Ogólnopolski Konkurs Pianistyczny Dwa Nurty Serock 2025</a:t>
            </a: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85656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B3D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2F70615C-BC44-4D6E-9303-359E306DB2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6083" y="5756455"/>
            <a:ext cx="3361778" cy="634934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6C9BFE02-8F36-4A02-B090-C39E43441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7237" y="784078"/>
            <a:ext cx="3017526" cy="392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620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4DE08C93-0041-45E4-AB2E-44F172505C8B}"/>
              </a:ext>
            </a:extLst>
          </p:cNvPr>
          <p:cNvSpPr txBox="1"/>
          <p:nvPr/>
        </p:nvSpPr>
        <p:spPr>
          <a:xfrm>
            <a:off x="1778557" y="406957"/>
            <a:ext cx="9696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  <a:t>Informacja</a:t>
            </a:r>
          </a:p>
          <a:p>
            <a:pPr algn="ctr"/>
            <a: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  <a:t>Burmistrza Miasta i Gminy Serock</a:t>
            </a:r>
          </a:p>
          <a:p>
            <a:pPr algn="ctr"/>
            <a: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  <a:t>o działalności między sesjami </a:t>
            </a:r>
            <a:b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</a:br>
            <a:r>
              <a:rPr lang="pl-PL" dirty="0">
                <a:solidFill>
                  <a:srgbClr val="3B3D4A"/>
                </a:solidFill>
                <a:latin typeface="Montserrat ExtraBold" panose="00000900000000000000" pitchFamily="2" charset="-18"/>
              </a:rPr>
              <a:t>(26 marca 2025r. – 30 kwietnia 2025r.)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E6D2EAEB-0715-B4AC-542E-2A398FA8805C}"/>
              </a:ext>
            </a:extLst>
          </p:cNvPr>
          <p:cNvSpPr txBox="1"/>
          <p:nvPr/>
        </p:nvSpPr>
        <p:spPr>
          <a:xfrm>
            <a:off x="978666" y="2456492"/>
            <a:ext cx="10793731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31.03.2025 r. dokonano otwarcia ofert w postępowaniu dotyczącym termomodernizacji budynku szkoły podstawowej w Serocku. Trwa weryfikacja ofert.</a:t>
            </a:r>
          </a:p>
          <a:p>
            <a:pPr marL="215900" algn="just"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31.03.2025 r. dokonano unieważnienia postępowania dotyczącego opracowania dokumentacji projektowej budowy ul. Dzikiej Róży w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Stasim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Lesie. </a:t>
            </a:r>
          </a:p>
          <a:p>
            <a:pPr marL="215900" algn="just"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10.04.2025 r. wszczęto powtórne postępowanie dotyczące budowy drogi dla pieszych i rowerów w ciągu drogi krajowej nr 62 Serock - Szadki. Poprzednie postępowanie w tej sprawie zostało unieważnione.</a:t>
            </a:r>
          </a:p>
          <a:p>
            <a:pPr marL="215900" algn="just"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15.04.2025 r. dokonano otwarcia ofert w postępowaniu dotyczącym opracowania dokumentacji projektowej zagospodarowania terenu publicznego przy budynku ZSP w Woli Kiełpińskiej. Złożone propozycje cenowe przewyższają wielkość środków zaplanowanych na ten cel w ramach funduszu sołeckiego.</a:t>
            </a:r>
          </a:p>
          <a:p>
            <a:pPr marL="215900" algn="just"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18.04.2025 r. dokonano otwarcia ofert w postępowaniu dotyczącym opracowania dokumentacji projektowej budowy ul. Cichej w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Stasim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Lesie. Złożone propozycje cenowe przewyższają wielkość środków zaplanowanych na ten </a:t>
            </a:r>
            <a:r>
              <a:rPr lang="pl-PL" sz="155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cel </a:t>
            </a:r>
            <a:br>
              <a:rPr lang="pl-PL" sz="155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ramach funduszu sołeckiego.</a:t>
            </a:r>
          </a:p>
          <a:p>
            <a:pPr marL="215900" algn="just"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23.04.2025 r. wszczęto postępowanie dotyczące budowy oświetlenia ul. Cynamonowej w Maryninie. Termin składania ofert upływa 09.05.2025 r.</a:t>
            </a:r>
          </a:p>
        </p:txBody>
      </p:sp>
    </p:spTree>
    <p:extLst>
      <p:ext uri="{BB962C8B-B14F-4D97-AF65-F5344CB8AC3E}">
        <p14:creationId xmlns:p14="http://schemas.microsoft.com/office/powerpoint/2010/main" val="1475530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4DE08C93-0041-45E4-AB2E-44F172505C8B}"/>
              </a:ext>
            </a:extLst>
          </p:cNvPr>
          <p:cNvSpPr txBox="1"/>
          <p:nvPr/>
        </p:nvSpPr>
        <p:spPr>
          <a:xfrm>
            <a:off x="1157680" y="378615"/>
            <a:ext cx="10444021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6000" algn="just"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23.04.2025 r. wszczęto postępowanie dotyczące budowy oświetlenia drogi wewnętrznej w Wierzbicy. Termin składania ofert upływa 09.05.2025 r.</a:t>
            </a:r>
          </a:p>
          <a:p>
            <a:pPr marL="216000" algn="just"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25.04.2025 r. dokonano otwarcia ofert w postępowaniu dotyczącym termomodernizacji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CKiCZ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w Serocku. Trwa weryfikacja ofert.</a:t>
            </a:r>
          </a:p>
          <a:p>
            <a:pPr marL="216000" algn="just"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25.04.2025 r. dokonano otwarcia ofert w postepowaniu dotyczącym budowy ścieżki rowerowej w ciągu DK62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m. Łacha. Trwa weryfikacja ofert.</a:t>
            </a:r>
          </a:p>
          <a:p>
            <a:pPr marL="216000" algn="just"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Trwa postępowanie dotyczące budowy drogi dla pieszych i rowerów wzdłuż drogi wojewódzkiej 632 (odcinek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od zapory „Dębe” do Ludwinowa Dębskiego). </a:t>
            </a:r>
          </a:p>
          <a:p>
            <a:pPr marL="216000" algn="just">
              <a:spcAft>
                <a:spcPts val="600"/>
              </a:spcAft>
            </a:pPr>
            <a:r>
              <a:rPr lang="pl-PL" sz="1550" b="1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Zawarte umowy:</a:t>
            </a:r>
          </a:p>
          <a:p>
            <a:pPr marL="216000" algn="just"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27.03.2025 r. zawarto umowę na opracowanie dokumentacji projektowo – kosztorysowej dla zadania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pn. „Modernizacja drogi gminnej nr 180405W w Woli Smolanej”.</a:t>
            </a:r>
          </a:p>
          <a:p>
            <a:pPr marL="216000" algn="just"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10.04.2025 r. zawarto umowę na opracowanie dokumentacji projektowo – kosztorysowej montażu klimatyzacji w budynku administracyjnym przy ul. Kościuszki 15 w Serocku.</a:t>
            </a:r>
          </a:p>
          <a:p>
            <a:pPr marL="216000" algn="just"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22.04.2025 r zawarto umowę na opracowanie dokumentacji projektowo – kosztorysowej dla zadania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pn. „Modernizacja placu zabaw na terenie Szkoły Podstawowej w Zegrzu”.</a:t>
            </a:r>
          </a:p>
          <a:p>
            <a:pPr marL="216000" algn="just"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22.04.2025 r zawarto umowę na przebudowę linii napowietrznej niskiego napięcia kolidującej z projektowaną budową placu zabaw w Ludwinowie Dębskim.</a:t>
            </a:r>
          </a:p>
          <a:p>
            <a:pPr marL="216000" algn="just"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23.04.2025 r. zawarto umowę na rozbudowę drogi gminnej 180423W ul. Lipowej w m. Borowa Góra.</a:t>
            </a:r>
          </a:p>
          <a:p>
            <a:pPr marL="216000" algn="just"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24.04.2025 r. zawarto umowę na modernizację ul. Stokrotki w Serocku.</a:t>
            </a:r>
          </a:p>
          <a:p>
            <a:pPr marL="216000" algn="just"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dniu 24.04.2025 r zawarto umowę na montaż klimatyzacji w obiektach oświatowych.</a:t>
            </a: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</p:spTree>
    <p:extLst>
      <p:ext uri="{BB962C8B-B14F-4D97-AF65-F5344CB8AC3E}">
        <p14:creationId xmlns:p14="http://schemas.microsoft.com/office/powerpoint/2010/main" val="717991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1166070" y="433513"/>
            <a:ext cx="10445972" cy="5470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pl-PL" sz="1550" b="1" dirty="0">
                <a:latin typeface="Hind" panose="02000000000000000000" pitchFamily="2" charset="-18"/>
                <a:cs typeface="Times New Roman" panose="02020603050405020304" pitchFamily="18" charset="0"/>
              </a:rPr>
              <a:t>Zadania w toku:</a:t>
            </a:r>
          </a:p>
          <a:p>
            <a:pPr algn="just"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Budowa sieci kanalizacji sanitarnej w ul. E. Orzeszkowej w Serocku.</a:t>
            </a:r>
          </a:p>
          <a:p>
            <a:pPr algn="just"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Opracowanie specyfikacji technicznej i przedmiaru robót oraz pełnienie funkcji inspektora nadzoru w ramach termomodernizacji budynku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CKiCZ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 w Serocku.</a:t>
            </a:r>
          </a:p>
          <a:p>
            <a:pPr algn="just"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Opracowanie dokumentacji technicznej rozbudowy drogi wojewódzkiej nr 622 w zakresie budowy drogi dla pieszych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i rowerów na odcinku od km ok. 4+544 do km ok. 12+240”.</a:t>
            </a:r>
          </a:p>
          <a:p>
            <a:pPr algn="just"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Opracowanie dokumentacji projektowo – kosztorysowej budowy kanalizacji sanitarnej w Serocku   rejon ulic Polna – Traugutta.</a:t>
            </a:r>
          </a:p>
          <a:p>
            <a:pPr algn="just"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Budowa szkoły podstawowej z częścią żłobkową w Wierzbicy.</a:t>
            </a:r>
          </a:p>
          <a:p>
            <a:pPr algn="just"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Opracowanie dokumentacji projektowo – kosztorysowej budowy fragmentu ul. Karolińskiej w Karolinie wraz ze skrzyżowaniem z drogą krajową.</a:t>
            </a:r>
          </a:p>
          <a:p>
            <a:pPr algn="just"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Opracowanie dokumentacji projektowo – kosztorysowej budowy kanalizacji sanitarnej w rejonie ulicy Głównej w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Stasim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 Lesie oraz ulicy Radziwiłłów w Ludwinowie Zegrzyńskim.</a:t>
            </a:r>
          </a:p>
          <a:p>
            <a:pPr algn="just">
              <a:spcAft>
                <a:spcPts val="600"/>
              </a:spcAft>
            </a:pPr>
            <a:endParaRPr lang="pl-PL" sz="1550" b="1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pl-PL" sz="1550" b="1" dirty="0">
                <a:latin typeface="Hind" panose="02000000000000000000" pitchFamily="2" charset="-18"/>
                <a:cs typeface="Times New Roman" panose="02020603050405020304" pitchFamily="18" charset="0"/>
              </a:rPr>
              <a:t>Zadania zakończone w okresie sprawozdawczym:</a:t>
            </a:r>
          </a:p>
          <a:p>
            <a:pPr algn="just"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Opracowanie studium wykonalności, analizy kosztów i korzyści oraz modelu finansowo-ekonomicznego dla potrzeb złożenia wniosku o dofinansowanie rozbudowy i modernizacji sieci kanalizacji sanitarnej w gminie Serock.</a:t>
            </a:r>
          </a:p>
          <a:p>
            <a:pPr algn="just"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Opracowanie materiałów do wniosku aplikacyjnego o środki zewnętrzne oraz Programu Funkcjonalno-Użytkowego instalacji wspomagającej oczyszczalnię ścieków „Dębe”.</a:t>
            </a:r>
          </a:p>
        </p:txBody>
      </p:sp>
    </p:spTree>
    <p:extLst>
      <p:ext uri="{BB962C8B-B14F-4D97-AF65-F5344CB8AC3E}">
        <p14:creationId xmlns:p14="http://schemas.microsoft.com/office/powerpoint/2010/main" val="1030015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964734" y="260518"/>
            <a:ext cx="10785306" cy="6024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60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Złożyliśmy dwa wnioski o dofinansowanie z Programu Fundusze Europejskie na Infrastrukturę, Klimat, Środowisko 2021-2027 na: „Budowę kanalizacji sanitarnej rejon Dosin – Skubianka - Jachranka” (4 324 990,44 zł) oraz „Rozbudowę istniejącego systemu oczyszczania ścieków o instalację wspomagającą oczyszczalnię ścieków w Dębe” (33 192 588,00 zł).</a:t>
            </a:r>
          </a:p>
          <a:p>
            <a:pPr marL="2160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Złożyliśmy wniosek na dotację z budżetu Województwa Mazowieckiego na „Modernizację infrastruktury sportowej na terenie gminy Serock” w kwocie 813 390,00 zł.</a:t>
            </a:r>
          </a:p>
          <a:p>
            <a:pPr marL="2160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Z Ministerstwa Sportu i Turystyki otrzymaliśmy dofinansowanie na dodatkowe zajęcia sportowe w programie Aktywna Szkoła, które planujemy prowadzić w szkołach w Serocku i Jadwisinie.</a:t>
            </a:r>
          </a:p>
          <a:p>
            <a:pPr marL="2160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 ramach programu Mazowsze dla Seniorów 2025 na zadanie „Seniorzy zawsze aktywni” otrzymaliśmy dofinansowanie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w kwocie 40 000 zł.</a:t>
            </a:r>
          </a:p>
          <a:p>
            <a:pPr marL="2160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Z budżetu Województwa Mazowieckiego otrzymaliśmy dofinansowanie na remont budynku Ochotniczej Straży Pożarnej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w Gąsiorowie w kwocie 40 000,00 zł oraz po 25 000,00 zł na doposażenie w specjalistyczny sprzęt i ubrania OSP Serock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i OSP Wola Kiełpińska.</a:t>
            </a:r>
          </a:p>
          <a:p>
            <a:pPr marL="2160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Otrzymaliśmy dofinansowanie z budżetu Województwa Mazowieckiego na realizację zadania pn. „Modernizacja drogi gminnej w m. Guty” w kwocie 230 000 zł.</a:t>
            </a:r>
          </a:p>
          <a:p>
            <a:pPr marL="2160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Projekt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pn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: „Budowa odwodnienia rejonu ulic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Tchorka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 - Jaśminowa - Zakroczymska –Ogrodowa” został wybrany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do dofinansowania z Funduszy Europejskich dla Mazowsza 2021-2027. Wartość zadania to ponad 21 mln wnioskowane dofinansowanie ok. 17 mln zł. </a:t>
            </a:r>
          </a:p>
          <a:p>
            <a:pPr marL="2160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Podpisaliśmy umowę na dofinansowanie z Rządowego Funduszu Rozwoju Dróg zadania „Rozbudowa drogi gminnej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Nr 180423W – ul. Lipowa w miejscowości Borowa Góra”, do 70 % kosztów kwalifikowanych. </a:t>
            </a:r>
          </a:p>
          <a:p>
            <a:pPr marL="2160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 ramach programu AKTYWNY MALUCH podpisaliśmy umowę o dofinansowanie w kwocie 2 830 377,60 zł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z przeznaczeniem na utworzenie Samorządowego Żłobka w Wierzbicy.</a:t>
            </a:r>
          </a:p>
        </p:txBody>
      </p:sp>
    </p:spTree>
    <p:extLst>
      <p:ext uri="{BB962C8B-B14F-4D97-AF65-F5344CB8AC3E}">
        <p14:creationId xmlns:p14="http://schemas.microsoft.com/office/powerpoint/2010/main" val="1018691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1132514" y="230628"/>
            <a:ext cx="10606096" cy="61324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 dniu 09.04.2025 r. podpisano akt notarialny dotyczący sprzedaży lokalu mieszkalnego nr 14 przy ul. Pułtuskiej 45 w Serocku na rzecz jego najemcy - częściowe wykonanie uchwały nr 396/LXIV/98 z dnia 04.04.1998 r.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Podpisano umowę z wykonawcą firmą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Multiconsult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 na pełnienie funkcji Inżyniera kontraktu odwiertu geotermalnego Serock GT-1.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 dniu 18.04.2025 wszyscy Radni otrzymali maila z linkiem do ankiety dla liderów lokalnych związanej ze Strategią Rozwoju Miasta i Gminy.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endParaRPr lang="pl-PL" sz="1550" dirty="0">
              <a:latin typeface="Hind" panose="02000000000000000000" pitchFamily="2" charset="-18"/>
              <a:cs typeface="Times New Roman" panose="02020603050405020304" pitchFamily="18" charset="0"/>
            </a:endParaRP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 maju rozpoczyna się drugi nabór wniosków o dofinansowanie gminne do wymiany kotłów oraz budowy przydomowych oczyszczalni ścieków. 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Złożono do Wojewódzkiego Inspektora Ochrony Środowiska oraz Regionalnego Zarządu Gospodarki sprawozdanie za 2024 r, dotyczące gospodarowania nieczystościami ciekłymi.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Jeden z przedsiębiorców prowadzący działalność w zakresie usług asenizacyjnych (Usługi Transportowe Łukasz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Grączewski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) zrezygnował ze świadczenia usług. Obecnie 7 firm odbiera nieczystości z przydomowych oczyszczalni.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Wydano decyzję odmowną dla przedsiębiorcy MMM Marcin Przybysz w zakresie zmiany miejsca postoju i garażowania samochodów asenizacyjnych ze względu na miejscowy plan zagospodarowania przestrzennego.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Trwają kontrole właścicieli nieruchomości w zakresie odprowadzania nieczystości ciekłych. (od początku roku przeprowadzono 200 kontroli)</a:t>
            </a:r>
          </a:p>
        </p:txBody>
      </p:sp>
    </p:spTree>
    <p:extLst>
      <p:ext uri="{BB962C8B-B14F-4D97-AF65-F5344CB8AC3E}">
        <p14:creationId xmlns:p14="http://schemas.microsoft.com/office/powerpoint/2010/main" val="3512111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1031846" y="133287"/>
            <a:ext cx="1094984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MPWiK w m. st. Warszawie S.A poinformowało, że przystępują do modernizacji układu drogowego na terenie punktu zlewnego w Jachrance, w wyniku czego zwiększy się liczba miejsc parkingowych na terenie zlewni. Zakończenie robót zaplanowano na III kwartał 2025 r.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Trwa wydawanie kart PSZOK - wydano 1920 sztuk. W marcu PSZOK odwiedziło 741 osób, a w kwietniu 814 osób.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Trwa kontrola gminnego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PSZOKu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, prowadzona przez Wojewódzki Inspektorat Ochrony Środowiska w zakresie prawidłowego gospodarowania odpadami komunalnymi.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• Prowadzone postępowania administracyjne w sprawie wydania decyzji o środowiskowych uwarunkowaniach dla przedsięwzięć pn.: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1) „Budowa czterech budynków mieszkalnych wielorodzinnych z garażami podziemnymi, budynku usługowego, parkingu naziemnego wraz z infrastrukturą techniczną w miejscowości Zegrze przy ul. Oficerskiej”, zlokalizowanego na działkach o nr ew. 111/311, w miejscowości Zegrze,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obr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. 0011 Jadwisin, gm. Serock”. 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2) „Budowa siedemnastu budynków mieszkalnych wielorodzinnych z garażami podziemnymi oraz infrastrukturą towarzyszącą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w tym trzynastu budynków wielorodzinnych, jednego budynku wielorodzinnego z usługami w parterze i trzech budynków usługowych w miejscowości Wierzbica na działkach o nr ew. 168/1 i 170/8 obręb 25 Wierzbica, gm. Serock”.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3) „Budowa urządzeń wodnych – trzech pomostów stałych A, B i C w m. Łacha na wodach Jeziora Zegrzyńskiego” na działce </a:t>
            </a:r>
            <a:b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</a:b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o nr ew. 895 w miejscowości Łacha,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obr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 0017, gm. Serock”.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4) „Budowa urządzenia wodnego tj. jednego otworu studziennego nr 1A o głębokości do 50,0 m i zdolności poboru wody powyżej 10 m3/h (studni zastępczej dla studni nr 1) oraz likwidacji istniejącej studni nr 1 o głębokości 47,0 m na terenie i dla potrzeb Centrum Kongresowego Sp. z o.o. w Jachrance na działce o nr ew. 350/15 w miejscowości Jachranka Nr 77, obręb 0010 Jachranka – Serock obszar wiejski”,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5) „Wydobycie kopaliny- piasków z terenu działek 55 i 56 obręb Dębinki, dz.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ewid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. nr 1 obręb Karolino i dz. </a:t>
            </a:r>
            <a:r>
              <a:rPr lang="pl-PL" sz="1550" dirty="0" err="1">
                <a:latin typeface="Hind" panose="02000000000000000000" pitchFamily="2" charset="-18"/>
                <a:cs typeface="Times New Roman" panose="02020603050405020304" pitchFamily="18" charset="0"/>
              </a:rPr>
              <a:t>ewid</a:t>
            </a:r>
            <a:r>
              <a:rPr lang="pl-PL" sz="1550" dirty="0">
                <a:latin typeface="Hind" panose="02000000000000000000" pitchFamily="2" charset="-18"/>
                <a:cs typeface="Times New Roman" panose="02020603050405020304" pitchFamily="18" charset="0"/>
              </a:rPr>
              <a:t>. nr 96 obręb Marynino, gmina Serock, powiat legionowski, województwo mazowieckie, ze złoża piasków „Dębinki V”.</a:t>
            </a:r>
          </a:p>
        </p:txBody>
      </p:sp>
    </p:spTree>
    <p:extLst>
      <p:ext uri="{BB962C8B-B14F-4D97-AF65-F5344CB8AC3E}">
        <p14:creationId xmlns:p14="http://schemas.microsoft.com/office/powerpoint/2010/main" val="988216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CCE6B53-6E8B-46E5-B952-8678EC0B69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ABE5E624-C9FE-4A94-8BDB-9E072055F5A1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33F22E2F-7DBF-5A4E-D8D7-B8723996299C}"/>
              </a:ext>
            </a:extLst>
          </p:cNvPr>
          <p:cNvSpPr txBox="1"/>
          <p:nvPr/>
        </p:nvSpPr>
        <p:spPr>
          <a:xfrm>
            <a:off x="906010" y="687162"/>
            <a:ext cx="10943475" cy="459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Przyjmowanie i rozpatrywanie 42 zgłoszeń zamiaru usunięcia drzew, 7 wniosków o wydanie zezwolenia na usunięcie drzew, 3 zgłoszeń dotyczących sporządzenia protokołu złomu/wywrotu drzewa. Ponadto prowadzone są 2 postępowania w sprawie wymierzenia administracyjnej kary pieniężnej (1 - za usunięcie drzew bez zezwolenia lub zgłoszenia i - za zniszczenie drzew), prowadzonych w trybie art. 88 ust. 1 pkt 3 i 1 lub 6 ustawy z dnia 16 kwietnia 2004 roku o ochronie przyrody.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Został wznowiony nabór wniosków w Programie Priorytetowym Czyste Powietrze, z gminnego punktu konsultacyjno-informacyjnego skorzystało 15 osób.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Odpady marzec 2025: 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Posesje: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Faktura       584 121,89 zł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Odpady 707,66 Mg: zmieszane 288,14 Mg, bioodpady 250,50 Mg, papier 27,06 Mg, szkło 36,7 Mg, tworzywa sztuczne 46,8 Mg, odpady wielkogabarytowe 57,42 Mg, tekstylia 1,04 Mg 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- PSZOK: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Faktura 56 424,82 ZŁ + 1263,6 ZŁ Tekstylia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Odpady 76,429 Mg: papier, tworzywa sztuczne, szkło 6,58 Mg, odpady budowlane 23,18 Mg, odpady wielkogabarytowe 14,0 Mg, bioodpady 30,26 Mg, tekstylia 1,3 Mg, opony 1,02 Mg, leki 0,089 Mg</a:t>
            </a:r>
          </a:p>
        </p:txBody>
      </p:sp>
    </p:spTree>
    <p:extLst>
      <p:ext uri="{BB962C8B-B14F-4D97-AF65-F5344CB8AC3E}">
        <p14:creationId xmlns:p14="http://schemas.microsoft.com/office/powerpoint/2010/main" val="4196603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7F9006-EFE5-79BF-A2BD-97E76E7D84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02029358-11BB-C910-D9EA-B6F2C1C231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1" y="230628"/>
            <a:ext cx="471175" cy="2753317"/>
          </a:xfrm>
          <a:prstGeom prst="rect">
            <a:avLst/>
          </a:prstGeom>
        </p:spPr>
      </p:pic>
      <p:sp>
        <p:nvSpPr>
          <p:cNvPr id="15" name="pole tekstowe 14">
            <a:extLst>
              <a:ext uri="{FF2B5EF4-FFF2-40B4-BE49-F238E27FC236}">
                <a16:creationId xmlns:a16="http://schemas.microsoft.com/office/drawing/2014/main" id="{421020B0-BF75-3F2D-4A8B-6BF68B09C9BE}"/>
              </a:ext>
            </a:extLst>
          </p:cNvPr>
          <p:cNvSpPr txBox="1"/>
          <p:nvPr/>
        </p:nvSpPr>
        <p:spPr>
          <a:xfrm>
            <a:off x="10807002" y="6285244"/>
            <a:ext cx="1336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Hind" panose="02000000000000000000" pitchFamily="2" charset="-18"/>
                <a:cs typeface="Hind" panose="02000000000000000000" pitchFamily="2" charset="-18"/>
              </a:rPr>
              <a:t>serock.pl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FFE5CABD-ABD8-72DE-274C-F06176C7633F}"/>
              </a:ext>
            </a:extLst>
          </p:cNvPr>
          <p:cNvSpPr txBox="1"/>
          <p:nvPr/>
        </p:nvSpPr>
        <p:spPr>
          <a:xfrm>
            <a:off x="847978" y="230628"/>
            <a:ext cx="10993501" cy="636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Zakończono naprawę i konserwację urządzeń na placach zabaw. Wykonawca firma ERBUDOWA Robert Socha.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Podpisano umowę z wykonawcą na koszenie poboczy dróg – z firmą ROBSON Robert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Chymkowski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. Wartość umowy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121 563,45 zł brutto. Cena jednostkowa za 100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mb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pobocza wynosi 28,62 zł brutto.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Wykonywane są nasadzenia kwiatów wiosennych na rabatach i w donicach zlokalizowanych na terenie Miasta i Gminy Serock.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Na bieżąco trwają prace porządkowe oraz zamiatanie pozimowe na terenie Miasta i Gminy Serock.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Zlikwidowano dzikie składowisko oraz przekazano do utylizacji odpady - części samochodowe do firmy P.P.H.U. EKON. Wartość usługi – 4 752,00 zł brutto.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 budynku MGZGK rozpoczęto montaż klimatyzacji. Zamówienie realizuje firma RADMIX Radosław Krzemieniecki. 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Zlecono wykonanie kosztorysu inwestorskiego oraz dokumentacji projektowej na remont lokalu przy ul. Wyzwolenia 7/8 </a:t>
            </a:r>
            <a:b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w Serocku przeznaczonego dla repatriantów z Kazachstanu. Kosztorys wykonuje firma ERBUDOWA Robert Socha. 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Wykonano przegląd oraz rozruch tężni solankowej w miejscowości Nowa Wieś. Zlecenie wykonała firma MISIURA Sp. z o.o. za kwotę 3 075,00 zł brutto.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endParaRPr lang="pl-PL" sz="1550" dirty="0"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endParaRPr lang="pl-PL" sz="1550" dirty="0"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Informuję, że wyniki monitoringu kontrolnego jakości wody za I </a:t>
            </a:r>
            <a:r>
              <a:rPr lang="pl-PL" sz="1550" dirty="0" err="1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kw</a:t>
            </a: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2025 roku są dostępne pod adresem https://www.wodociagiserock.pl/index.php/kontrolny.html 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Rozstrzygnięto postępowanie na budowę sieci wodociągowej w Woli Smolanej ul. Zagajnik i w Serocku ul. Leśna Polana.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r>
              <a:rPr lang="pl-PL" sz="1550" dirty="0">
                <a:effectLst/>
                <a:latin typeface="Hind" panose="02000000000000000000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• Podpisano umowę na koszenie terenów zielonych na stacjach wodociągowych na terenie gminy.</a:t>
            </a:r>
          </a:p>
          <a:p>
            <a:pPr marL="215900" algn="just">
              <a:spcBef>
                <a:spcPts val="300"/>
              </a:spcBef>
              <a:spcAft>
                <a:spcPts val="600"/>
              </a:spcAft>
            </a:pPr>
            <a:endParaRPr lang="pl-PL" sz="1550" dirty="0">
              <a:effectLst/>
              <a:latin typeface="Hind" panose="02000000000000000000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91650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1813</TotalTime>
  <Words>3838</Words>
  <Application>Microsoft Office PowerPoint</Application>
  <PresentationFormat>Panoramiczny</PresentationFormat>
  <Paragraphs>203</Paragraphs>
  <Slides>19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Hind</vt:lpstr>
      <vt:lpstr>Montserrat ExtraBold</vt:lpstr>
      <vt:lpstr>Motyw pakietu Office</vt:lpstr>
      <vt:lpstr>CorelDRAW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Agnieszka Woźniakowska 2</dc:creator>
  <cp:lastModifiedBy>Justyna Kuniewicz</cp:lastModifiedBy>
  <cp:revision>319</cp:revision>
  <dcterms:created xsi:type="dcterms:W3CDTF">2021-12-02T14:37:18Z</dcterms:created>
  <dcterms:modified xsi:type="dcterms:W3CDTF">2025-04-30T07:06:36Z</dcterms:modified>
</cp:coreProperties>
</file>