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66" r:id="rId3"/>
    <p:sldId id="367" r:id="rId4"/>
    <p:sldId id="368" r:id="rId5"/>
    <p:sldId id="369" r:id="rId6"/>
    <p:sldId id="370" r:id="rId7"/>
    <p:sldId id="371" r:id="rId8"/>
    <p:sldId id="372" r:id="rId9"/>
    <p:sldId id="373" r:id="rId10"/>
    <p:sldId id="374" r:id="rId11"/>
    <p:sldId id="375" r:id="rId12"/>
    <p:sldId id="376" r:id="rId13"/>
    <p:sldId id="377" r:id="rId14"/>
    <p:sldId id="378" r:id="rId15"/>
    <p:sldId id="381" r:id="rId16"/>
    <p:sldId id="382" r:id="rId17"/>
    <p:sldId id="383" r:id="rId18"/>
    <p:sldId id="385" r:id="rId19"/>
    <p:sldId id="386" r:id="rId20"/>
    <p:sldId id="260" r:id="rId21"/>
    <p:sldId id="288" r:id="rId22"/>
    <p:sldId id="287" r:id="rId23"/>
    <p:sldId id="289" r:id="rId24"/>
    <p:sldId id="290" r:id="rId25"/>
    <p:sldId id="303" r:id="rId26"/>
    <p:sldId id="263" r:id="rId27"/>
    <p:sldId id="298" r:id="rId28"/>
    <p:sldId id="299" r:id="rId29"/>
    <p:sldId id="301" r:id="rId30"/>
    <p:sldId id="307" r:id="rId31"/>
    <p:sldId id="341" r:id="rId32"/>
    <p:sldId id="357" r:id="rId33"/>
    <p:sldId id="342" r:id="rId34"/>
    <p:sldId id="354" r:id="rId35"/>
    <p:sldId id="355" r:id="rId36"/>
    <p:sldId id="330" r:id="rId37"/>
    <p:sldId id="306" r:id="rId38"/>
    <p:sldId id="326" r:id="rId39"/>
    <p:sldId id="358" r:id="rId40"/>
    <p:sldId id="359" r:id="rId41"/>
    <p:sldId id="360" r:id="rId42"/>
    <p:sldId id="346" r:id="rId43"/>
    <p:sldId id="312" r:id="rId44"/>
    <p:sldId id="314" r:id="rId45"/>
    <p:sldId id="316" r:id="rId46"/>
    <p:sldId id="345" r:id="rId47"/>
    <p:sldId id="351" r:id="rId48"/>
    <p:sldId id="318" r:id="rId49"/>
    <p:sldId id="315" r:id="rId50"/>
    <p:sldId id="338" r:id="rId51"/>
    <p:sldId id="319" r:id="rId52"/>
    <p:sldId id="356" r:id="rId53"/>
    <p:sldId id="322" r:id="rId54"/>
    <p:sldId id="362" r:id="rId55"/>
    <p:sldId id="363" r:id="rId56"/>
    <p:sldId id="364" r:id="rId57"/>
    <p:sldId id="333" r:id="rId58"/>
    <p:sldId id="352" r:id="rId59"/>
    <p:sldId id="267" r:id="rId60"/>
    <p:sldId id="268" r:id="rId61"/>
    <p:sldId id="275" r:id="rId62"/>
    <p:sldId id="278" r:id="rId63"/>
    <p:sldId id="281" r:id="rId64"/>
    <p:sldId id="291" r:id="rId65"/>
    <p:sldId id="335" r:id="rId66"/>
    <p:sldId id="387" r:id="rId67"/>
    <p:sldId id="259" r:id="rId6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D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effectLst/>
                <a:latin typeface="Montserrat ExtraBold" panose="00000900000000000000" pitchFamily="2" charset="-18"/>
                <a:ea typeface="+mn-ea"/>
                <a:cs typeface="+mn-cs"/>
              </a:defRPr>
            </a:pPr>
            <a:r>
              <a:rPr lang="pl-PL" sz="1200" b="1" dirty="0">
                <a:latin typeface="Hind" panose="02000000000000000000" pitchFamily="2" charset="-18"/>
                <a:cs typeface="Hind" panose="02000000000000000000" pitchFamily="2" charset="-18"/>
              </a:rPr>
              <a:t>LICZBA  NAŁOŻONYCH  MANDATÓW  KARNYCH</a:t>
            </a:r>
            <a:br>
              <a:rPr lang="pl-PL" sz="1200" b="1" dirty="0"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1200" b="1" dirty="0">
                <a:latin typeface="Hind" panose="02000000000000000000" pitchFamily="2" charset="-18"/>
                <a:cs typeface="Hind" panose="02000000000000000000" pitchFamily="2" charset="-18"/>
              </a:rPr>
              <a:t> W  LATACH  2021- 2024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effectLst/>
              <a:latin typeface="Montserrat ExtraBold" panose="00000900000000000000" pitchFamily="2" charset="-18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1.1297914487817053E-2"/>
          <c:y val="7.7503756861759546E-2"/>
          <c:w val="0.96893138417244173"/>
          <c:h val="0.8591077687239029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4546A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Hind" panose="02000000000000000000" pitchFamily="2" charset="-18"/>
                    <a:ea typeface="+mn-ea"/>
                    <a:cs typeface="Hind" panose="02000000000000000000" pitchFamily="2" charset="-18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Arkusz1!$D$9:$D$12</c:f>
              <c:strCache>
                <c:ptCount val="4"/>
                <c:pt idx="0">
                  <c:v>2021 r.</c:v>
                </c:pt>
                <c:pt idx="1">
                  <c:v>2022 r.</c:v>
                </c:pt>
                <c:pt idx="2">
                  <c:v>2023 r.</c:v>
                </c:pt>
                <c:pt idx="3">
                  <c:v>2024 r.</c:v>
                </c:pt>
              </c:strCache>
            </c:strRef>
          </c:cat>
          <c:val>
            <c:numRef>
              <c:f>Arkusz1!$E$9:$E$12</c:f>
              <c:numCache>
                <c:formatCode>General</c:formatCode>
                <c:ptCount val="4"/>
                <c:pt idx="0">
                  <c:v>116</c:v>
                </c:pt>
                <c:pt idx="1">
                  <c:v>180</c:v>
                </c:pt>
                <c:pt idx="2">
                  <c:v>158</c:v>
                </c:pt>
                <c:pt idx="3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66-447A-85F5-B8825EB8A08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470333496"/>
        <c:axId val="470331928"/>
      </c:barChart>
      <c:catAx>
        <c:axId val="470333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effectLst/>
                <a:latin typeface="Hind" panose="02000000000000000000" pitchFamily="2" charset="-18"/>
                <a:ea typeface="+mn-ea"/>
                <a:cs typeface="Hind" panose="02000000000000000000" pitchFamily="2" charset="-18"/>
              </a:defRPr>
            </a:pPr>
            <a:endParaRPr lang="pl-PL"/>
          </a:p>
        </c:txPr>
        <c:crossAx val="470331928"/>
        <c:crosses val="autoZero"/>
        <c:auto val="1"/>
        <c:lblAlgn val="ctr"/>
        <c:lblOffset val="100"/>
        <c:noMultiLvlLbl val="0"/>
      </c:catAx>
      <c:valAx>
        <c:axId val="470331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70333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70AD47"/>
      </a:solidFill>
      <a:prstDash val="solid"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0" i="0" u="none" strike="noStrike" kern="1200" spc="0" baseline="0">
                <a:solidFill>
                  <a:sysClr val="windowText" lastClr="000000"/>
                </a:solidFill>
                <a:latin typeface="Montserrat ExtraBold" panose="00000900000000000000" pitchFamily="2" charset="-18"/>
                <a:ea typeface="+mn-ea"/>
                <a:cs typeface="+mn-cs"/>
              </a:defRPr>
            </a:pPr>
            <a:r>
              <a:rPr lang="pl-PL" sz="1200" b="1" dirty="0">
                <a:latin typeface="Hind" panose="02000000000000000000" pitchFamily="2" charset="-18"/>
                <a:cs typeface="Hind" panose="02000000000000000000" pitchFamily="2" charset="-18"/>
              </a:rPr>
              <a:t>SUMA  NAŁOŻONYCH  MANDATÓW KARNYCH W LATACH </a:t>
            </a:r>
            <a:br>
              <a:rPr lang="pl-PL" sz="1200" b="1" dirty="0"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1200" b="1" dirty="0">
                <a:latin typeface="Hind" panose="02000000000000000000" pitchFamily="2" charset="-18"/>
                <a:cs typeface="Hind" panose="02000000000000000000" pitchFamily="2" charset="-18"/>
              </a:rPr>
              <a:t>2021 – 2024 W  ZŁ.</a:t>
            </a:r>
          </a:p>
        </c:rich>
      </c:tx>
      <c:layout>
        <c:manualLayout>
          <c:xMode val="edge"/>
          <c:yMode val="edge"/>
          <c:x val="0.28829489173798495"/>
          <c:y val="1.31618610118580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200" b="0" i="0" u="none" strike="noStrike" kern="1200" spc="0" baseline="0">
              <a:solidFill>
                <a:sysClr val="windowText" lastClr="000000"/>
              </a:solidFill>
              <a:latin typeface="Montserrat ExtraBold" panose="00000900000000000000" pitchFamily="2" charset="-18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5.1780742802909957E-3"/>
          <c:y val="0.1176795315611297"/>
          <c:w val="0.97152059145839953"/>
          <c:h val="0.816667885617405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4546A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2945185700728439E-3"/>
                  <c:y val="-1.7474919373816091E-3"/>
                </c:manualLayout>
              </c:layout>
              <c:tx>
                <c:rich>
                  <a:bodyPr/>
                  <a:lstStyle/>
                  <a:p>
                    <a:fld id="{3DF38C73-BCC3-4AB2-98E8-9022DA89701C}" type="VALUE">
                      <a:rPr lang="en-US" smtClean="0"/>
                      <a:pPr/>
                      <a:t>[WARTOŚĆ]</a:t>
                    </a:fld>
                    <a:endParaRPr lang="pl-PL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6FD-477E-BCAB-77112D5559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Hind" panose="02000000000000000000" pitchFamily="2" charset="-18"/>
                    <a:ea typeface="+mn-ea"/>
                    <a:cs typeface="Hind" panose="02000000000000000000" pitchFamily="2" charset="-18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Arkusz1!$D$9:$D$12</c:f>
              <c:strCache>
                <c:ptCount val="4"/>
                <c:pt idx="0">
                  <c:v>2021 r.</c:v>
                </c:pt>
                <c:pt idx="1">
                  <c:v>2022 r.</c:v>
                </c:pt>
                <c:pt idx="2">
                  <c:v>2023 r.</c:v>
                </c:pt>
                <c:pt idx="3">
                  <c:v>2024 r.</c:v>
                </c:pt>
              </c:strCache>
            </c:strRef>
          </c:cat>
          <c:val>
            <c:numRef>
              <c:f>Arkusz1!$F$9:$F$12</c:f>
              <c:numCache>
                <c:formatCode>#\ ##0.00_ ;[Red]\-#\ ##0.00\ </c:formatCode>
                <c:ptCount val="4"/>
                <c:pt idx="0">
                  <c:v>15950</c:v>
                </c:pt>
                <c:pt idx="1">
                  <c:v>20300</c:v>
                </c:pt>
                <c:pt idx="2" formatCode="0.00">
                  <c:v>18600</c:v>
                </c:pt>
                <c:pt idx="3" formatCode="#,##0.00">
                  <c:v>26700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12-4BD6-A80D-C5B5AECC8C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70335064"/>
        <c:axId val="470338200"/>
      </c:barChart>
      <c:catAx>
        <c:axId val="470335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Hind" panose="02000000000000000000" pitchFamily="2" charset="-18"/>
                <a:ea typeface="+mn-ea"/>
                <a:cs typeface="Hind" panose="02000000000000000000" pitchFamily="2" charset="-18"/>
              </a:defRPr>
            </a:pPr>
            <a:endParaRPr lang="pl-PL"/>
          </a:p>
        </c:txPr>
        <c:crossAx val="470338200"/>
        <c:crosses val="autoZero"/>
        <c:auto val="1"/>
        <c:lblAlgn val="ctr"/>
        <c:lblOffset val="100"/>
        <c:noMultiLvlLbl val="0"/>
      </c:catAx>
      <c:valAx>
        <c:axId val="4703382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0_ ;[Red]\-#\ ##0.00\ " sourceLinked="1"/>
        <c:majorTickMark val="none"/>
        <c:minorTickMark val="none"/>
        <c:tickLblPos val="nextTo"/>
        <c:crossAx val="470335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4472C4"/>
      </a:solidFill>
      <a:prstDash val="solid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 ExtraBold" panose="00000900000000000000" pitchFamily="2" charset="-18"/>
                <a:ea typeface="+mn-ea"/>
                <a:cs typeface="+mn-cs"/>
              </a:defRPr>
            </a:pPr>
            <a:r>
              <a:rPr lang="pl-PL" sz="1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LICZBA ZASTOSOWANYCH ŚRODKÓW ODDZIAŁYWANIA WYCHOWAWCZEGO                      </a:t>
            </a:r>
            <a:br>
              <a:rPr lang="pl-PL" sz="1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1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W LATACH 2021- 2024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tserrat ExtraBold" panose="00000900000000000000" pitchFamily="2" charset="-18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44546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Hind" panose="02000000000000000000" pitchFamily="2" charset="-18"/>
                    <a:ea typeface="+mn-ea"/>
                    <a:cs typeface="Hind" panose="02000000000000000000" pitchFamily="2" charset="-18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Arkusz1!$D$9:$D$12</c:f>
              <c:strCache>
                <c:ptCount val="4"/>
                <c:pt idx="0">
                  <c:v>2021 r.</c:v>
                </c:pt>
                <c:pt idx="1">
                  <c:v>2022 r.</c:v>
                </c:pt>
                <c:pt idx="2">
                  <c:v>2023 r.</c:v>
                </c:pt>
                <c:pt idx="3">
                  <c:v>2024 r.</c:v>
                </c:pt>
              </c:strCache>
            </c:strRef>
          </c:cat>
          <c:val>
            <c:numRef>
              <c:f>Arkusz1!$G$9:$G$12</c:f>
              <c:numCache>
                <c:formatCode>General</c:formatCode>
                <c:ptCount val="4"/>
                <c:pt idx="0">
                  <c:v>1985</c:v>
                </c:pt>
                <c:pt idx="1">
                  <c:v>1890</c:v>
                </c:pt>
                <c:pt idx="2">
                  <c:v>1870</c:v>
                </c:pt>
                <c:pt idx="3">
                  <c:v>1405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9B-4DB5-991B-0C8E46D0B5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470337808"/>
        <c:axId val="470331536"/>
      </c:barChart>
      <c:catAx>
        <c:axId val="470337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Hind" panose="02000000000000000000" pitchFamily="2" charset="-18"/>
                <a:ea typeface="+mn-ea"/>
                <a:cs typeface="Hind" panose="02000000000000000000" pitchFamily="2" charset="-18"/>
              </a:defRPr>
            </a:pPr>
            <a:endParaRPr lang="pl-PL"/>
          </a:p>
        </c:txPr>
        <c:crossAx val="470331536"/>
        <c:crosses val="autoZero"/>
        <c:auto val="1"/>
        <c:lblAlgn val="ctr"/>
        <c:lblOffset val="100"/>
        <c:noMultiLvlLbl val="0"/>
      </c:catAx>
      <c:valAx>
        <c:axId val="470331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Montserrat ExtraBold" panose="00000900000000000000" pitchFamily="2" charset="-18"/>
                <a:ea typeface="+mn-ea"/>
                <a:cs typeface="+mn-cs"/>
              </a:defRPr>
            </a:pPr>
            <a:endParaRPr lang="pl-PL"/>
          </a:p>
        </c:txPr>
        <c:crossAx val="470337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rgbClr val="5B9BD5"/>
      </a:solidFill>
      <a:prstDash val="solid"/>
      <a:round/>
      <a:headEnd type="none" w="med" len="med"/>
      <a:tailEnd type="none" w="med" len="med"/>
    </a:ln>
    <a:effectLst/>
  </c:spPr>
  <c:txPr>
    <a:bodyPr/>
    <a:lstStyle/>
    <a:p>
      <a:pPr>
        <a:defRPr>
          <a:solidFill>
            <a:srgbClr val="5B9BD5"/>
          </a:solidFill>
          <a:latin typeface="+mn-lt"/>
          <a:ea typeface="+mn-ea"/>
          <a:cs typeface="+mn-cs"/>
        </a:defRPr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effectLst/>
                <a:latin typeface="Montserrat ExtraBold" panose="00000900000000000000" pitchFamily="2" charset="-18"/>
                <a:ea typeface="+mn-ea"/>
                <a:cs typeface="+mn-cs"/>
              </a:defRPr>
            </a:pPr>
            <a:r>
              <a:rPr lang="pl-PL" sz="1200" b="1" dirty="0">
                <a:solidFill>
                  <a:schemeClr val="tx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LICZBA  SKIEROWANYCH WNIOSKÓW DO SĄDU O  UKARANIE W LATACH 2021 - 2024</a:t>
            </a:r>
          </a:p>
        </c:rich>
      </c:tx>
      <c:layout>
        <c:manualLayout>
          <c:xMode val="edge"/>
          <c:yMode val="edge"/>
          <c:x val="0.21442867692475562"/>
          <c:y val="2.09453379156195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effectLst/>
              <a:latin typeface="Montserrat ExtraBold" panose="00000900000000000000" pitchFamily="2" charset="-18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1.6883523188034589E-2"/>
          <c:y val="8.6972753742499284E-2"/>
          <c:w val="0.96904687415526991"/>
          <c:h val="0.8660717889762431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Montserrat ExtraBold" panose="00000900000000000000" pitchFamily="2" charset="-18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Arkusz1!$D$9:$D$12</c:f>
              <c:strCache>
                <c:ptCount val="4"/>
                <c:pt idx="0">
                  <c:v>2021 r.</c:v>
                </c:pt>
                <c:pt idx="1">
                  <c:v>2022 r.</c:v>
                </c:pt>
                <c:pt idx="2">
                  <c:v>2023 r.</c:v>
                </c:pt>
                <c:pt idx="3">
                  <c:v>2024 r.</c:v>
                </c:pt>
              </c:strCache>
            </c:strRef>
          </c:cat>
          <c:val>
            <c:numRef>
              <c:f>Arkusz1!$H$9:$H$12</c:f>
              <c:numCache>
                <c:formatCode>General</c:formatCode>
                <c:ptCount val="4"/>
                <c:pt idx="0">
                  <c:v>18</c:v>
                </c:pt>
                <c:pt idx="1">
                  <c:v>12</c:v>
                </c:pt>
                <c:pt idx="2">
                  <c:v>10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5B-4172-9599-507415D7994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57069800"/>
        <c:axId val="357066272"/>
      </c:barChart>
      <c:catAx>
        <c:axId val="357069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effectLst/>
                <a:latin typeface="Montserrat ExtraBold" panose="00000900000000000000" pitchFamily="2" charset="-18"/>
                <a:ea typeface="+mn-ea"/>
                <a:cs typeface="+mn-cs"/>
              </a:defRPr>
            </a:pPr>
            <a:endParaRPr lang="pl-PL"/>
          </a:p>
        </c:txPr>
        <c:crossAx val="357066272"/>
        <c:crosses val="autoZero"/>
        <c:auto val="1"/>
        <c:lblAlgn val="ctr"/>
        <c:lblOffset val="100"/>
        <c:noMultiLvlLbl val="0"/>
      </c:catAx>
      <c:valAx>
        <c:axId val="357066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57069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accent6"/>
          </a:solidFill>
          <a:latin typeface="+mn-lt"/>
          <a:ea typeface="+mn-ea"/>
          <a:cs typeface="+mn-cs"/>
        </a:defRPr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Montserrat ExtraBold" panose="00000900000000000000" pitchFamily="2" charset="-18"/>
                <a:ea typeface="+mn-ea"/>
                <a:cs typeface="+mn-cs"/>
              </a:defRPr>
            </a:pPr>
            <a:r>
              <a:rPr lang="pl-PL" sz="1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LICZBA PRZYJĘTYCH  ZGŁOSZEŃ OD MIESZKAŃCÓW </a:t>
            </a:r>
            <a:r>
              <a:rPr lang="pl-PL" sz="1200" b="1" i="0" u="none" strike="noStrike" baseline="0" dirty="0">
                <a:effectLst/>
                <a:latin typeface="Hind" panose="02000000000000000000" pitchFamily="2" charset="-18"/>
                <a:cs typeface="Hind" panose="02000000000000000000" pitchFamily="2" charset="-18"/>
              </a:rPr>
              <a:t>W 2024 R.</a:t>
            </a:r>
            <a:endParaRPr lang="pl-PL" sz="1200" dirty="0">
              <a:solidFill>
                <a:schemeClr val="bg1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Montserrat ExtraBold" panose="00000900000000000000" pitchFamily="2" charset="-18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45041275989595331"/>
          <c:y val="4.85026444703743E-2"/>
          <c:w val="0.52098016967064242"/>
          <c:h val="0.84435346948818901"/>
        </c:manualLayout>
      </c:layout>
      <c:barChart>
        <c:barDir val="bar"/>
        <c:grouping val="clustered"/>
        <c:varyColors val="0"/>
        <c:ser>
          <c:idx val="4"/>
          <c:order val="4"/>
          <c:spPr>
            <a:solidFill>
              <a:srgbClr val="3B3D4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4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>
              <a:bevelT w="508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Hind" panose="02000000000000000000" pitchFamily="2" charset="-18"/>
                    <a:ea typeface="+mn-ea"/>
                    <a:cs typeface="Hind" panose="02000000000000000000" pitchFamily="2" charset="-18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'Zestawienie roczne'!$D$58:$D$65</c:f>
              <c:strCache>
                <c:ptCount val="8"/>
                <c:pt idx="0">
                  <c:v>zakłócenia porządku publicznego i spokoju</c:v>
                </c:pt>
                <c:pt idx="1">
                  <c:v>zagrożeń w ruchu drogowym</c:v>
                </c:pt>
                <c:pt idx="2">
                  <c:v>ochrony środowiska i gospodarki odpadami</c:v>
                </c:pt>
                <c:pt idx="3">
                  <c:v>zagrożenia życia i zdrowia</c:v>
                </c:pt>
                <c:pt idx="4">
                  <c:v>zagrożeń pożarowych (katastrofy)</c:v>
                </c:pt>
                <c:pt idx="5">
                  <c:v>awarii technicznych</c:v>
                </c:pt>
                <c:pt idx="6">
                  <c:v>zwierząt</c:v>
                </c:pt>
                <c:pt idx="7">
                  <c:v>inne zgłoszenia</c:v>
                </c:pt>
              </c:strCache>
            </c:strRef>
          </c:cat>
          <c:val>
            <c:numRef>
              <c:f>'Zestawienie roczne'!$I$58:$I$65</c:f>
              <c:numCache>
                <c:formatCode>General</c:formatCode>
                <c:ptCount val="8"/>
                <c:pt idx="0">
                  <c:v>245</c:v>
                </c:pt>
                <c:pt idx="1">
                  <c:v>438</c:v>
                </c:pt>
                <c:pt idx="2">
                  <c:v>244</c:v>
                </c:pt>
                <c:pt idx="3">
                  <c:v>99</c:v>
                </c:pt>
                <c:pt idx="4">
                  <c:v>1</c:v>
                </c:pt>
                <c:pt idx="5">
                  <c:v>172</c:v>
                </c:pt>
                <c:pt idx="6">
                  <c:v>637</c:v>
                </c:pt>
                <c:pt idx="7">
                  <c:v>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3E-4FD4-9DF5-0A5AE0B557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474448976"/>
        <c:axId val="4744450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tint val="96000"/>
                          <a:satMod val="100000"/>
                          <a:lumMod val="104000"/>
                        </a:schemeClr>
                      </a:gs>
                      <a:gs pos="78000">
                        <a:schemeClr val="accent1">
                          <a:shade val="100000"/>
                          <a:satMod val="110000"/>
                          <a:lumMod val="10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48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50800" h="25400"/>
                  </a:sp3d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'Zestawienie roczne'!$D$58:$D$65</c15:sqref>
                        </c15:formulaRef>
                      </c:ext>
                    </c:extLst>
                    <c:strCache>
                      <c:ptCount val="8"/>
                      <c:pt idx="0">
                        <c:v>zakłócenia porządku publicznego i spokoju</c:v>
                      </c:pt>
                      <c:pt idx="1">
                        <c:v>zagrożeń w ruchu drogowym</c:v>
                      </c:pt>
                      <c:pt idx="2">
                        <c:v>ochrony środowiska i gospodarki odpadami</c:v>
                      </c:pt>
                      <c:pt idx="3">
                        <c:v>zagrożenia życia i zdrowia</c:v>
                      </c:pt>
                      <c:pt idx="4">
                        <c:v>zagrożeń pożarowych (katastrofy)</c:v>
                      </c:pt>
                      <c:pt idx="5">
                        <c:v>awarii technicznych</c:v>
                      </c:pt>
                      <c:pt idx="6">
                        <c:v>zwierząt</c:v>
                      </c:pt>
                      <c:pt idx="7">
                        <c:v>inne zgłoszenia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'Zestawienie roczne'!$E$58:$E$65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F3E-4FD4-9DF5-0A5AE0B55756}"/>
                  </c:ext>
                </c:extLst>
              </c15:ser>
            </c15:filteredBarSeries>
            <c15:filteredBarSeries>
              <c15:ser>
                <c:idx val="1"/>
                <c:order val="1"/>
                <c:spPr>
                  <a:gradFill rotWithShape="1">
                    <a:gsLst>
                      <a:gs pos="0">
                        <a:schemeClr val="accent2">
                          <a:tint val="96000"/>
                          <a:satMod val="100000"/>
                          <a:lumMod val="104000"/>
                        </a:schemeClr>
                      </a:gs>
                      <a:gs pos="78000">
                        <a:schemeClr val="accent2">
                          <a:shade val="100000"/>
                          <a:satMod val="110000"/>
                          <a:lumMod val="10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48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50800" h="2540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roczne'!$D$58:$D$65</c15:sqref>
                        </c15:formulaRef>
                      </c:ext>
                    </c:extLst>
                    <c:strCache>
                      <c:ptCount val="8"/>
                      <c:pt idx="0">
                        <c:v>zakłócenia porządku publicznego i spokoju</c:v>
                      </c:pt>
                      <c:pt idx="1">
                        <c:v>zagrożeń w ruchu drogowym</c:v>
                      </c:pt>
                      <c:pt idx="2">
                        <c:v>ochrony środowiska i gospodarki odpadami</c:v>
                      </c:pt>
                      <c:pt idx="3">
                        <c:v>zagrożenia życia i zdrowia</c:v>
                      </c:pt>
                      <c:pt idx="4">
                        <c:v>zagrożeń pożarowych (katastrofy)</c:v>
                      </c:pt>
                      <c:pt idx="5">
                        <c:v>awarii technicznych</c:v>
                      </c:pt>
                      <c:pt idx="6">
                        <c:v>zwierząt</c:v>
                      </c:pt>
                      <c:pt idx="7">
                        <c:v>inne zgłoszenia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roczne'!$F$58:$F$65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BF3E-4FD4-9DF5-0A5AE0B55756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gradFill rotWithShape="1">
                    <a:gsLst>
                      <a:gs pos="0">
                        <a:schemeClr val="accent3">
                          <a:tint val="96000"/>
                          <a:satMod val="100000"/>
                          <a:lumMod val="104000"/>
                        </a:schemeClr>
                      </a:gs>
                      <a:gs pos="78000">
                        <a:schemeClr val="accent3">
                          <a:shade val="100000"/>
                          <a:satMod val="110000"/>
                          <a:lumMod val="10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48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50800" h="2540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roczne'!$D$58:$D$65</c15:sqref>
                        </c15:formulaRef>
                      </c:ext>
                    </c:extLst>
                    <c:strCache>
                      <c:ptCount val="8"/>
                      <c:pt idx="0">
                        <c:v>zakłócenia porządku publicznego i spokoju</c:v>
                      </c:pt>
                      <c:pt idx="1">
                        <c:v>zagrożeń w ruchu drogowym</c:v>
                      </c:pt>
                      <c:pt idx="2">
                        <c:v>ochrony środowiska i gospodarki odpadami</c:v>
                      </c:pt>
                      <c:pt idx="3">
                        <c:v>zagrożenia życia i zdrowia</c:v>
                      </c:pt>
                      <c:pt idx="4">
                        <c:v>zagrożeń pożarowych (katastrofy)</c:v>
                      </c:pt>
                      <c:pt idx="5">
                        <c:v>awarii technicznych</c:v>
                      </c:pt>
                      <c:pt idx="6">
                        <c:v>zwierząt</c:v>
                      </c:pt>
                      <c:pt idx="7">
                        <c:v>inne zgłoszenia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roczne'!$G$58:$G$65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BF3E-4FD4-9DF5-0A5AE0B55756}"/>
                  </c:ext>
                </c:extLst>
              </c15:ser>
            </c15:filteredBarSeries>
            <c15:filteredBarSeries>
              <c15:ser>
                <c:idx val="3"/>
                <c:order val="3"/>
                <c:spPr>
                  <a:gradFill rotWithShape="1">
                    <a:gsLst>
                      <a:gs pos="0">
                        <a:schemeClr val="accent4">
                          <a:tint val="96000"/>
                          <a:satMod val="100000"/>
                          <a:lumMod val="104000"/>
                        </a:schemeClr>
                      </a:gs>
                      <a:gs pos="78000">
                        <a:schemeClr val="accent4">
                          <a:shade val="100000"/>
                          <a:satMod val="110000"/>
                          <a:lumMod val="10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48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50800" h="2540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roczne'!$D$58:$D$65</c15:sqref>
                        </c15:formulaRef>
                      </c:ext>
                    </c:extLst>
                    <c:strCache>
                      <c:ptCount val="8"/>
                      <c:pt idx="0">
                        <c:v>zakłócenia porządku publicznego i spokoju</c:v>
                      </c:pt>
                      <c:pt idx="1">
                        <c:v>zagrożeń w ruchu drogowym</c:v>
                      </c:pt>
                      <c:pt idx="2">
                        <c:v>ochrony środowiska i gospodarki odpadami</c:v>
                      </c:pt>
                      <c:pt idx="3">
                        <c:v>zagrożenia życia i zdrowia</c:v>
                      </c:pt>
                      <c:pt idx="4">
                        <c:v>zagrożeń pożarowych (katastrofy)</c:v>
                      </c:pt>
                      <c:pt idx="5">
                        <c:v>awarii technicznych</c:v>
                      </c:pt>
                      <c:pt idx="6">
                        <c:v>zwierząt</c:v>
                      </c:pt>
                      <c:pt idx="7">
                        <c:v>inne zgłoszenia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roczne'!$H$58:$H$65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F3E-4FD4-9DF5-0A5AE0B55756}"/>
                  </c:ext>
                </c:extLst>
              </c15:ser>
            </c15:filteredBarSeries>
            <c15:filteredBarSeries>
              <c15:ser>
                <c:idx val="5"/>
                <c:order val="5"/>
                <c:spPr>
                  <a:gradFill rotWithShape="1">
                    <a:gsLst>
                      <a:gs pos="0">
                        <a:schemeClr val="accent6">
                          <a:tint val="96000"/>
                          <a:satMod val="100000"/>
                          <a:lumMod val="104000"/>
                        </a:schemeClr>
                      </a:gs>
                      <a:gs pos="78000">
                        <a:schemeClr val="accent6">
                          <a:shade val="100000"/>
                          <a:satMod val="110000"/>
                          <a:lumMod val="100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48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50800" h="25400"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roczne'!$D$58:$D$65</c15:sqref>
                        </c15:formulaRef>
                      </c:ext>
                    </c:extLst>
                    <c:strCache>
                      <c:ptCount val="8"/>
                      <c:pt idx="0">
                        <c:v>zakłócenia porządku publicznego i spokoju</c:v>
                      </c:pt>
                      <c:pt idx="1">
                        <c:v>zagrożeń w ruchu drogowym</c:v>
                      </c:pt>
                      <c:pt idx="2">
                        <c:v>ochrony środowiska i gospodarki odpadami</c:v>
                      </c:pt>
                      <c:pt idx="3">
                        <c:v>zagrożenia życia i zdrowia</c:v>
                      </c:pt>
                      <c:pt idx="4">
                        <c:v>zagrożeń pożarowych (katastrofy)</c:v>
                      </c:pt>
                      <c:pt idx="5">
                        <c:v>awarii technicznych</c:v>
                      </c:pt>
                      <c:pt idx="6">
                        <c:v>zwierząt</c:v>
                      </c:pt>
                      <c:pt idx="7">
                        <c:v>inne zgłoszenia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roczne'!$J$58:$J$65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F3E-4FD4-9DF5-0A5AE0B55756}"/>
                  </c:ext>
                </c:extLst>
              </c15:ser>
            </c15:filteredBarSeries>
          </c:ext>
        </c:extLst>
      </c:barChart>
      <c:catAx>
        <c:axId val="474448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Hind" panose="02000000000000000000" pitchFamily="2" charset="-18"/>
                <a:ea typeface="+mn-ea"/>
                <a:cs typeface="Hind" panose="02000000000000000000" pitchFamily="2" charset="-18"/>
              </a:defRPr>
            </a:pPr>
            <a:endParaRPr lang="pl-PL"/>
          </a:p>
        </c:txPr>
        <c:crossAx val="474445056"/>
        <c:crosses val="autoZero"/>
        <c:auto val="1"/>
        <c:lblAlgn val="ctr"/>
        <c:lblOffset val="100"/>
        <c:noMultiLvlLbl val="0"/>
      </c:catAx>
      <c:valAx>
        <c:axId val="474445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Montserrat ExtraBold" panose="00000900000000000000" pitchFamily="2" charset="-18"/>
                <a:ea typeface="+mn-ea"/>
                <a:cs typeface="+mn-cs"/>
              </a:defRPr>
            </a:pPr>
            <a:endParaRPr lang="pl-PL"/>
          </a:p>
        </c:txPr>
        <c:crossAx val="474448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70AD47"/>
          </a:solidFill>
          <a:latin typeface="+mn-lt"/>
          <a:ea typeface="+mn-ea"/>
          <a:cs typeface="+mn-cs"/>
        </a:defRPr>
      </a:pPr>
      <a:endParaRPr lang="pl-P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normalizeH="0" baseline="0">
                <a:solidFill>
                  <a:schemeClr val="bg1"/>
                </a:solidFill>
                <a:latin typeface="Montserrat ExtraBold" panose="00000900000000000000" pitchFamily="2" charset="-18"/>
                <a:ea typeface="+mn-ea"/>
                <a:cs typeface="+mn-cs"/>
              </a:defRPr>
            </a:pPr>
            <a:r>
              <a:rPr lang="pl-PL" sz="1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PRZYJĘTE ZGŁOSZENIA OD  MIESZKAŃCÓW  W 2024 R. – UJĘCIE STRUKTURALNE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normalizeH="0" baseline="0">
              <a:solidFill>
                <a:schemeClr val="bg1"/>
              </a:solidFill>
              <a:latin typeface="Montserrat ExtraBold" panose="00000900000000000000" pitchFamily="2" charset="-18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doughnutChart>
        <c:varyColors val="1"/>
        <c:ser>
          <c:idx val="4"/>
          <c:order val="4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37-420D-ABD0-B7C20E2B6254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37-420D-ABD0-B7C20E2B6254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37-420D-ABD0-B7C20E2B6254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37-420D-ABD0-B7C20E2B6254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B37-420D-ABD0-B7C20E2B6254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B37-420D-ABD0-B7C20E2B6254}"/>
              </c:ext>
            </c:extLst>
          </c:dPt>
          <c:dPt>
            <c:idx val="6"/>
            <c:bubble3D val="0"/>
            <c:spPr>
              <a:solidFill>
                <a:srgbClr val="002060"/>
              </a:solidFill>
              <a:ln w="19050">
                <a:solidFill>
                  <a:srgbClr val="4472C4">
                    <a:lumMod val="40000"/>
                    <a:lumOff val="6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B37-420D-ABD0-B7C20E2B6254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B37-420D-ABD0-B7C20E2B6254}"/>
              </c:ext>
            </c:extLst>
          </c:dPt>
          <c:dLbls>
            <c:dLbl>
              <c:idx val="3"/>
              <c:layout>
                <c:manualLayout>
                  <c:x val="1.1293178623702396E-2"/>
                  <c:y val="6.323037514199865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37-420D-ABD0-B7C20E2B6254}"/>
                </c:ext>
              </c:extLst>
            </c:dLbl>
            <c:spPr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Hind" panose="02000000000000000000" pitchFamily="2" charset="-18"/>
                    <a:ea typeface="+mn-ea"/>
                    <a:cs typeface="Hind" panose="02000000000000000000" pitchFamily="2" charset="-18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'Zestawienie roczne'!$D$58:$D$65</c:f>
              <c:strCache>
                <c:ptCount val="8"/>
                <c:pt idx="0">
                  <c:v>zakłócenia porządku publicznego i spokoju</c:v>
                </c:pt>
                <c:pt idx="1">
                  <c:v>zagrożeń w ruchu drogowym</c:v>
                </c:pt>
                <c:pt idx="2">
                  <c:v>ochrony środowiska i gospodarki odpadami</c:v>
                </c:pt>
                <c:pt idx="3">
                  <c:v>zagrożenia życia i zdrowia</c:v>
                </c:pt>
                <c:pt idx="4">
                  <c:v>zagrożeń pożarowych (katastrofy)</c:v>
                </c:pt>
                <c:pt idx="5">
                  <c:v>awarii technicznych</c:v>
                </c:pt>
                <c:pt idx="6">
                  <c:v>zwierząt</c:v>
                </c:pt>
                <c:pt idx="7">
                  <c:v>pozostałe zgłoszenia</c:v>
                </c:pt>
              </c:strCache>
            </c:strRef>
          </c:cat>
          <c:val>
            <c:numRef>
              <c:f>'Zestawienie roczne'!$I$58:$I$65</c:f>
              <c:numCache>
                <c:formatCode>General</c:formatCode>
                <c:ptCount val="8"/>
                <c:pt idx="0">
                  <c:v>245</c:v>
                </c:pt>
                <c:pt idx="1">
                  <c:v>438</c:v>
                </c:pt>
                <c:pt idx="2">
                  <c:v>244</c:v>
                </c:pt>
                <c:pt idx="3">
                  <c:v>99</c:v>
                </c:pt>
                <c:pt idx="4">
                  <c:v>1</c:v>
                </c:pt>
                <c:pt idx="5">
                  <c:v>172</c:v>
                </c:pt>
                <c:pt idx="6">
                  <c:v>637</c:v>
                </c:pt>
                <c:pt idx="7">
                  <c:v>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B37-420D-ABD0-B7C20E2B625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  <c:extLst>
          <c:ext xmlns:c15="http://schemas.microsoft.com/office/drawing/2012/chart" uri="{02D57815-91ED-43cb-92C2-25804820EDAC}">
            <c15:filteredPieSeries>
              <c15:ser>
                <c:idx val="0"/>
                <c:order val="0"/>
                <c:dPt>
                  <c:idx val="0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0">
                          <a:schemeClr val="accent1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2-FB37-420D-ABD0-B7C20E2B6254}"/>
                    </c:ext>
                  </c:extLst>
                </c:dPt>
                <c:dPt>
                  <c:idx val="1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  <a:gs pos="0">
                          <a:schemeClr val="accent2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4-FB37-420D-ABD0-B7C20E2B6254}"/>
                    </c:ext>
                  </c:extLst>
                </c:dPt>
                <c:dPt>
                  <c:idx val="2"/>
                  <c:bubble3D val="0"/>
                  <c:spPr>
                    <a:gradFill>
                      <a:gsLst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  <a:gs pos="0">
                          <a:schemeClr val="accent3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6-FB37-420D-ABD0-B7C20E2B6254}"/>
                    </c:ext>
                  </c:extLst>
                </c:dPt>
                <c:dPt>
                  <c:idx val="3"/>
                  <c:bubble3D val="0"/>
                  <c:spPr>
                    <a:gradFill>
                      <a:gsLst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  <a:gs pos="0">
                          <a:schemeClr val="accent4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8-FB37-420D-ABD0-B7C20E2B6254}"/>
                    </c:ext>
                  </c:extLst>
                </c:dPt>
                <c:dPt>
                  <c:idx val="4"/>
                  <c:bubble3D val="0"/>
                  <c:spPr>
                    <a:gradFill>
                      <a:gsLst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  <a:gs pos="0">
                          <a:schemeClr val="accent5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A-FB37-420D-ABD0-B7C20E2B6254}"/>
                    </c:ext>
                  </c:extLst>
                </c:dPt>
                <c:dPt>
                  <c:idx val="5"/>
                  <c:bubble3D val="0"/>
                  <c:spPr>
                    <a:gradFill>
                      <a:gsLst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  <a:gs pos="0">
                          <a:schemeClr val="accent6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C-FB37-420D-ABD0-B7C20E2B6254}"/>
                    </c:ext>
                  </c:extLst>
                </c:dPt>
                <c:dPt>
                  <c:idx val="6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1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E-FB37-420D-ABD0-B7C20E2B6254}"/>
                    </c:ext>
                  </c:extLst>
                </c:dPt>
                <c:dPt>
                  <c:idx val="7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2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0-FB37-420D-ABD0-B7C20E2B625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70AD47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dk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>
                    <c:ext uri="{CE6537A1-D6FC-4f65-9D91-7224C49458BB}"/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'Zestawienie roczne'!$D$58:$D$65</c15:sqref>
                        </c15:formulaRef>
                      </c:ext>
                    </c:extLst>
                    <c:strCache>
                      <c:ptCount val="8"/>
                      <c:pt idx="0">
                        <c:v>zakłócenia porządku publicznego i spokoju</c:v>
                      </c:pt>
                      <c:pt idx="1">
                        <c:v>zagrożeń w ruchu drogowym</c:v>
                      </c:pt>
                      <c:pt idx="2">
                        <c:v>ochrony środowiska i gospodarki odpadami</c:v>
                      </c:pt>
                      <c:pt idx="3">
                        <c:v>zagrożenia życia i zdrowia</c:v>
                      </c:pt>
                      <c:pt idx="4">
                        <c:v>zagrożeń pożarowych (katastrofy)</c:v>
                      </c:pt>
                      <c:pt idx="5">
                        <c:v>awarii technicznych</c:v>
                      </c:pt>
                      <c:pt idx="6">
                        <c:v>zwierząt</c:v>
                      </c:pt>
                      <c:pt idx="7">
                        <c:v>pozostałe zgłoszenia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'Zestawienie roczne'!$E$58:$E$65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1-FB37-420D-ABD0-B7C20E2B6254}"/>
                  </c:ext>
                </c:extLst>
              </c15:ser>
            </c15:filteredPieSeries>
            <c15:filteredPieSeries>
              <c15:ser>
                <c:idx val="1"/>
                <c:order val="1"/>
                <c:dPt>
                  <c:idx val="0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0">
                          <a:schemeClr val="accent1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3-FB37-420D-ABD0-B7C20E2B6254}"/>
                    </c:ext>
                  </c:extLst>
                </c:dPt>
                <c:dPt>
                  <c:idx val="1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  <a:gs pos="0">
                          <a:schemeClr val="accent2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5-FB37-420D-ABD0-B7C20E2B6254}"/>
                    </c:ext>
                  </c:extLst>
                </c:dPt>
                <c:dPt>
                  <c:idx val="2"/>
                  <c:bubble3D val="0"/>
                  <c:spPr>
                    <a:gradFill>
                      <a:gsLst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  <a:gs pos="0">
                          <a:schemeClr val="accent3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7-FB37-420D-ABD0-B7C20E2B6254}"/>
                    </c:ext>
                  </c:extLst>
                </c:dPt>
                <c:dPt>
                  <c:idx val="3"/>
                  <c:bubble3D val="0"/>
                  <c:spPr>
                    <a:gradFill>
                      <a:gsLst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  <a:gs pos="0">
                          <a:schemeClr val="accent4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9-FB37-420D-ABD0-B7C20E2B6254}"/>
                    </c:ext>
                  </c:extLst>
                </c:dPt>
                <c:dPt>
                  <c:idx val="4"/>
                  <c:bubble3D val="0"/>
                  <c:spPr>
                    <a:gradFill>
                      <a:gsLst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  <a:gs pos="0">
                          <a:schemeClr val="accent5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B-FB37-420D-ABD0-B7C20E2B6254}"/>
                    </c:ext>
                  </c:extLst>
                </c:dPt>
                <c:dPt>
                  <c:idx val="5"/>
                  <c:bubble3D val="0"/>
                  <c:spPr>
                    <a:gradFill>
                      <a:gsLst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  <a:gs pos="0">
                          <a:schemeClr val="accent6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D-FB37-420D-ABD0-B7C20E2B6254}"/>
                    </c:ext>
                  </c:extLst>
                </c:dPt>
                <c:dPt>
                  <c:idx val="6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1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2F-FB37-420D-ABD0-B7C20E2B6254}"/>
                    </c:ext>
                  </c:extLst>
                </c:dPt>
                <c:dPt>
                  <c:idx val="7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2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1-FB37-420D-ABD0-B7C20E2B625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70AD47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dk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roczne'!$D$58:$D$65</c15:sqref>
                        </c15:formulaRef>
                      </c:ext>
                    </c:extLst>
                    <c:strCache>
                      <c:ptCount val="8"/>
                      <c:pt idx="0">
                        <c:v>zakłócenia porządku publicznego i spokoju</c:v>
                      </c:pt>
                      <c:pt idx="1">
                        <c:v>zagrożeń w ruchu drogowym</c:v>
                      </c:pt>
                      <c:pt idx="2">
                        <c:v>ochrony środowiska i gospodarki odpadami</c:v>
                      </c:pt>
                      <c:pt idx="3">
                        <c:v>zagrożenia życia i zdrowia</c:v>
                      </c:pt>
                      <c:pt idx="4">
                        <c:v>zagrożeń pożarowych (katastrofy)</c:v>
                      </c:pt>
                      <c:pt idx="5">
                        <c:v>awarii technicznych</c:v>
                      </c:pt>
                      <c:pt idx="6">
                        <c:v>zwierząt</c:v>
                      </c:pt>
                      <c:pt idx="7">
                        <c:v>pozostałe zgłoszenia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roczne'!$F$58:$F$65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FB37-420D-ABD0-B7C20E2B6254}"/>
                  </c:ext>
                </c:extLst>
              </c15:ser>
            </c15:filteredPieSeries>
            <c15:filteredPieSeries>
              <c15:ser>
                <c:idx val="2"/>
                <c:order val="2"/>
                <c:dPt>
                  <c:idx val="0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0">
                          <a:schemeClr val="accent1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4-FB37-420D-ABD0-B7C20E2B6254}"/>
                    </c:ext>
                  </c:extLst>
                </c:dPt>
                <c:dPt>
                  <c:idx val="1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  <a:gs pos="0">
                          <a:schemeClr val="accent2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6-FB37-420D-ABD0-B7C20E2B6254}"/>
                    </c:ext>
                  </c:extLst>
                </c:dPt>
                <c:dPt>
                  <c:idx val="2"/>
                  <c:bubble3D val="0"/>
                  <c:spPr>
                    <a:gradFill>
                      <a:gsLst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  <a:gs pos="0">
                          <a:schemeClr val="accent3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8-FB37-420D-ABD0-B7C20E2B6254}"/>
                    </c:ext>
                  </c:extLst>
                </c:dPt>
                <c:dPt>
                  <c:idx val="3"/>
                  <c:bubble3D val="0"/>
                  <c:spPr>
                    <a:gradFill>
                      <a:gsLst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  <a:gs pos="0">
                          <a:schemeClr val="accent4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A-FB37-420D-ABD0-B7C20E2B6254}"/>
                    </c:ext>
                  </c:extLst>
                </c:dPt>
                <c:dPt>
                  <c:idx val="4"/>
                  <c:bubble3D val="0"/>
                  <c:spPr>
                    <a:gradFill>
                      <a:gsLst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  <a:gs pos="0">
                          <a:schemeClr val="accent5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C-FB37-420D-ABD0-B7C20E2B6254}"/>
                    </c:ext>
                  </c:extLst>
                </c:dPt>
                <c:dPt>
                  <c:idx val="5"/>
                  <c:bubble3D val="0"/>
                  <c:spPr>
                    <a:gradFill>
                      <a:gsLst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  <a:gs pos="0">
                          <a:schemeClr val="accent6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3E-FB37-420D-ABD0-B7C20E2B6254}"/>
                    </c:ext>
                  </c:extLst>
                </c:dPt>
                <c:dPt>
                  <c:idx val="6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1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0-FB37-420D-ABD0-B7C20E2B6254}"/>
                    </c:ext>
                  </c:extLst>
                </c:dPt>
                <c:dPt>
                  <c:idx val="7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2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2-FB37-420D-ABD0-B7C20E2B625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70AD47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dk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roczne'!$D$58:$D$65</c15:sqref>
                        </c15:formulaRef>
                      </c:ext>
                    </c:extLst>
                    <c:strCache>
                      <c:ptCount val="8"/>
                      <c:pt idx="0">
                        <c:v>zakłócenia porządku publicznego i spokoju</c:v>
                      </c:pt>
                      <c:pt idx="1">
                        <c:v>zagrożeń w ruchu drogowym</c:v>
                      </c:pt>
                      <c:pt idx="2">
                        <c:v>ochrony środowiska i gospodarki odpadami</c:v>
                      </c:pt>
                      <c:pt idx="3">
                        <c:v>zagrożenia życia i zdrowia</c:v>
                      </c:pt>
                      <c:pt idx="4">
                        <c:v>zagrożeń pożarowych (katastrofy)</c:v>
                      </c:pt>
                      <c:pt idx="5">
                        <c:v>awarii technicznych</c:v>
                      </c:pt>
                      <c:pt idx="6">
                        <c:v>zwierząt</c:v>
                      </c:pt>
                      <c:pt idx="7">
                        <c:v>pozostałe zgłoszenia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roczne'!$G$58:$G$65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3-FB37-420D-ABD0-B7C20E2B6254}"/>
                  </c:ext>
                </c:extLst>
              </c15:ser>
            </c15:filteredPieSeries>
            <c15:filteredPieSeries>
              <c15:ser>
                <c:idx val="3"/>
                <c:order val="3"/>
                <c:dPt>
                  <c:idx val="0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0">
                          <a:schemeClr val="accent1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5-FB37-420D-ABD0-B7C20E2B6254}"/>
                    </c:ext>
                  </c:extLst>
                </c:dPt>
                <c:dPt>
                  <c:idx val="1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  <a:gs pos="0">
                          <a:schemeClr val="accent2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7-FB37-420D-ABD0-B7C20E2B6254}"/>
                    </c:ext>
                  </c:extLst>
                </c:dPt>
                <c:dPt>
                  <c:idx val="2"/>
                  <c:bubble3D val="0"/>
                  <c:spPr>
                    <a:gradFill>
                      <a:gsLst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  <a:gs pos="0">
                          <a:schemeClr val="accent3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9-FB37-420D-ABD0-B7C20E2B6254}"/>
                    </c:ext>
                  </c:extLst>
                </c:dPt>
                <c:dPt>
                  <c:idx val="3"/>
                  <c:bubble3D val="0"/>
                  <c:spPr>
                    <a:gradFill>
                      <a:gsLst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  <a:gs pos="0">
                          <a:schemeClr val="accent4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B-FB37-420D-ABD0-B7C20E2B6254}"/>
                    </c:ext>
                  </c:extLst>
                </c:dPt>
                <c:dPt>
                  <c:idx val="4"/>
                  <c:bubble3D val="0"/>
                  <c:spPr>
                    <a:gradFill>
                      <a:gsLst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  <a:gs pos="0">
                          <a:schemeClr val="accent5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D-FB37-420D-ABD0-B7C20E2B6254}"/>
                    </c:ext>
                  </c:extLst>
                </c:dPt>
                <c:dPt>
                  <c:idx val="5"/>
                  <c:bubble3D val="0"/>
                  <c:spPr>
                    <a:gradFill>
                      <a:gsLst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  <a:gs pos="0">
                          <a:schemeClr val="accent6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4F-FB37-420D-ABD0-B7C20E2B6254}"/>
                    </c:ext>
                  </c:extLst>
                </c:dPt>
                <c:dPt>
                  <c:idx val="6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1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1-FB37-420D-ABD0-B7C20E2B6254}"/>
                    </c:ext>
                  </c:extLst>
                </c:dPt>
                <c:dPt>
                  <c:idx val="7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2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3-FB37-420D-ABD0-B7C20E2B625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70AD47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dk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roczne'!$D$58:$D$65</c15:sqref>
                        </c15:formulaRef>
                      </c:ext>
                    </c:extLst>
                    <c:strCache>
                      <c:ptCount val="8"/>
                      <c:pt idx="0">
                        <c:v>zakłócenia porządku publicznego i spokoju</c:v>
                      </c:pt>
                      <c:pt idx="1">
                        <c:v>zagrożeń w ruchu drogowym</c:v>
                      </c:pt>
                      <c:pt idx="2">
                        <c:v>ochrony środowiska i gospodarki odpadami</c:v>
                      </c:pt>
                      <c:pt idx="3">
                        <c:v>zagrożenia życia i zdrowia</c:v>
                      </c:pt>
                      <c:pt idx="4">
                        <c:v>zagrożeń pożarowych (katastrofy)</c:v>
                      </c:pt>
                      <c:pt idx="5">
                        <c:v>awarii technicznych</c:v>
                      </c:pt>
                      <c:pt idx="6">
                        <c:v>zwierząt</c:v>
                      </c:pt>
                      <c:pt idx="7">
                        <c:v>pozostałe zgłoszenia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roczne'!$H$58:$H$65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54-FB37-420D-ABD0-B7C20E2B6254}"/>
                  </c:ext>
                </c:extLst>
              </c15:ser>
            </c15:filteredPieSeries>
            <c15:filteredPieSeries>
              <c15:ser>
                <c:idx val="5"/>
                <c:order val="5"/>
                <c:dPt>
                  <c:idx val="0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  <a:gs pos="0">
                          <a:schemeClr val="accent1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6-FB37-420D-ABD0-B7C20E2B6254}"/>
                    </c:ext>
                  </c:extLst>
                </c:dPt>
                <c:dPt>
                  <c:idx val="1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  <a:gs pos="0">
                          <a:schemeClr val="accent2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8-FB37-420D-ABD0-B7C20E2B6254}"/>
                    </c:ext>
                  </c:extLst>
                </c:dPt>
                <c:dPt>
                  <c:idx val="2"/>
                  <c:bubble3D val="0"/>
                  <c:spPr>
                    <a:gradFill>
                      <a:gsLst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  <a:gs pos="0">
                          <a:schemeClr val="accent3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A-FB37-420D-ABD0-B7C20E2B6254}"/>
                    </c:ext>
                  </c:extLst>
                </c:dPt>
                <c:dPt>
                  <c:idx val="3"/>
                  <c:bubble3D val="0"/>
                  <c:spPr>
                    <a:gradFill>
                      <a:gsLst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  <a:gs pos="0">
                          <a:schemeClr val="accent4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C-FB37-420D-ABD0-B7C20E2B6254}"/>
                    </c:ext>
                  </c:extLst>
                </c:dPt>
                <c:dPt>
                  <c:idx val="4"/>
                  <c:bubble3D val="0"/>
                  <c:spPr>
                    <a:gradFill>
                      <a:gsLst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  <a:gs pos="0">
                          <a:schemeClr val="accent5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5E-FB37-420D-ABD0-B7C20E2B6254}"/>
                    </c:ext>
                  </c:extLst>
                </c:dPt>
                <c:dPt>
                  <c:idx val="5"/>
                  <c:bubble3D val="0"/>
                  <c:spPr>
                    <a:gradFill>
                      <a:gsLst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  <a:gs pos="0">
                          <a:schemeClr val="accent6"/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0-FB37-420D-ABD0-B7C20E2B6254}"/>
                    </c:ext>
                  </c:extLst>
                </c:dPt>
                <c:dPt>
                  <c:idx val="6"/>
                  <c:bubble3D val="0"/>
                  <c:spPr>
                    <a:gradFill>
                      <a:gsLst>
                        <a:gs pos="100000">
                          <a:schemeClr val="accent1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1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2-FB37-420D-ABD0-B7C20E2B6254}"/>
                    </c:ext>
                  </c:extLst>
                </c:dPt>
                <c:dPt>
                  <c:idx val="7"/>
                  <c:bubble3D val="0"/>
                  <c:spPr>
                    <a:gradFill>
                      <a:gsLst>
                        <a:gs pos="100000">
                          <a:schemeClr val="accent2">
                            <a:lumMod val="60000"/>
                            <a:lumMod val="60000"/>
                            <a:lumOff val="40000"/>
                          </a:schemeClr>
                        </a:gs>
                        <a:gs pos="0">
                          <a:schemeClr val="accent2">
                            <a:lumMod val="6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64-FB37-420D-ABD0-B7C20E2B6254}"/>
                    </c:ext>
                  </c:extLst>
                </c:dPt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70AD47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showLegendKey val="0"/>
                  <c:showVal val="0"/>
                  <c:showCatName val="0"/>
                  <c:showSerName val="0"/>
                  <c:showPercent val="1"/>
                  <c:showBubbleSize val="0"/>
                  <c:showLeaderLines val="1"/>
                  <c:leaderLines>
                    <c:spPr>
                      <a:ln w="9525" cap="flat" cmpd="sng" algn="ctr">
                        <a:solidFill>
                          <a:schemeClr val="dk1">
                            <a:lumMod val="35000"/>
                            <a:lumOff val="65000"/>
                          </a:schemeClr>
                        </a:solidFill>
                        <a:round/>
                      </a:ln>
                      <a:effectLst/>
                    </c:spPr>
                  </c:leaderLines>
                  <c:extLst xmlns:c15="http://schemas.microsoft.com/office/drawing/2012/chart">
                    <c:ext xmlns:c15="http://schemas.microsoft.com/office/drawing/2012/chart" uri="{CE6537A1-D6FC-4f65-9D91-7224C49458BB}"/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roczne'!$D$58:$D$65</c15:sqref>
                        </c15:formulaRef>
                      </c:ext>
                    </c:extLst>
                    <c:strCache>
                      <c:ptCount val="8"/>
                      <c:pt idx="0">
                        <c:v>zakłócenia porządku publicznego i spokoju</c:v>
                      </c:pt>
                      <c:pt idx="1">
                        <c:v>zagrożeń w ruchu drogowym</c:v>
                      </c:pt>
                      <c:pt idx="2">
                        <c:v>ochrony środowiska i gospodarki odpadami</c:v>
                      </c:pt>
                      <c:pt idx="3">
                        <c:v>zagrożenia życia i zdrowia</c:v>
                      </c:pt>
                      <c:pt idx="4">
                        <c:v>zagrożeń pożarowych (katastrofy)</c:v>
                      </c:pt>
                      <c:pt idx="5">
                        <c:v>awarii technicznych</c:v>
                      </c:pt>
                      <c:pt idx="6">
                        <c:v>zwierząt</c:v>
                      </c:pt>
                      <c:pt idx="7">
                        <c:v>pozostałe zgłoszenia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'Zestawienie roczne'!$J$58:$J$65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65-FB37-420D-ABD0-B7C20E2B6254}"/>
                  </c:ext>
                </c:extLst>
              </c15:ser>
            </c15:filteredPieSeries>
          </c:ext>
        </c:extLst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410916293146529"/>
          <c:y val="0.31177527054748055"/>
          <c:w val="0.30852515207432962"/>
          <c:h val="0.46547887437989532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Montserrat ExtraBold" panose="00000900000000000000" pitchFamily="2" charset="-18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rgbClr val="70AD47"/>
          </a:solidFill>
          <a:latin typeface="+mn-lt"/>
          <a:ea typeface="+mn-ea"/>
          <a:cs typeface="+mn-cs"/>
        </a:defRPr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B44D7-F792-48B1-9E85-3092DEC5F87D}" type="doc">
      <dgm:prSet loTypeId="urn:microsoft.com/office/officeart/2005/8/layout/cycle2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16FD26F-F64C-4716-951D-D5C568397E91}">
      <dgm:prSet phldrT="[Tekst]" custT="1"/>
      <dgm:spPr>
        <a:xfrm>
          <a:off x="3815511" y="1957"/>
          <a:ext cx="1322477" cy="1322477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pl-PL" sz="900" b="1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OCHRONNA </a:t>
          </a:r>
        </a:p>
      </dgm:t>
    </dgm:pt>
    <dgm:pt modelId="{ACC4F6BC-EC13-4D3F-A279-C96B6238B69A}" type="parTrans" cxnId="{00515A1D-E782-4DD7-AACC-7AF3228C9A90}">
      <dgm:prSet/>
      <dgm:spPr/>
      <dgm:t>
        <a:bodyPr/>
        <a:lstStyle/>
        <a:p>
          <a:endParaRPr lang="pl-PL"/>
        </a:p>
      </dgm:t>
    </dgm:pt>
    <dgm:pt modelId="{3E39EB41-F0A3-4274-9ECA-C6338052FCE8}" type="sibTrans" cxnId="{00515A1D-E782-4DD7-AACC-7AF3228C9A90}">
      <dgm:prSet/>
      <dgm:spPr>
        <a:xfrm rot="1542857">
          <a:off x="5186602" y="866545"/>
          <a:ext cx="351640" cy="4463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pPr>
            <a:buNone/>
          </a:pPr>
          <a:endParaRPr lang="pl-PL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DD9C3A6-C66A-4494-A003-B4FBD49F009C}">
      <dgm:prSet phldrT="[Tekst]" custT="1"/>
      <dgm:spPr>
        <a:xfrm>
          <a:off x="5604790" y="863628"/>
          <a:ext cx="1322477" cy="1322477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pl-PL" sz="900" b="1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PORZĄDKOWA </a:t>
          </a:r>
        </a:p>
      </dgm:t>
    </dgm:pt>
    <dgm:pt modelId="{F754C266-FE05-4F39-B373-629E9F3C8AB7}" type="parTrans" cxnId="{8C59D6FC-F57A-4D2F-80B9-15B3A8E79A5C}">
      <dgm:prSet/>
      <dgm:spPr/>
      <dgm:t>
        <a:bodyPr/>
        <a:lstStyle/>
        <a:p>
          <a:endParaRPr lang="pl-PL"/>
        </a:p>
      </dgm:t>
    </dgm:pt>
    <dgm:pt modelId="{2ED684CA-A6E9-43A1-A3B1-0F99D414772A}" type="sibTrans" cxnId="{8C59D6FC-F57A-4D2F-80B9-15B3A8E79A5C}">
      <dgm:prSet/>
      <dgm:spPr>
        <a:xfrm rot="4628571">
          <a:off x="6308951" y="2260075"/>
          <a:ext cx="351640" cy="4463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pPr>
            <a:buNone/>
          </a:pPr>
          <a:endParaRPr lang="pl-PL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7A0BC0F-2D5F-46C6-BD7C-9388809DA644}">
      <dgm:prSet phldrT="[Tekst]" custT="1"/>
      <dgm:spPr>
        <a:xfrm>
          <a:off x="6046705" y="2799786"/>
          <a:ext cx="1322477" cy="1322477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pl-PL" sz="900" b="1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PREWENCYJNA</a:t>
          </a:r>
        </a:p>
      </dgm:t>
    </dgm:pt>
    <dgm:pt modelId="{F1867D24-E642-4D02-8C15-A4390AE76162}" type="parTrans" cxnId="{A6DF53E0-B86B-4A9B-95AC-8ACE805481B9}">
      <dgm:prSet/>
      <dgm:spPr/>
      <dgm:t>
        <a:bodyPr/>
        <a:lstStyle/>
        <a:p>
          <a:endParaRPr lang="pl-PL"/>
        </a:p>
      </dgm:t>
    </dgm:pt>
    <dgm:pt modelId="{4F3D61E8-A606-4241-ABAD-107A4E681AEC}" type="sibTrans" cxnId="{A6DF53E0-B86B-4A9B-95AC-8ACE805481B9}">
      <dgm:prSet/>
      <dgm:spPr>
        <a:xfrm rot="7714286">
          <a:off x="5919219" y="4006415"/>
          <a:ext cx="351640" cy="4463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pPr>
            <a:buNone/>
          </a:pPr>
          <a:endParaRPr lang="pl-PL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05B17F9-3362-404A-BBCD-16F0F15C9811}">
      <dgm:prSet phldrT="[Tekst]" custT="1"/>
      <dgm:spPr>
        <a:xfrm>
          <a:off x="4808486" y="4352464"/>
          <a:ext cx="1322477" cy="1322477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pl-PL" sz="900" b="1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PROFILAKTYCZNA</a:t>
          </a:r>
        </a:p>
      </dgm:t>
    </dgm:pt>
    <dgm:pt modelId="{E340EBFF-76A2-4FD4-AEFB-3CCE919D7D22}" type="parTrans" cxnId="{8E4BBDC1-12D3-4FCF-ACFE-285BB7C4CAC8}">
      <dgm:prSet/>
      <dgm:spPr/>
      <dgm:t>
        <a:bodyPr/>
        <a:lstStyle/>
        <a:p>
          <a:endParaRPr lang="pl-PL"/>
        </a:p>
      </dgm:t>
    </dgm:pt>
    <dgm:pt modelId="{56E42C2E-B130-4422-BB99-B76DE4523DD0}" type="sibTrans" cxnId="{8E4BBDC1-12D3-4FCF-ACFE-285BB7C4CAC8}">
      <dgm:prSet/>
      <dgm:spPr>
        <a:xfrm rot="10843547">
          <a:off x="4305338" y="4778037"/>
          <a:ext cx="355613" cy="4463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pPr>
            <a:buNone/>
          </a:pPr>
          <a:endParaRPr lang="pl-PL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3F369D3-DD7C-4374-9C27-F296C92FF3FD}">
      <dgm:prSet phldrT="[Tekst]" custT="1"/>
      <dgm:spPr>
        <a:xfrm>
          <a:off x="2815199" y="4327214"/>
          <a:ext cx="1322477" cy="1322477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pl-PL" sz="900" b="1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INFORMACYJNA</a:t>
          </a:r>
        </a:p>
      </dgm:t>
    </dgm:pt>
    <dgm:pt modelId="{F861A89F-6161-442E-9B07-9B73425E35FD}" type="parTrans" cxnId="{85C653E8-86AA-40BA-A74C-099C94A7B6EB}">
      <dgm:prSet/>
      <dgm:spPr/>
      <dgm:t>
        <a:bodyPr/>
        <a:lstStyle/>
        <a:p>
          <a:endParaRPr lang="pl-PL"/>
        </a:p>
      </dgm:t>
    </dgm:pt>
    <dgm:pt modelId="{E141C454-23BF-40A9-99FC-C71961A5DB3E}" type="sibTrans" cxnId="{85C653E8-86AA-40BA-A74C-099C94A7B6EB}">
      <dgm:prSet/>
      <dgm:spPr>
        <a:xfrm rot="13868177">
          <a:off x="2697629" y="4009036"/>
          <a:ext cx="338766" cy="4463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pPr>
            <a:buNone/>
          </a:pPr>
          <a:endParaRPr lang="pl-PL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8F90743-BA56-4E89-9993-B7DC2977E002}">
      <dgm:prSet phldrT="[Tekst]" custT="1"/>
      <dgm:spPr>
        <a:xfrm>
          <a:off x="1584316" y="2799786"/>
          <a:ext cx="1322477" cy="1322477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pl-PL" sz="850" b="1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SPOŁECZNO - ADMINISTRACYJNA</a:t>
          </a:r>
        </a:p>
      </dgm:t>
    </dgm:pt>
    <dgm:pt modelId="{1C21453F-EB2E-4561-AE39-262778AF124D}" type="parTrans" cxnId="{694D725A-0833-49B2-9C52-A5BE5770E576}">
      <dgm:prSet/>
      <dgm:spPr/>
      <dgm:t>
        <a:bodyPr/>
        <a:lstStyle/>
        <a:p>
          <a:endParaRPr lang="pl-PL"/>
        </a:p>
      </dgm:t>
    </dgm:pt>
    <dgm:pt modelId="{53142707-3858-408A-9280-40BC16F5834E}" type="sibTrans" cxnId="{694D725A-0833-49B2-9C52-A5BE5770E576}">
      <dgm:prSet/>
      <dgm:spPr>
        <a:xfrm rot="16971429">
          <a:off x="2288478" y="2279481"/>
          <a:ext cx="351640" cy="4463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pPr>
            <a:buNone/>
          </a:pPr>
          <a:endParaRPr lang="pl-PL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AF3F522-0B61-42A6-8E09-F5A45D4FF535}">
      <dgm:prSet phldrT="[Tekst]" custT="1"/>
      <dgm:spPr>
        <a:xfrm>
          <a:off x="2026232" y="863628"/>
          <a:ext cx="1322477" cy="1322477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>
            <a:buNone/>
          </a:pPr>
          <a:r>
            <a:rPr lang="pl-PL" sz="900" b="1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INTEGRUJĄCA SPOŁECZNOŚCI  LOKALNE </a:t>
          </a:r>
        </a:p>
      </dgm:t>
    </dgm:pt>
    <dgm:pt modelId="{D180904A-3CC5-4E72-9DB9-0A49C1B3C778}" type="parTrans" cxnId="{034081A9-F22D-42B6-8C7B-6DFEC7D401D6}">
      <dgm:prSet/>
      <dgm:spPr/>
      <dgm:t>
        <a:bodyPr/>
        <a:lstStyle/>
        <a:p>
          <a:endParaRPr lang="pl-PL"/>
        </a:p>
      </dgm:t>
    </dgm:pt>
    <dgm:pt modelId="{A5042BEE-20D5-46C6-B7D8-E937ABBCB859}" type="sibTrans" cxnId="{034081A9-F22D-42B6-8C7B-6DFEC7D401D6}">
      <dgm:prSet/>
      <dgm:spPr>
        <a:xfrm rot="20057143">
          <a:off x="3397323" y="875181"/>
          <a:ext cx="351640" cy="44633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pPr>
            <a:buNone/>
          </a:pPr>
          <a:endParaRPr lang="pl-PL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88B54EE-56FE-4EDC-9E15-90D7244105B0}" type="pres">
      <dgm:prSet presAssocID="{2EFB44D7-F792-48B1-9E85-3092DEC5F87D}" presName="cycle" presStyleCnt="0">
        <dgm:presLayoutVars>
          <dgm:dir/>
          <dgm:resizeHandles val="exact"/>
        </dgm:presLayoutVars>
      </dgm:prSet>
      <dgm:spPr/>
    </dgm:pt>
    <dgm:pt modelId="{4F1A5B3B-B911-438B-BA2F-1A7A4AA06BF8}" type="pres">
      <dgm:prSet presAssocID="{816FD26F-F64C-4716-951D-D5C568397E91}" presName="node" presStyleLbl="node1" presStyleIdx="0" presStyleCnt="7">
        <dgm:presLayoutVars>
          <dgm:bulletEnabled val="1"/>
        </dgm:presLayoutVars>
      </dgm:prSet>
      <dgm:spPr>
        <a:xfrm>
          <a:off x="3815511" y="1957"/>
          <a:ext cx="1322477" cy="1322477"/>
        </a:xfrm>
        <a:prstGeom prst="ellipse">
          <a:avLst/>
        </a:prstGeom>
      </dgm:spPr>
    </dgm:pt>
    <dgm:pt modelId="{E8A817D4-8177-4857-A8FD-C7B284388080}" type="pres">
      <dgm:prSet presAssocID="{3E39EB41-F0A3-4274-9ECA-C6338052FCE8}" presName="sibTrans" presStyleLbl="sibTrans2D1" presStyleIdx="0" presStyleCnt="7"/>
      <dgm:spPr/>
    </dgm:pt>
    <dgm:pt modelId="{35D63FE7-F051-4EB0-AA31-318941A1A275}" type="pres">
      <dgm:prSet presAssocID="{3E39EB41-F0A3-4274-9ECA-C6338052FCE8}" presName="connectorText" presStyleLbl="sibTrans2D1" presStyleIdx="0" presStyleCnt="7"/>
      <dgm:spPr/>
    </dgm:pt>
    <dgm:pt modelId="{020D0433-B5A1-4082-ABF8-48A4B2390126}" type="pres">
      <dgm:prSet presAssocID="{5DD9C3A6-C66A-4494-A003-B4FBD49F009C}" presName="node" presStyleLbl="node1" presStyleIdx="1" presStyleCnt="7" custRadScaleRad="98955" custRadScaleInc="1531">
        <dgm:presLayoutVars>
          <dgm:bulletEnabled val="1"/>
        </dgm:presLayoutVars>
      </dgm:prSet>
      <dgm:spPr>
        <a:xfrm>
          <a:off x="5604790" y="863628"/>
          <a:ext cx="1322477" cy="1322477"/>
        </a:xfrm>
        <a:prstGeom prst="ellipse">
          <a:avLst/>
        </a:prstGeom>
      </dgm:spPr>
    </dgm:pt>
    <dgm:pt modelId="{92B071C1-6D40-4519-9738-446B9A2FB6D2}" type="pres">
      <dgm:prSet presAssocID="{2ED684CA-A6E9-43A1-A3B1-0F99D414772A}" presName="sibTrans" presStyleLbl="sibTrans2D1" presStyleIdx="1" presStyleCnt="7"/>
      <dgm:spPr/>
    </dgm:pt>
    <dgm:pt modelId="{48E76FFE-21C7-4699-8532-437205274612}" type="pres">
      <dgm:prSet presAssocID="{2ED684CA-A6E9-43A1-A3B1-0F99D414772A}" presName="connectorText" presStyleLbl="sibTrans2D1" presStyleIdx="1" presStyleCnt="7"/>
      <dgm:spPr/>
    </dgm:pt>
    <dgm:pt modelId="{001DB0E9-8261-4F1A-933F-9430C7431A09}" type="pres">
      <dgm:prSet presAssocID="{07A0BC0F-2D5F-46C6-BD7C-9388809DA644}" presName="node" presStyleLbl="node1" presStyleIdx="2" presStyleCnt="7">
        <dgm:presLayoutVars>
          <dgm:bulletEnabled val="1"/>
        </dgm:presLayoutVars>
      </dgm:prSet>
      <dgm:spPr>
        <a:xfrm>
          <a:off x="6046705" y="2799786"/>
          <a:ext cx="1322477" cy="1322477"/>
        </a:xfrm>
        <a:prstGeom prst="ellipse">
          <a:avLst/>
        </a:prstGeom>
      </dgm:spPr>
    </dgm:pt>
    <dgm:pt modelId="{4A9C9237-8100-4E0C-8B94-6E2BBD31D08F}" type="pres">
      <dgm:prSet presAssocID="{4F3D61E8-A606-4241-ABAD-107A4E681AEC}" presName="sibTrans" presStyleLbl="sibTrans2D1" presStyleIdx="2" presStyleCnt="7"/>
      <dgm:spPr/>
    </dgm:pt>
    <dgm:pt modelId="{4F38C93A-6419-4CB8-8250-070E8823EA96}" type="pres">
      <dgm:prSet presAssocID="{4F3D61E8-A606-4241-ABAD-107A4E681AEC}" presName="connectorText" presStyleLbl="sibTrans2D1" presStyleIdx="2" presStyleCnt="7"/>
      <dgm:spPr/>
    </dgm:pt>
    <dgm:pt modelId="{ACBCDC34-CEE3-4B3F-A819-7F53625F90AF}" type="pres">
      <dgm:prSet presAssocID="{805B17F9-3362-404A-BBCD-16F0F15C9811}" presName="node" presStyleLbl="node1" presStyleIdx="3" presStyleCnt="7">
        <dgm:presLayoutVars>
          <dgm:bulletEnabled val="1"/>
        </dgm:presLayoutVars>
      </dgm:prSet>
      <dgm:spPr>
        <a:xfrm>
          <a:off x="4808486" y="4352464"/>
          <a:ext cx="1322477" cy="1322477"/>
        </a:xfrm>
        <a:prstGeom prst="ellipse">
          <a:avLst/>
        </a:prstGeom>
      </dgm:spPr>
    </dgm:pt>
    <dgm:pt modelId="{EB8E01EA-C16D-4B57-BD23-7C113CE2A58F}" type="pres">
      <dgm:prSet presAssocID="{56E42C2E-B130-4422-BB99-B76DE4523DD0}" presName="sibTrans" presStyleLbl="sibTrans2D1" presStyleIdx="3" presStyleCnt="7"/>
      <dgm:spPr/>
    </dgm:pt>
    <dgm:pt modelId="{F907FAF8-6029-4A78-A0E0-FC5A915280AC}" type="pres">
      <dgm:prSet presAssocID="{56E42C2E-B130-4422-BB99-B76DE4523DD0}" presName="connectorText" presStyleLbl="sibTrans2D1" presStyleIdx="3" presStyleCnt="7"/>
      <dgm:spPr/>
    </dgm:pt>
    <dgm:pt modelId="{A5DC6C36-9277-4DF2-BC68-D081BD648042}" type="pres">
      <dgm:prSet presAssocID="{13F369D3-DD7C-4374-9C27-F296C92FF3FD}" presName="node" presStyleLbl="node1" presStyleIdx="4" presStyleCnt="7" custRadScaleRad="99148" custRadScaleInc="1725">
        <dgm:presLayoutVars>
          <dgm:bulletEnabled val="1"/>
        </dgm:presLayoutVars>
      </dgm:prSet>
      <dgm:spPr>
        <a:xfrm>
          <a:off x="2822536" y="4352464"/>
          <a:ext cx="1322477" cy="1322477"/>
        </a:xfrm>
        <a:prstGeom prst="ellipse">
          <a:avLst/>
        </a:prstGeom>
      </dgm:spPr>
    </dgm:pt>
    <dgm:pt modelId="{D978C90E-0261-4891-B5A1-5D77ACDB85EC}" type="pres">
      <dgm:prSet presAssocID="{E141C454-23BF-40A9-99FC-C71961A5DB3E}" presName="sibTrans" presStyleLbl="sibTrans2D1" presStyleIdx="4" presStyleCnt="7"/>
      <dgm:spPr/>
    </dgm:pt>
    <dgm:pt modelId="{E25A945B-9371-4F97-A5FF-95F2602FB7E1}" type="pres">
      <dgm:prSet presAssocID="{E141C454-23BF-40A9-99FC-C71961A5DB3E}" presName="connectorText" presStyleLbl="sibTrans2D1" presStyleIdx="4" presStyleCnt="7"/>
      <dgm:spPr/>
    </dgm:pt>
    <dgm:pt modelId="{05354980-D581-4733-8FB9-EFB5B89EA621}" type="pres">
      <dgm:prSet presAssocID="{98F90743-BA56-4E89-9993-B7DC2977E002}" presName="node" presStyleLbl="node1" presStyleIdx="5" presStyleCnt="7">
        <dgm:presLayoutVars>
          <dgm:bulletEnabled val="1"/>
        </dgm:presLayoutVars>
      </dgm:prSet>
      <dgm:spPr>
        <a:xfrm>
          <a:off x="1584316" y="2799786"/>
          <a:ext cx="1322477" cy="1322477"/>
        </a:xfrm>
        <a:prstGeom prst="ellipse">
          <a:avLst/>
        </a:prstGeom>
      </dgm:spPr>
    </dgm:pt>
    <dgm:pt modelId="{09AEB106-FFC8-493B-AE63-4E950DE38132}" type="pres">
      <dgm:prSet presAssocID="{53142707-3858-408A-9280-40BC16F5834E}" presName="sibTrans" presStyleLbl="sibTrans2D1" presStyleIdx="5" presStyleCnt="7"/>
      <dgm:spPr/>
    </dgm:pt>
    <dgm:pt modelId="{73C81571-507C-46D8-A71C-1E39F89D1DBF}" type="pres">
      <dgm:prSet presAssocID="{53142707-3858-408A-9280-40BC16F5834E}" presName="connectorText" presStyleLbl="sibTrans2D1" presStyleIdx="5" presStyleCnt="7"/>
      <dgm:spPr/>
    </dgm:pt>
    <dgm:pt modelId="{1AC19E77-F21F-4F80-8290-F6A1274F013A}" type="pres">
      <dgm:prSet presAssocID="{FAF3F522-0B61-42A6-8E09-F5A45D4FF535}" presName="node" presStyleLbl="node1" presStyleIdx="6" presStyleCnt="7">
        <dgm:presLayoutVars>
          <dgm:bulletEnabled val="1"/>
        </dgm:presLayoutVars>
      </dgm:prSet>
      <dgm:spPr>
        <a:xfrm>
          <a:off x="2026232" y="863628"/>
          <a:ext cx="1322477" cy="1322477"/>
        </a:xfrm>
        <a:prstGeom prst="ellipse">
          <a:avLst/>
        </a:prstGeom>
      </dgm:spPr>
    </dgm:pt>
    <dgm:pt modelId="{D747F734-3B60-48DE-9D94-F7F53D4ABB55}" type="pres">
      <dgm:prSet presAssocID="{A5042BEE-20D5-46C6-B7D8-E937ABBCB859}" presName="sibTrans" presStyleLbl="sibTrans2D1" presStyleIdx="6" presStyleCnt="7"/>
      <dgm:spPr/>
    </dgm:pt>
    <dgm:pt modelId="{6056DBB7-77D7-4347-9D27-36165A6053F0}" type="pres">
      <dgm:prSet presAssocID="{A5042BEE-20D5-46C6-B7D8-E937ABBCB859}" presName="connectorText" presStyleLbl="sibTrans2D1" presStyleIdx="6" presStyleCnt="7"/>
      <dgm:spPr/>
    </dgm:pt>
  </dgm:ptLst>
  <dgm:cxnLst>
    <dgm:cxn modelId="{4DB3F003-58E1-4B19-BA42-86C7BD064884}" type="presOf" srcId="{98F90743-BA56-4E89-9993-B7DC2977E002}" destId="{05354980-D581-4733-8FB9-EFB5B89EA621}" srcOrd="0" destOrd="0" presId="urn:microsoft.com/office/officeart/2005/8/layout/cycle2"/>
    <dgm:cxn modelId="{B332AE09-7A1C-4C80-AE2A-AAD01D759559}" type="presOf" srcId="{A5042BEE-20D5-46C6-B7D8-E937ABBCB859}" destId="{D747F734-3B60-48DE-9D94-F7F53D4ABB55}" srcOrd="0" destOrd="0" presId="urn:microsoft.com/office/officeart/2005/8/layout/cycle2"/>
    <dgm:cxn modelId="{F766531A-14F6-48C3-9210-0C974CD06C18}" type="presOf" srcId="{2ED684CA-A6E9-43A1-A3B1-0F99D414772A}" destId="{92B071C1-6D40-4519-9738-446B9A2FB6D2}" srcOrd="0" destOrd="0" presId="urn:microsoft.com/office/officeart/2005/8/layout/cycle2"/>
    <dgm:cxn modelId="{00515A1D-E782-4DD7-AACC-7AF3228C9A90}" srcId="{2EFB44D7-F792-48B1-9E85-3092DEC5F87D}" destId="{816FD26F-F64C-4716-951D-D5C568397E91}" srcOrd="0" destOrd="0" parTransId="{ACC4F6BC-EC13-4D3F-A279-C96B6238B69A}" sibTransId="{3E39EB41-F0A3-4274-9ECA-C6338052FCE8}"/>
    <dgm:cxn modelId="{539A8033-B932-4FF7-B963-A1680EBA46A9}" type="presOf" srcId="{805B17F9-3362-404A-BBCD-16F0F15C9811}" destId="{ACBCDC34-CEE3-4B3F-A819-7F53625F90AF}" srcOrd="0" destOrd="0" presId="urn:microsoft.com/office/officeart/2005/8/layout/cycle2"/>
    <dgm:cxn modelId="{CFA5413D-FA68-47BC-A8BE-A5926AAA7184}" type="presOf" srcId="{56E42C2E-B130-4422-BB99-B76DE4523DD0}" destId="{F907FAF8-6029-4A78-A0E0-FC5A915280AC}" srcOrd="1" destOrd="0" presId="urn:microsoft.com/office/officeart/2005/8/layout/cycle2"/>
    <dgm:cxn modelId="{E5CE925D-2C18-4CE6-A95B-3B00FDAF858A}" type="presOf" srcId="{4F3D61E8-A606-4241-ABAD-107A4E681AEC}" destId="{4A9C9237-8100-4E0C-8B94-6E2BBD31D08F}" srcOrd="0" destOrd="0" presId="urn:microsoft.com/office/officeart/2005/8/layout/cycle2"/>
    <dgm:cxn modelId="{5B3EFE43-FED4-4131-BD03-6D0383C0308D}" type="presOf" srcId="{E141C454-23BF-40A9-99FC-C71961A5DB3E}" destId="{E25A945B-9371-4F97-A5FF-95F2602FB7E1}" srcOrd="1" destOrd="0" presId="urn:microsoft.com/office/officeart/2005/8/layout/cycle2"/>
    <dgm:cxn modelId="{1F523851-AE51-47C9-84E5-F1ECD43FB4FF}" type="presOf" srcId="{5DD9C3A6-C66A-4494-A003-B4FBD49F009C}" destId="{020D0433-B5A1-4082-ABF8-48A4B2390126}" srcOrd="0" destOrd="0" presId="urn:microsoft.com/office/officeart/2005/8/layout/cycle2"/>
    <dgm:cxn modelId="{B73FC474-02F5-42AC-AF45-21F5B7E0210F}" type="presOf" srcId="{3E39EB41-F0A3-4274-9ECA-C6338052FCE8}" destId="{35D63FE7-F051-4EB0-AA31-318941A1A275}" srcOrd="1" destOrd="0" presId="urn:microsoft.com/office/officeart/2005/8/layout/cycle2"/>
    <dgm:cxn modelId="{ED8C2475-6397-4543-992D-12835151E38C}" type="presOf" srcId="{3E39EB41-F0A3-4274-9ECA-C6338052FCE8}" destId="{E8A817D4-8177-4857-A8FD-C7B284388080}" srcOrd="0" destOrd="0" presId="urn:microsoft.com/office/officeart/2005/8/layout/cycle2"/>
    <dgm:cxn modelId="{694D725A-0833-49B2-9C52-A5BE5770E576}" srcId="{2EFB44D7-F792-48B1-9E85-3092DEC5F87D}" destId="{98F90743-BA56-4E89-9993-B7DC2977E002}" srcOrd="5" destOrd="0" parTransId="{1C21453F-EB2E-4561-AE39-262778AF124D}" sibTransId="{53142707-3858-408A-9280-40BC16F5834E}"/>
    <dgm:cxn modelId="{66F6FD88-1DC7-4066-89BC-0C50D97F33C9}" type="presOf" srcId="{56E42C2E-B130-4422-BB99-B76DE4523DD0}" destId="{EB8E01EA-C16D-4B57-BD23-7C113CE2A58F}" srcOrd="0" destOrd="0" presId="urn:microsoft.com/office/officeart/2005/8/layout/cycle2"/>
    <dgm:cxn modelId="{FD767E90-79B4-49BC-95FB-611A84F9320F}" type="presOf" srcId="{E141C454-23BF-40A9-99FC-C71961A5DB3E}" destId="{D978C90E-0261-4891-B5A1-5D77ACDB85EC}" srcOrd="0" destOrd="0" presId="urn:microsoft.com/office/officeart/2005/8/layout/cycle2"/>
    <dgm:cxn modelId="{DD358B95-87A6-4AAA-93F6-68592D9147E3}" type="presOf" srcId="{53142707-3858-408A-9280-40BC16F5834E}" destId="{73C81571-507C-46D8-A71C-1E39F89D1DBF}" srcOrd="1" destOrd="0" presId="urn:microsoft.com/office/officeart/2005/8/layout/cycle2"/>
    <dgm:cxn modelId="{4387FD9E-87EA-4F3D-94E7-847E072A7357}" type="presOf" srcId="{FAF3F522-0B61-42A6-8E09-F5A45D4FF535}" destId="{1AC19E77-F21F-4F80-8290-F6A1274F013A}" srcOrd="0" destOrd="0" presId="urn:microsoft.com/office/officeart/2005/8/layout/cycle2"/>
    <dgm:cxn modelId="{034081A9-F22D-42B6-8C7B-6DFEC7D401D6}" srcId="{2EFB44D7-F792-48B1-9E85-3092DEC5F87D}" destId="{FAF3F522-0B61-42A6-8E09-F5A45D4FF535}" srcOrd="6" destOrd="0" parTransId="{D180904A-3CC5-4E72-9DB9-0A49C1B3C778}" sibTransId="{A5042BEE-20D5-46C6-B7D8-E937ABBCB859}"/>
    <dgm:cxn modelId="{0B1303B5-093F-4284-8A2D-C0C372BE5EB7}" type="presOf" srcId="{A5042BEE-20D5-46C6-B7D8-E937ABBCB859}" destId="{6056DBB7-77D7-4347-9D27-36165A6053F0}" srcOrd="1" destOrd="0" presId="urn:microsoft.com/office/officeart/2005/8/layout/cycle2"/>
    <dgm:cxn modelId="{03A56ABB-A648-485F-B469-6153EE7D5C0D}" type="presOf" srcId="{13F369D3-DD7C-4374-9C27-F296C92FF3FD}" destId="{A5DC6C36-9277-4DF2-BC68-D081BD648042}" srcOrd="0" destOrd="0" presId="urn:microsoft.com/office/officeart/2005/8/layout/cycle2"/>
    <dgm:cxn modelId="{EDFC32C0-DB51-4244-A117-C15A5C34843D}" type="presOf" srcId="{07A0BC0F-2D5F-46C6-BD7C-9388809DA644}" destId="{001DB0E9-8261-4F1A-933F-9430C7431A09}" srcOrd="0" destOrd="0" presId="urn:microsoft.com/office/officeart/2005/8/layout/cycle2"/>
    <dgm:cxn modelId="{8E4BBDC1-12D3-4FCF-ACFE-285BB7C4CAC8}" srcId="{2EFB44D7-F792-48B1-9E85-3092DEC5F87D}" destId="{805B17F9-3362-404A-BBCD-16F0F15C9811}" srcOrd="3" destOrd="0" parTransId="{E340EBFF-76A2-4FD4-AEFB-3CCE919D7D22}" sibTransId="{56E42C2E-B130-4422-BB99-B76DE4523DD0}"/>
    <dgm:cxn modelId="{FF8523CA-B923-4364-A772-45BB70D46E97}" type="presOf" srcId="{2ED684CA-A6E9-43A1-A3B1-0F99D414772A}" destId="{48E76FFE-21C7-4699-8532-437205274612}" srcOrd="1" destOrd="0" presId="urn:microsoft.com/office/officeart/2005/8/layout/cycle2"/>
    <dgm:cxn modelId="{A6DF53E0-B86B-4A9B-95AC-8ACE805481B9}" srcId="{2EFB44D7-F792-48B1-9E85-3092DEC5F87D}" destId="{07A0BC0F-2D5F-46C6-BD7C-9388809DA644}" srcOrd="2" destOrd="0" parTransId="{F1867D24-E642-4D02-8C15-A4390AE76162}" sibTransId="{4F3D61E8-A606-4241-ABAD-107A4E681AEC}"/>
    <dgm:cxn modelId="{EB503FE5-B06F-4912-9188-7C36F3442FB9}" type="presOf" srcId="{53142707-3858-408A-9280-40BC16F5834E}" destId="{09AEB106-FFC8-493B-AE63-4E950DE38132}" srcOrd="0" destOrd="0" presId="urn:microsoft.com/office/officeart/2005/8/layout/cycle2"/>
    <dgm:cxn modelId="{85C653E8-86AA-40BA-A74C-099C94A7B6EB}" srcId="{2EFB44D7-F792-48B1-9E85-3092DEC5F87D}" destId="{13F369D3-DD7C-4374-9C27-F296C92FF3FD}" srcOrd="4" destOrd="0" parTransId="{F861A89F-6161-442E-9B07-9B73425E35FD}" sibTransId="{E141C454-23BF-40A9-99FC-C71961A5DB3E}"/>
    <dgm:cxn modelId="{FB1116EB-4878-4DE6-9942-A94A44360AEE}" type="presOf" srcId="{4F3D61E8-A606-4241-ABAD-107A4E681AEC}" destId="{4F38C93A-6419-4CB8-8250-070E8823EA96}" srcOrd="1" destOrd="0" presId="urn:microsoft.com/office/officeart/2005/8/layout/cycle2"/>
    <dgm:cxn modelId="{AD2830F6-2A12-453F-AFDC-CF73180FEF5C}" type="presOf" srcId="{2EFB44D7-F792-48B1-9E85-3092DEC5F87D}" destId="{D88B54EE-56FE-4EDC-9E15-90D7244105B0}" srcOrd="0" destOrd="0" presId="urn:microsoft.com/office/officeart/2005/8/layout/cycle2"/>
    <dgm:cxn modelId="{A55094FA-5801-41FD-BA41-0488A2B26542}" type="presOf" srcId="{816FD26F-F64C-4716-951D-D5C568397E91}" destId="{4F1A5B3B-B911-438B-BA2F-1A7A4AA06BF8}" srcOrd="0" destOrd="0" presId="urn:microsoft.com/office/officeart/2005/8/layout/cycle2"/>
    <dgm:cxn modelId="{8C59D6FC-F57A-4D2F-80B9-15B3A8E79A5C}" srcId="{2EFB44D7-F792-48B1-9E85-3092DEC5F87D}" destId="{5DD9C3A6-C66A-4494-A003-B4FBD49F009C}" srcOrd="1" destOrd="0" parTransId="{F754C266-FE05-4F39-B373-629E9F3C8AB7}" sibTransId="{2ED684CA-A6E9-43A1-A3B1-0F99D414772A}"/>
    <dgm:cxn modelId="{46FA723B-7D16-45FD-8174-E1A9E0CECFB9}" type="presParOf" srcId="{D88B54EE-56FE-4EDC-9E15-90D7244105B0}" destId="{4F1A5B3B-B911-438B-BA2F-1A7A4AA06BF8}" srcOrd="0" destOrd="0" presId="urn:microsoft.com/office/officeart/2005/8/layout/cycle2"/>
    <dgm:cxn modelId="{C5FBB301-9A35-421B-80C9-D95A737684FB}" type="presParOf" srcId="{D88B54EE-56FE-4EDC-9E15-90D7244105B0}" destId="{E8A817D4-8177-4857-A8FD-C7B284388080}" srcOrd="1" destOrd="0" presId="urn:microsoft.com/office/officeart/2005/8/layout/cycle2"/>
    <dgm:cxn modelId="{341950EF-23E7-4EAE-A752-BD2D2BFB21DB}" type="presParOf" srcId="{E8A817D4-8177-4857-A8FD-C7B284388080}" destId="{35D63FE7-F051-4EB0-AA31-318941A1A275}" srcOrd="0" destOrd="0" presId="urn:microsoft.com/office/officeart/2005/8/layout/cycle2"/>
    <dgm:cxn modelId="{814CFF31-DA06-4D3C-90D1-920454E2429C}" type="presParOf" srcId="{D88B54EE-56FE-4EDC-9E15-90D7244105B0}" destId="{020D0433-B5A1-4082-ABF8-48A4B2390126}" srcOrd="2" destOrd="0" presId="urn:microsoft.com/office/officeart/2005/8/layout/cycle2"/>
    <dgm:cxn modelId="{627A5F4D-5F0C-4A20-846A-1A335E56FC55}" type="presParOf" srcId="{D88B54EE-56FE-4EDC-9E15-90D7244105B0}" destId="{92B071C1-6D40-4519-9738-446B9A2FB6D2}" srcOrd="3" destOrd="0" presId="urn:microsoft.com/office/officeart/2005/8/layout/cycle2"/>
    <dgm:cxn modelId="{505CFFAA-ACCD-48A5-82A6-73C25C723E98}" type="presParOf" srcId="{92B071C1-6D40-4519-9738-446B9A2FB6D2}" destId="{48E76FFE-21C7-4699-8532-437205274612}" srcOrd="0" destOrd="0" presId="urn:microsoft.com/office/officeart/2005/8/layout/cycle2"/>
    <dgm:cxn modelId="{E404D7B1-E886-459C-AE60-5F47E059DA9B}" type="presParOf" srcId="{D88B54EE-56FE-4EDC-9E15-90D7244105B0}" destId="{001DB0E9-8261-4F1A-933F-9430C7431A09}" srcOrd="4" destOrd="0" presId="urn:microsoft.com/office/officeart/2005/8/layout/cycle2"/>
    <dgm:cxn modelId="{8F3B8A72-9EF0-441A-BA32-BD4560A96B18}" type="presParOf" srcId="{D88B54EE-56FE-4EDC-9E15-90D7244105B0}" destId="{4A9C9237-8100-4E0C-8B94-6E2BBD31D08F}" srcOrd="5" destOrd="0" presId="urn:microsoft.com/office/officeart/2005/8/layout/cycle2"/>
    <dgm:cxn modelId="{8EAD957D-82E1-4B4A-90E7-8C2292D58A1B}" type="presParOf" srcId="{4A9C9237-8100-4E0C-8B94-6E2BBD31D08F}" destId="{4F38C93A-6419-4CB8-8250-070E8823EA96}" srcOrd="0" destOrd="0" presId="urn:microsoft.com/office/officeart/2005/8/layout/cycle2"/>
    <dgm:cxn modelId="{947B7EC7-66F3-442B-82FD-F25E426B810B}" type="presParOf" srcId="{D88B54EE-56FE-4EDC-9E15-90D7244105B0}" destId="{ACBCDC34-CEE3-4B3F-A819-7F53625F90AF}" srcOrd="6" destOrd="0" presId="urn:microsoft.com/office/officeart/2005/8/layout/cycle2"/>
    <dgm:cxn modelId="{3A8685BD-4160-416C-96A8-7EDFF5B8411B}" type="presParOf" srcId="{D88B54EE-56FE-4EDC-9E15-90D7244105B0}" destId="{EB8E01EA-C16D-4B57-BD23-7C113CE2A58F}" srcOrd="7" destOrd="0" presId="urn:microsoft.com/office/officeart/2005/8/layout/cycle2"/>
    <dgm:cxn modelId="{EE45A247-EC33-43A8-8F78-E4AEAF02F04F}" type="presParOf" srcId="{EB8E01EA-C16D-4B57-BD23-7C113CE2A58F}" destId="{F907FAF8-6029-4A78-A0E0-FC5A915280AC}" srcOrd="0" destOrd="0" presId="urn:microsoft.com/office/officeart/2005/8/layout/cycle2"/>
    <dgm:cxn modelId="{D6E02886-D4DF-45D5-82FD-FD79D500B255}" type="presParOf" srcId="{D88B54EE-56FE-4EDC-9E15-90D7244105B0}" destId="{A5DC6C36-9277-4DF2-BC68-D081BD648042}" srcOrd="8" destOrd="0" presId="urn:microsoft.com/office/officeart/2005/8/layout/cycle2"/>
    <dgm:cxn modelId="{22ACD8C0-2736-44EE-A466-2F352E7CFEB1}" type="presParOf" srcId="{D88B54EE-56FE-4EDC-9E15-90D7244105B0}" destId="{D978C90E-0261-4891-B5A1-5D77ACDB85EC}" srcOrd="9" destOrd="0" presId="urn:microsoft.com/office/officeart/2005/8/layout/cycle2"/>
    <dgm:cxn modelId="{8A63ADDF-BCAA-4DBA-A44E-92F3F62D1862}" type="presParOf" srcId="{D978C90E-0261-4891-B5A1-5D77ACDB85EC}" destId="{E25A945B-9371-4F97-A5FF-95F2602FB7E1}" srcOrd="0" destOrd="0" presId="urn:microsoft.com/office/officeart/2005/8/layout/cycle2"/>
    <dgm:cxn modelId="{1175BFE4-F625-437B-8B54-5633F2D8F670}" type="presParOf" srcId="{D88B54EE-56FE-4EDC-9E15-90D7244105B0}" destId="{05354980-D581-4733-8FB9-EFB5B89EA621}" srcOrd="10" destOrd="0" presId="urn:microsoft.com/office/officeart/2005/8/layout/cycle2"/>
    <dgm:cxn modelId="{2B586D16-B7CC-4EA6-AE8D-C73555ACCAED}" type="presParOf" srcId="{D88B54EE-56FE-4EDC-9E15-90D7244105B0}" destId="{09AEB106-FFC8-493B-AE63-4E950DE38132}" srcOrd="11" destOrd="0" presId="urn:microsoft.com/office/officeart/2005/8/layout/cycle2"/>
    <dgm:cxn modelId="{47218BCA-36DF-44CC-8AC3-1CBA34F0295A}" type="presParOf" srcId="{09AEB106-FFC8-493B-AE63-4E950DE38132}" destId="{73C81571-507C-46D8-A71C-1E39F89D1DBF}" srcOrd="0" destOrd="0" presId="urn:microsoft.com/office/officeart/2005/8/layout/cycle2"/>
    <dgm:cxn modelId="{9A044CC5-1066-4AF5-AD4D-634BD0488B21}" type="presParOf" srcId="{D88B54EE-56FE-4EDC-9E15-90D7244105B0}" destId="{1AC19E77-F21F-4F80-8290-F6A1274F013A}" srcOrd="12" destOrd="0" presId="urn:microsoft.com/office/officeart/2005/8/layout/cycle2"/>
    <dgm:cxn modelId="{903D436A-432F-438E-AE6A-3E78C13F82B9}" type="presParOf" srcId="{D88B54EE-56FE-4EDC-9E15-90D7244105B0}" destId="{D747F734-3B60-48DE-9D94-F7F53D4ABB55}" srcOrd="13" destOrd="0" presId="urn:microsoft.com/office/officeart/2005/8/layout/cycle2"/>
    <dgm:cxn modelId="{6E1FD501-79F6-4FB5-B143-BF9183337D5A}" type="presParOf" srcId="{D747F734-3B60-48DE-9D94-F7F53D4ABB55}" destId="{6056DBB7-77D7-4347-9D27-36165A6053F0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A5B3B-B911-438B-BA2F-1A7A4AA06BF8}">
      <dsp:nvSpPr>
        <dsp:cNvPr id="0" name=""/>
        <dsp:cNvSpPr/>
      </dsp:nvSpPr>
      <dsp:spPr>
        <a:xfrm>
          <a:off x="4291880" y="650"/>
          <a:ext cx="1455955" cy="1455955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1" kern="1200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OCHRONNA </a:t>
          </a:r>
        </a:p>
      </dsp:txBody>
      <dsp:txXfrm>
        <a:off x="4505100" y="213870"/>
        <a:ext cx="1029515" cy="1029515"/>
      </dsp:txXfrm>
    </dsp:sp>
    <dsp:sp modelId="{E8A817D4-8177-4857-A8FD-C7B284388080}">
      <dsp:nvSpPr>
        <dsp:cNvPr id="0" name=""/>
        <dsp:cNvSpPr/>
      </dsp:nvSpPr>
      <dsp:spPr>
        <a:xfrm rot="1591834">
          <a:off x="5794865" y="966726"/>
          <a:ext cx="388065" cy="4913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800995" y="1039002"/>
        <a:ext cx="271646" cy="294830"/>
      </dsp:txXfrm>
    </dsp:sp>
    <dsp:sp modelId="{020D0433-B5A1-4082-ABF8-48A4B2390126}">
      <dsp:nvSpPr>
        <dsp:cNvPr id="0" name=""/>
        <dsp:cNvSpPr/>
      </dsp:nvSpPr>
      <dsp:spPr>
        <a:xfrm>
          <a:off x="6249614" y="978044"/>
          <a:ext cx="1455955" cy="1455955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1" kern="1200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PORZĄDKOWA </a:t>
          </a:r>
        </a:p>
      </dsp:txBody>
      <dsp:txXfrm>
        <a:off x="6462834" y="1191264"/>
        <a:ext cx="1029515" cy="1029515"/>
      </dsp:txXfrm>
    </dsp:sp>
    <dsp:sp modelId="{92B071C1-6D40-4519-9738-446B9A2FB6D2}">
      <dsp:nvSpPr>
        <dsp:cNvPr id="0" name=""/>
        <dsp:cNvSpPr/>
      </dsp:nvSpPr>
      <dsp:spPr>
        <a:xfrm rot="4602557">
          <a:off x="7037311" y="2499784"/>
          <a:ext cx="371638" cy="4913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7080241" y="2543809"/>
        <a:ext cx="260147" cy="294830"/>
      </dsp:txXfrm>
    </dsp:sp>
    <dsp:sp modelId="{001DB0E9-8261-4F1A-933F-9430C7431A09}">
      <dsp:nvSpPr>
        <dsp:cNvPr id="0" name=""/>
        <dsp:cNvSpPr/>
      </dsp:nvSpPr>
      <dsp:spPr>
        <a:xfrm>
          <a:off x="6745528" y="3077427"/>
          <a:ext cx="1455955" cy="1455955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1" kern="1200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PREWENCYJNA</a:t>
          </a:r>
        </a:p>
      </dsp:txBody>
      <dsp:txXfrm>
        <a:off x="6958748" y="3290647"/>
        <a:ext cx="1029515" cy="1029515"/>
      </dsp:txXfrm>
    </dsp:sp>
    <dsp:sp modelId="{4A9C9237-8100-4E0C-8B94-6E2BBD31D08F}">
      <dsp:nvSpPr>
        <dsp:cNvPr id="0" name=""/>
        <dsp:cNvSpPr/>
      </dsp:nvSpPr>
      <dsp:spPr>
        <a:xfrm rot="7714286">
          <a:off x="6606559" y="4404915"/>
          <a:ext cx="385838" cy="4913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6700519" y="4457943"/>
        <a:ext cx="270087" cy="294830"/>
      </dsp:txXfrm>
    </dsp:sp>
    <dsp:sp modelId="{ACBCDC34-CEE3-4B3F-A819-7F53625F90AF}">
      <dsp:nvSpPr>
        <dsp:cNvPr id="0" name=""/>
        <dsp:cNvSpPr/>
      </dsp:nvSpPr>
      <dsp:spPr>
        <a:xfrm>
          <a:off x="5383856" y="4784909"/>
          <a:ext cx="1455955" cy="1455955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1" kern="1200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PROFILAKTYCZNA</a:t>
          </a:r>
        </a:p>
      </dsp:txBody>
      <dsp:txXfrm>
        <a:off x="5597076" y="4998129"/>
        <a:ext cx="1029515" cy="1029515"/>
      </dsp:txXfrm>
    </dsp:sp>
    <dsp:sp modelId="{EB8E01EA-C16D-4B57-BD23-7C113CE2A58F}">
      <dsp:nvSpPr>
        <dsp:cNvPr id="0" name=""/>
        <dsp:cNvSpPr/>
      </dsp:nvSpPr>
      <dsp:spPr>
        <a:xfrm rot="10843547">
          <a:off x="4831762" y="5253450"/>
          <a:ext cx="390207" cy="4913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4948819" y="5352468"/>
        <a:ext cx="273145" cy="294830"/>
      </dsp:txXfrm>
    </dsp:sp>
    <dsp:sp modelId="{A5DC6C36-9277-4DF2-BC68-D081BD648042}">
      <dsp:nvSpPr>
        <dsp:cNvPr id="0" name=""/>
        <dsp:cNvSpPr/>
      </dsp:nvSpPr>
      <dsp:spPr>
        <a:xfrm>
          <a:off x="3191836" y="4757141"/>
          <a:ext cx="1455955" cy="1455955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1" kern="1200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INFORMACYJNA</a:t>
          </a:r>
        </a:p>
      </dsp:txBody>
      <dsp:txXfrm>
        <a:off x="3405056" y="4970361"/>
        <a:ext cx="1029515" cy="1029515"/>
      </dsp:txXfrm>
    </dsp:sp>
    <dsp:sp modelId="{D978C90E-0261-4891-B5A1-5D77ACDB85EC}">
      <dsp:nvSpPr>
        <dsp:cNvPr id="0" name=""/>
        <dsp:cNvSpPr/>
      </dsp:nvSpPr>
      <dsp:spPr>
        <a:xfrm rot="13868177">
          <a:off x="3063772" y="4407759"/>
          <a:ext cx="371680" cy="4913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3154507" y="4549447"/>
        <a:ext cx="260176" cy="294830"/>
      </dsp:txXfrm>
    </dsp:sp>
    <dsp:sp modelId="{05354980-D581-4733-8FB9-EFB5B89EA621}">
      <dsp:nvSpPr>
        <dsp:cNvPr id="0" name=""/>
        <dsp:cNvSpPr/>
      </dsp:nvSpPr>
      <dsp:spPr>
        <a:xfrm>
          <a:off x="1838233" y="3077427"/>
          <a:ext cx="1455955" cy="1455955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850" b="1" kern="1200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SPOŁECZNO - ADMINISTRACYJNA</a:t>
          </a:r>
        </a:p>
      </dsp:txBody>
      <dsp:txXfrm>
        <a:off x="2051453" y="3290647"/>
        <a:ext cx="1029515" cy="1029515"/>
      </dsp:txXfrm>
    </dsp:sp>
    <dsp:sp modelId="{09AEB106-FFC8-493B-AE63-4E950DE38132}">
      <dsp:nvSpPr>
        <dsp:cNvPr id="0" name=""/>
        <dsp:cNvSpPr/>
      </dsp:nvSpPr>
      <dsp:spPr>
        <a:xfrm rot="16971429">
          <a:off x="2613849" y="2505760"/>
          <a:ext cx="385838" cy="4913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658846" y="2660461"/>
        <a:ext cx="270087" cy="294830"/>
      </dsp:txXfrm>
    </dsp:sp>
    <dsp:sp modelId="{1AC19E77-F21F-4F80-8290-F6A1274F013A}">
      <dsp:nvSpPr>
        <dsp:cNvPr id="0" name=""/>
        <dsp:cNvSpPr/>
      </dsp:nvSpPr>
      <dsp:spPr>
        <a:xfrm>
          <a:off x="2324208" y="948231"/>
          <a:ext cx="1455955" cy="1455955"/>
        </a:xfrm>
        <a:prstGeom prst="ellipse">
          <a:avLst/>
        </a:prstGeom>
        <a:solidFill>
          <a:srgbClr val="3B3D4A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900" b="1" kern="1200" dirty="0">
              <a:solidFill>
                <a:sysClr val="window" lastClr="FFFFFF"/>
              </a:solidFill>
              <a:latin typeface="Hind" panose="02000000000000000000" pitchFamily="2" charset="-18"/>
              <a:ea typeface="+mn-ea"/>
              <a:cs typeface="Hind" panose="02000000000000000000" pitchFamily="2" charset="-18"/>
            </a:rPr>
            <a:t>INTEGRUJĄCA SPOŁECZNOŚCI  LOKALNE </a:t>
          </a:r>
        </a:p>
      </dsp:txBody>
      <dsp:txXfrm>
        <a:off x="2537428" y="1161451"/>
        <a:ext cx="1029515" cy="1029515"/>
      </dsp:txXfrm>
    </dsp:sp>
    <dsp:sp modelId="{D747F734-3B60-48DE-9D94-F7F53D4ABB55}">
      <dsp:nvSpPr>
        <dsp:cNvPr id="0" name=""/>
        <dsp:cNvSpPr/>
      </dsp:nvSpPr>
      <dsp:spPr>
        <a:xfrm rot="20057143">
          <a:off x="3833264" y="961464"/>
          <a:ext cx="385838" cy="49138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4F81BD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838995" y="1084852"/>
        <a:ext cx="270087" cy="294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B3835C-0A3E-4A58-8B55-9439C108B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AC04BB0-6695-48F2-82E2-6E50EBA2D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476E7C-E948-49D8-BAEC-31D14395D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AB3B49-F88F-449F-9A67-D570395D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FDB312-4C0D-4315-884A-92C52C31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556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38CDC1-A0BC-42D9-A86A-4CEE4E8F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B296356-0459-48EB-9741-A086281D1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45D034-DB37-4D5E-9C7A-D66DD0D5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6D02B0-944C-4E7D-B453-0C9AB2D0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073F77-06F8-47E9-AAFE-48B4E355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2263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DEAD247-662C-4BAF-85B1-F9F8A441F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4CC62EF-A83A-4B82-9F8E-6A2C3B0B5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17E444-200B-4BB0-9236-416C7CA8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9661B0-5890-4237-A2D3-2FFC0D0D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6A46428-16BD-41A8-83EF-17B3BCD3E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3120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B3835C-0A3E-4A58-8B55-9439C108B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AC04BB0-6695-48F2-82E2-6E50EBA2D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476E7C-E948-49D8-BAEC-31D14395D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AB3B49-F88F-449F-9A67-D570395D2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FDB312-4C0D-4315-884A-92C52C31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33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14B612-B2AB-4CF0-88AA-FF9F4A51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4AE12B-8E90-43D6-9301-24BBC5B87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4E12F0-1622-48B0-A3F2-ABFD88D67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EE9BCA5-016B-4FCC-9802-B2450909B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6F7181-5CF9-46ED-B339-4BB85B75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7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8685CA-4838-4C9C-A326-727FB04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94165E9-89C1-4535-BE7C-D738D6D0D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870159A-9D3B-41C6-97E4-88D97BFD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B1D517-5F3D-4E04-970E-BEE5598A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B2D59F-45A9-4058-A0E6-02FA7409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52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7B26A3-2300-47E7-9FC0-7D7AA7C1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0C0CEA-0FD2-4EC9-8BDB-22837A0EF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8F3CBE9-269A-4212-854C-6DD4E6B27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BE5021A-C806-4CDD-936A-07033111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677394F-62DC-4401-BEE1-93E5262E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CCC4580-29A1-4CF9-90BA-467E1E18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14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AECE0B-A9DD-4999-8C7F-36D20731B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C1A4763-73BC-475D-92ED-5F79299A7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076D3C4-EB68-418C-8B60-85962BEC7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622A699-D643-499A-9242-E0C8A16F2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EDC7D6A-AD14-43F1-98C5-C6EF41602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A42AEB8-5EC1-49E8-960E-3ABECA40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330DD63-315D-4824-98A9-91276B490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761E59B-40AA-4CF7-AA3D-07846D95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89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57FBC1-18FF-43B0-B3D5-5BCFC5002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E91120B-C5C1-499A-B9D8-0AFB82D15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F38345C-06D8-488D-8B68-14F63B61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F5038F2-98DF-4A05-B825-56F86EED4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42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EA56C22-0380-4CE6-873C-A981561EF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EB23C6A-B89D-4C9E-9743-0657E6E08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1B8B3DA-C76B-46FC-B3C4-0C33FD22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0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571A85-81E7-4A9E-8E95-7BA23ECF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6217E1-99B2-4E4A-9BC4-15B5B99C1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F58A1F2-EE7A-4C63-A6D9-B8B492691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D937B76-C119-45CD-B46C-467188C9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D0AB129-6737-49B9-9190-59670452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64515B1-524E-4E7D-809B-A1243A14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1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14B612-B2AB-4CF0-88AA-FF9F4A51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4AE12B-8E90-43D6-9301-24BBC5B87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4E12F0-1622-48B0-A3F2-ABFD88D67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EE9BCA5-016B-4FCC-9802-B2450909B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6F7181-5CF9-46ED-B339-4BB85B75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7794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8C63B-4ECE-41D1-AA97-F5514F00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3384F12-A632-4B03-B3B3-A18065E9A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A23C84-1B6E-4DFC-9201-ADD49EDDD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5252D83-4413-4979-9D6F-B84A8C95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934026F-086B-48EC-AA47-C04BB3AD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46C57F1-19EC-490C-92F6-45DE1B44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35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38CDC1-A0BC-42D9-A86A-4CEE4E8F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B296356-0459-48EB-9741-A086281D1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45D034-DB37-4D5E-9C7A-D66DD0D54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6D02B0-944C-4E7D-B453-0C9AB2D0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073F77-06F8-47E9-AAFE-48B4E355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86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DEAD247-662C-4BAF-85B1-F9F8A441F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4CC62EF-A83A-4B82-9F8E-6A2C3B0B5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217E444-200B-4BB0-9236-416C7CA8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9661B0-5890-4237-A2D3-2FFC0D0D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6A46428-16BD-41A8-83EF-17B3BCD3E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2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8685CA-4838-4C9C-A326-727FB04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94165E9-89C1-4535-BE7C-D738D6D0D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870159A-9D3B-41C6-97E4-88D97BFD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B1D517-5F3D-4E04-970E-BEE5598A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7B2D59F-45A9-4058-A0E6-02FA7409E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55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7B26A3-2300-47E7-9FC0-7D7AA7C1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0C0CEA-0FD2-4EC9-8BDB-22837A0EF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8F3CBE9-269A-4212-854C-6DD4E6B27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BE5021A-C806-4CDD-936A-07033111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677394F-62DC-4401-BEE1-93E5262E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CCC4580-29A1-4CF9-90BA-467E1E18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322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AECE0B-A9DD-4999-8C7F-36D20731B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C1A4763-73BC-475D-92ED-5F79299A7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076D3C4-EB68-418C-8B60-85962BEC7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622A699-D643-499A-9242-E0C8A16F2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EDC7D6A-AD14-43F1-98C5-C6EF41602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A42AEB8-5EC1-49E8-960E-3ABECA40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330DD63-315D-4824-98A9-91276B490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761E59B-40AA-4CF7-AA3D-07846D95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796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57FBC1-18FF-43B0-B3D5-5BCFC5002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E91120B-C5C1-499A-B9D8-0AFB82D15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F38345C-06D8-488D-8B68-14F63B61F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F5038F2-98DF-4A05-B825-56F86EED4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788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EA56C22-0380-4CE6-873C-A981561EF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EB23C6A-B89D-4C9E-9743-0657E6E08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1B8B3DA-C76B-46FC-B3C4-0C33FD22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3888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571A85-81E7-4A9E-8E95-7BA23ECF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6217E1-99B2-4E4A-9BC4-15B5B99C1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F58A1F2-EE7A-4C63-A6D9-B8B492691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D937B76-C119-45CD-B46C-467188C9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D0AB129-6737-49B9-9190-59670452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64515B1-524E-4E7D-809B-A1243A14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18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D8C63B-4ECE-41D1-AA97-F5514F00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3384F12-A632-4B03-B3B3-A18065E9A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A23C84-1B6E-4DFC-9201-ADD49EDDD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5252D83-4413-4979-9D6F-B84A8C95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11C08-295B-4E02-8033-C465CE208A0E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934026F-086B-48EC-AA47-C04BB3AD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46C57F1-19EC-490C-92F6-45DE1B44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17973-24BA-4773-9FEB-140119F6B3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973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0DD187C-C564-472D-B658-9E521B56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6AE5E-C0FD-40BF-9EDA-A195E93E2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A51685-C86E-4602-9023-832F8455B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11C08-295B-4E02-8033-C465CE208A0E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D9A82B-6771-4CBC-9C80-C570E4E7A9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A12188-16E7-4CD8-88A8-E2A0829D1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17973-24BA-4773-9FEB-140119F6B3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605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0DD187C-C564-472D-B658-9E521B56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26AE5E-C0FD-40BF-9EDA-A195E93E2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A51685-C86E-4602-9023-832F8455B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11C08-295B-4E02-8033-C465CE208A0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25.03.2025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D9A82B-6771-4CBC-9C80-C570E4E7A9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A12188-16E7-4CD8-88A8-E2A0829D1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17973-24BA-4773-9FEB-140119F6B362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9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0.jp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1.jp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D5AECDB-16EE-4219-AB22-9DCF10C51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73" y="2244132"/>
            <a:ext cx="6087327" cy="452849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85C87D0-B546-4927-8A0B-4738E2BD1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1" y="212090"/>
            <a:ext cx="4271363" cy="1889257"/>
          </a:xfrm>
          <a:prstGeom prst="rect">
            <a:avLst/>
          </a:prstGeom>
        </p:spPr>
      </p:pic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536C47D2-4727-4ED0-94A0-7668C8E68E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3732" y="6240818"/>
          <a:ext cx="2857500" cy="22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857576" imgH="227171" progId="CorelDraw.Graphic.16">
                  <p:embed/>
                </p:oleObj>
              </mc:Choice>
              <mc:Fallback>
                <p:oleObj name="CorelDRAW" r:id="rId4" imgW="2857576" imgH="227171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3732" y="6240818"/>
                        <a:ext cx="2857500" cy="227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DCDB34B7-FF4E-4904-BB7E-506DFA5D2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51" y="1710813"/>
            <a:ext cx="7551339" cy="3864077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Montserrat ExtraBold" panose="00000900000000000000" pitchFamily="2" charset="-18"/>
                <a:cs typeface="Arial" panose="020B0604020202020204" pitchFamily="34" charset="0"/>
              </a:rPr>
              <a:t>BEZPIECZEŃSTWO LOKALNE W MIEŚCIE I GMINIE SEROCK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9770075" y="123568"/>
            <a:ext cx="21995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Referat Zarządzania Kryzysowego, </a:t>
            </a:r>
            <a:br>
              <a:rPr lang="pl-PL" sz="105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105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Obrony Cywilnej i Bezpieczeństwa </a:t>
            </a:r>
          </a:p>
          <a:p>
            <a:endParaRPr lang="pl-PL" dirty="0">
              <a:solidFill>
                <a:prstClr val="black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0492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1778558" y="572756"/>
            <a:ext cx="9696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Zadania Zespołu Zarządzania Kryzysowego </a:t>
            </a:r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D4BB7474-6F3F-4450-A272-87A013EA6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1348" y="1938859"/>
          <a:ext cx="344488" cy="355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1348" y="1938859"/>
                        <a:ext cx="344488" cy="355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CED89-9B32-4124-AED0-CC34B5C04239}"/>
              </a:ext>
            </a:extLst>
          </p:cNvPr>
          <p:cNvSpPr txBox="1"/>
          <p:nvPr/>
        </p:nvSpPr>
        <p:spPr>
          <a:xfrm>
            <a:off x="2260877" y="1896770"/>
            <a:ext cx="867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ocena występujących i potencjalnych zagrożeń mogących mieć wpływ na bezpieczeństwo publiczne i prognozowanie tych zagrożeń;</a:t>
            </a: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01BBA50-3C5D-48F8-8CFF-B420BEFE73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8" y="3091410"/>
          <a:ext cx="3444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8" y="3091410"/>
                        <a:ext cx="3444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339C87-20F8-408D-91DE-0BFB27E53489}"/>
              </a:ext>
            </a:extLst>
          </p:cNvPr>
          <p:cNvSpPr txBox="1"/>
          <p:nvPr/>
        </p:nvSpPr>
        <p:spPr>
          <a:xfrm>
            <a:off x="2253668" y="3063875"/>
            <a:ext cx="8678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przygotowywanie propozycji działań i przedstawianie Burmistrzowi wniosków dotyczących wykonania, zmiany lub zaniechania działań ujętych w gminnym planie zarządzania kryzysowego;</a:t>
            </a:r>
          </a:p>
        </p:txBody>
      </p:sp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1D10D9A9-4610-43B4-BC8A-B8570421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1348" y="4633535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1348" y="4633535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7207497-DB2F-4F62-A8C6-F87C7C26AC18}"/>
              </a:ext>
            </a:extLst>
          </p:cNvPr>
          <p:cNvSpPr txBox="1"/>
          <p:nvPr/>
        </p:nvSpPr>
        <p:spPr>
          <a:xfrm>
            <a:off x="2260878" y="5407931"/>
            <a:ext cx="8685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</a:rPr>
              <a:t>opiniowanie gminnego planu zarządzania kryzysowego.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1627" imgH="211863" progId="CorelDraw.Graphic.16">
                  <p:embed/>
                </p:oleObj>
              </mc:Choice>
              <mc:Fallback>
                <p:oleObj name="CorelDRAW" r:id="rId4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681EEBAE-C37F-79A6-813E-8C61BB4F91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1347" y="5480173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1347" y="5480173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EDF70185-96A7-B808-38FC-ADA1C105C3B6}"/>
              </a:ext>
            </a:extLst>
          </p:cNvPr>
          <p:cNvSpPr txBox="1"/>
          <p:nvPr/>
        </p:nvSpPr>
        <p:spPr>
          <a:xfrm>
            <a:off x="2260878" y="4583161"/>
            <a:ext cx="867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przekazywanie do wiadomości publicznej informacji związanych z zagrożeniem;</a:t>
            </a:r>
          </a:p>
        </p:txBody>
      </p:sp>
    </p:spTree>
    <p:extLst>
      <p:ext uri="{BB962C8B-B14F-4D97-AF65-F5344CB8AC3E}">
        <p14:creationId xmlns:p14="http://schemas.microsoft.com/office/powerpoint/2010/main" val="2992191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1458518" y="517380"/>
            <a:ext cx="96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Koordynator ds. sytuacji kryzysowych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5311FFC-BD07-4C04-81D9-8198625FDD8B}"/>
              </a:ext>
            </a:extLst>
          </p:cNvPr>
          <p:cNvSpPr txBox="1"/>
          <p:nvPr/>
        </p:nvSpPr>
        <p:spPr>
          <a:xfrm>
            <a:off x="1458518" y="1374680"/>
            <a:ext cx="9777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Osoba odpowiedzialna za bieżące kierowanie i nadzór nad realizacją zadań w celu ochrony osób i ich mienia przed zdarzeniami oraz skutkami zaistniałych zdarzeń.</a:t>
            </a:r>
          </a:p>
          <a:p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D4BB7474-6F3F-4450-A272-87A013EA6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1349" y="2877519"/>
          <a:ext cx="3444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1349" y="2877519"/>
                        <a:ext cx="3444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CED89-9B32-4124-AED0-CC34B5C04239}"/>
              </a:ext>
            </a:extLst>
          </p:cNvPr>
          <p:cNvSpPr txBox="1"/>
          <p:nvPr/>
        </p:nvSpPr>
        <p:spPr>
          <a:xfrm>
            <a:off x="2115837" y="2879725"/>
            <a:ext cx="89746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Koordynuje działania porządkowo – ochronne podejmowane przez kierowników i dyrektorów.</a:t>
            </a:r>
          </a:p>
          <a:p>
            <a:pPr algn="just"/>
            <a:endParaRPr lang="pl-PL" sz="20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just"/>
            <a:r>
              <a:rPr lang="pl-PL" sz="20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Monitoruje zagrożenia i ich skutki oraz prognozuje ich dalszy rozwój.</a:t>
            </a:r>
          </a:p>
          <a:p>
            <a:pPr algn="just"/>
            <a:endParaRPr lang="pl-PL" sz="20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just"/>
            <a:r>
              <a:rPr lang="pl-PL" sz="20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Zapewnia przepływ informacji pomiędzy podmiotami udzielającymi niezbędnej pomocy.</a:t>
            </a:r>
          </a:p>
          <a:p>
            <a:pPr algn="just"/>
            <a:endParaRPr lang="pl-PL" sz="20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just"/>
            <a:r>
              <a:rPr lang="pl-PL" sz="20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Zapobiega powstawaniu wtórnych zagrożeń spowodowanych skutkami zdarzeń kryzysowych.</a:t>
            </a: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01BBA50-3C5D-48F8-8CFF-B420BEFE73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1350" y="3789731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1350" y="3789731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1D10D9A9-4610-43B4-BC8A-B8570421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001" y="4403639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001" y="4403639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1627" imgH="211863" progId="CorelDraw.Graphic.16">
                  <p:embed/>
                </p:oleObj>
              </mc:Choice>
              <mc:Fallback>
                <p:oleObj name="CorelDRAW" r:id="rId4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BEC936B3-1B24-6C44-1325-8D9B0126EA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000" y="5300757"/>
          <a:ext cx="3444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000" y="5300757"/>
                        <a:ext cx="3444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6357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1568246" y="588777"/>
            <a:ext cx="9696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System alarmowania i powiadamiania ludności</a:t>
            </a:r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D4BB7474-6F3F-4450-A272-87A013EA6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6" y="2347355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6" y="2347355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CED89-9B32-4124-AED0-CC34B5C04239}"/>
              </a:ext>
            </a:extLst>
          </p:cNvPr>
          <p:cNvSpPr txBox="1"/>
          <p:nvPr/>
        </p:nvSpPr>
        <p:spPr>
          <a:xfrm>
            <a:off x="2260879" y="2329015"/>
            <a:ext cx="867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Od 26 października 2017 r. na terenie Miasta i Gminy Serock funkcjonuje nowy system alarmowania i powiadamiania ludności.</a:t>
            </a:r>
          </a:p>
          <a:p>
            <a:pPr algn="just"/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Na system składa się dziewięć syren alarmowych oraz pulpit sterujący.</a:t>
            </a:r>
          </a:p>
          <a:p>
            <a:pPr algn="just"/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System umożliwia ostrzeganie ludności przed wszelkiego rodzaju zagrożeniami oraz przekazywanie społeczeństwu ostrzeżeń w formie wiadomości głosowych.</a:t>
            </a: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01BBA50-3C5D-48F8-8CFF-B420BEFE73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6" y="3447056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6" y="3447056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1D10D9A9-4610-43B4-BC8A-B8570421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6" y="4546757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6" y="4546757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1627" imgH="211863" progId="CorelDraw.Graphic.16">
                  <p:embed/>
                </p:oleObj>
              </mc:Choice>
              <mc:Fallback>
                <p:oleObj name="CorelDRAW" r:id="rId4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09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1293439" y="543645"/>
            <a:ext cx="96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Rozmieszczenie syren alarmowych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5311FFC-BD07-4C04-81D9-8198625FDD8B}"/>
              </a:ext>
            </a:extLst>
          </p:cNvPr>
          <p:cNvSpPr txBox="1"/>
          <p:nvPr/>
        </p:nvSpPr>
        <p:spPr>
          <a:xfrm>
            <a:off x="1778558" y="1939332"/>
            <a:ext cx="9777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Czcionka to tekstu (</a:t>
            </a:r>
            <a:r>
              <a:rPr lang="pl-PL" sz="2400" dirty="0" err="1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Hind</a:t>
            </a:r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 24)</a:t>
            </a:r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D4BB7474-6F3F-4450-A272-87A013EA6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8" y="2879725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8" y="2879725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CED89-9B32-4124-AED0-CC34B5C04239}"/>
              </a:ext>
            </a:extLst>
          </p:cNvPr>
          <p:cNvSpPr txBox="1"/>
          <p:nvPr/>
        </p:nvSpPr>
        <p:spPr>
          <a:xfrm>
            <a:off x="2260879" y="2879725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Strzałki </a:t>
            </a:r>
            <a:r>
              <a:rPr lang="pl-PL" sz="2400" dirty="0" err="1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punktatory</a:t>
            </a:r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01BBA50-3C5D-48F8-8CFF-B420BEFE73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7" y="3430588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7" y="3430588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339C87-20F8-408D-91DE-0BFB27E53489}"/>
              </a:ext>
            </a:extLst>
          </p:cNvPr>
          <p:cNvSpPr txBox="1"/>
          <p:nvPr/>
        </p:nvSpPr>
        <p:spPr>
          <a:xfrm>
            <a:off x="2260878" y="3429000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Strzałki </a:t>
            </a:r>
            <a:r>
              <a:rPr lang="pl-PL" sz="2400" dirty="0" err="1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punktatory</a:t>
            </a:r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1D10D9A9-4610-43B4-BC8A-B8570421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1350" y="3981451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1350" y="3981451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7207497-DB2F-4F62-A8C6-F87C7C26AC18}"/>
              </a:ext>
            </a:extLst>
          </p:cNvPr>
          <p:cNvSpPr txBox="1"/>
          <p:nvPr/>
        </p:nvSpPr>
        <p:spPr>
          <a:xfrm>
            <a:off x="2260877" y="3978275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Strzałki </a:t>
            </a:r>
            <a:r>
              <a:rPr lang="pl-PL" sz="2400" dirty="0" err="1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punktatory</a:t>
            </a:r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1627" imgH="211863" progId="CorelDraw.Graphic.16">
                  <p:embed/>
                </p:oleObj>
              </mc:Choice>
              <mc:Fallback>
                <p:oleObj name="CorelDRAW" r:id="rId4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pic>
        <p:nvPicPr>
          <p:cNvPr id="2" name="Symbol zastępczy zawartości 3">
            <a:extLst>
              <a:ext uri="{FF2B5EF4-FFF2-40B4-BE49-F238E27FC236}">
                <a16:creationId xmlns:a16="http://schemas.microsoft.com/office/drawing/2014/main" id="{05D4F275-7D27-C420-6830-0ECD7B5B8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54" y="1207310"/>
            <a:ext cx="8726424" cy="4905043"/>
          </a:xfrm>
        </p:spPr>
      </p:pic>
    </p:spTree>
    <p:extLst>
      <p:ext uri="{BB962C8B-B14F-4D97-AF65-F5344CB8AC3E}">
        <p14:creationId xmlns:p14="http://schemas.microsoft.com/office/powerpoint/2010/main" val="3646702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1247670" y="508815"/>
            <a:ext cx="96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Ocena zagrożeń Miasta i Gminy Serock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5311FFC-BD07-4C04-81D9-8198625FDD8B}"/>
              </a:ext>
            </a:extLst>
          </p:cNvPr>
          <p:cNvSpPr txBox="1"/>
          <p:nvPr/>
        </p:nvSpPr>
        <p:spPr>
          <a:xfrm>
            <a:off x="1540814" y="1374680"/>
            <a:ext cx="9777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Ze względu na położenie i posiadaną infrastrukturę, gmina Serock </a:t>
            </a:r>
            <a:b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nie należy do obszarów kwalifikowanych jako szczególnie zagrożone. </a:t>
            </a:r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D4BB7474-6F3F-4450-A272-87A013EA6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09822" y="3113236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09822" y="3113236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CED89-9B32-4124-AED0-CC34B5C04239}"/>
              </a:ext>
            </a:extLst>
          </p:cNvPr>
          <p:cNvSpPr txBox="1"/>
          <p:nvPr/>
        </p:nvSpPr>
        <p:spPr>
          <a:xfrm>
            <a:off x="1571986" y="2352634"/>
            <a:ext cx="90569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Powyższe wynika z:</a:t>
            </a:r>
          </a:p>
          <a:p>
            <a:pPr algn="just"/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	niewielkiej gęstości zaludnienia;</a:t>
            </a:r>
          </a:p>
          <a:p>
            <a:pPr algn="just"/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	braku obiektów przemysłowych stwarzających zagrożenie;</a:t>
            </a:r>
          </a:p>
          <a:p>
            <a:pPr algn="just"/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	braku infrastruktury kolejowej;</a:t>
            </a:r>
          </a:p>
          <a:p>
            <a:pPr algn="just"/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	braku odnotowywania w przeszłości zdarzeń o znamionach 	klęsk żywiołowych czy katastrof.</a:t>
            </a: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01BBA50-3C5D-48F8-8CFF-B420BEFE73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09822" y="3846662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09822" y="3846662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1D10D9A9-4610-43B4-BC8A-B8570421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15031" y="4559346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15031" y="4559346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1627" imgH="211863" progId="CorelDraw.Graphic.16">
                  <p:embed/>
                </p:oleObj>
              </mc:Choice>
              <mc:Fallback>
                <p:oleObj name="CorelDRAW" r:id="rId4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B870BB49-F428-36DD-D754-0CFADB62FF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09822" y="5300757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09822" y="5300757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5473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1152152" y="885259"/>
            <a:ext cx="10177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2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Najbardziej prawdopodobne zagrożenia, które mogą pojawić się na terenie Miasta </a:t>
            </a:r>
            <a:br>
              <a:rPr lang="pl-PL" sz="3200" dirty="0">
                <a:solidFill>
                  <a:prstClr val="white"/>
                </a:solidFill>
                <a:latin typeface="Montserrat ExtraBold" panose="00000900000000000000" pitchFamily="2" charset="-18"/>
              </a:rPr>
            </a:br>
            <a:r>
              <a:rPr lang="pl-PL" sz="32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i Gminy Serock</a:t>
            </a:r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D4BB7474-6F3F-4450-A272-87A013EA6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6" y="2905717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6" y="2905717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CED89-9B32-4124-AED0-CC34B5C04239}"/>
              </a:ext>
            </a:extLst>
          </p:cNvPr>
          <p:cNvSpPr txBox="1"/>
          <p:nvPr/>
        </p:nvSpPr>
        <p:spPr>
          <a:xfrm>
            <a:off x="2260879" y="2879725"/>
            <a:ext cx="5225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huraganowe wiatry;</a:t>
            </a:r>
          </a:p>
          <a:p>
            <a:pPr algn="just"/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powódź i podtopienia;</a:t>
            </a:r>
          </a:p>
          <a:p>
            <a:pPr algn="just"/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wypadki i zdarzenia drogowe. </a:t>
            </a: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01BBA50-3C5D-48F8-8CFF-B420BEFE73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5" y="3641939"/>
          <a:ext cx="3444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5" y="3641939"/>
                        <a:ext cx="3444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1D10D9A9-4610-43B4-BC8A-B8570421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6" y="4404153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6" y="4404153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1627" imgH="211863" progId="CorelDraw.Graphic.16">
                  <p:embed/>
                </p:oleObj>
              </mc:Choice>
              <mc:Fallback>
                <p:oleObj name="CorelDRAW" r:id="rId4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2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979736" y="392367"/>
            <a:ext cx="96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Mapa – zatory występujące na rzece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5311FFC-BD07-4C04-81D9-8198625FDD8B}"/>
              </a:ext>
            </a:extLst>
          </p:cNvPr>
          <p:cNvSpPr txBox="1"/>
          <p:nvPr/>
        </p:nvSpPr>
        <p:spPr>
          <a:xfrm>
            <a:off x="1778558" y="1939332"/>
            <a:ext cx="9777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Czcionka to tekstu (</a:t>
            </a:r>
            <a:r>
              <a:rPr lang="pl-PL" sz="2400" dirty="0" err="1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Hind</a:t>
            </a:r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 24)</a:t>
            </a:r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D4BB7474-6F3F-4450-A272-87A013EA6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8" y="2879725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8" y="2879725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CED89-9B32-4124-AED0-CC34B5C04239}"/>
              </a:ext>
            </a:extLst>
          </p:cNvPr>
          <p:cNvSpPr txBox="1"/>
          <p:nvPr/>
        </p:nvSpPr>
        <p:spPr>
          <a:xfrm>
            <a:off x="2260879" y="2879725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Strzałki </a:t>
            </a:r>
            <a:r>
              <a:rPr lang="pl-PL" sz="2400" dirty="0" err="1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punktatory</a:t>
            </a:r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01BBA50-3C5D-48F8-8CFF-B420BEFE73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7" y="3430588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7" y="3430588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339C87-20F8-408D-91DE-0BFB27E53489}"/>
              </a:ext>
            </a:extLst>
          </p:cNvPr>
          <p:cNvSpPr txBox="1"/>
          <p:nvPr/>
        </p:nvSpPr>
        <p:spPr>
          <a:xfrm>
            <a:off x="2260878" y="3429000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Strzałki </a:t>
            </a:r>
            <a:r>
              <a:rPr lang="pl-PL" sz="2400" dirty="0" err="1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punktatory</a:t>
            </a:r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1D10D9A9-4610-43B4-BC8A-B8570421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1350" y="3981451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1350" y="3981451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7207497-DB2F-4F62-A8C6-F87C7C26AC18}"/>
              </a:ext>
            </a:extLst>
          </p:cNvPr>
          <p:cNvSpPr txBox="1"/>
          <p:nvPr/>
        </p:nvSpPr>
        <p:spPr>
          <a:xfrm>
            <a:off x="2260877" y="3978275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Strzałki </a:t>
            </a:r>
            <a:r>
              <a:rPr lang="pl-PL" sz="2400" dirty="0" err="1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punktatory</a:t>
            </a:r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1627" imgH="211863" progId="CorelDraw.Graphic.16">
                  <p:embed/>
                </p:oleObj>
              </mc:Choice>
              <mc:Fallback>
                <p:oleObj name="CorelDRAW" r:id="rId4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pic>
        <p:nvPicPr>
          <p:cNvPr id="2" name="Symbol zastępczy zawartości 3">
            <a:extLst>
              <a:ext uri="{FF2B5EF4-FFF2-40B4-BE49-F238E27FC236}">
                <a16:creationId xmlns:a16="http://schemas.microsoft.com/office/drawing/2014/main" id="{6DFD2354-646B-7BDD-4C10-70082A93989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44" y="1259950"/>
            <a:ext cx="10573511" cy="501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05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1247670" y="564436"/>
            <a:ext cx="9696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Obiekty narażone na zniszczenie </a:t>
            </a:r>
            <a:b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</a:br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w razie konfliktu zbrojnego</a:t>
            </a:r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D4BB7474-6F3F-4450-A272-87A013EA6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5257" y="2424724"/>
          <a:ext cx="3444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5257" y="2424724"/>
                        <a:ext cx="3444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CED89-9B32-4124-AED0-CC34B5C04239}"/>
              </a:ext>
            </a:extLst>
          </p:cNvPr>
          <p:cNvSpPr txBox="1"/>
          <p:nvPr/>
        </p:nvSpPr>
        <p:spPr>
          <a:xfrm>
            <a:off x="1968271" y="2424724"/>
            <a:ext cx="8678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Most na rzece Narew w miejscowości Wierzbica.</a:t>
            </a:r>
          </a:p>
          <a:p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Most na Jeziorze Zegrzyńskim w miejscowości Zegrze Północne.</a:t>
            </a:r>
          </a:p>
          <a:p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Most na zaporze bocznej w Miejscowości Dębe.</a:t>
            </a:r>
          </a:p>
          <a:p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Centrum Szkolenia Łączności i Informatyki w Zegrzu.</a:t>
            </a: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01BBA50-3C5D-48F8-8CFF-B420BEFE73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5257" y="3167628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5257" y="3167628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1D10D9A9-4610-43B4-BC8A-B8570421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5256" y="3910532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5256" y="3910532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1627" imgH="211863" progId="CorelDraw.Graphic.16">
                  <p:embed/>
                </p:oleObj>
              </mc:Choice>
              <mc:Fallback>
                <p:oleObj name="CorelDRAW" r:id="rId4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1B83B13D-6145-74A5-E3E6-C156850568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5255" y="4653436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5255" y="4653436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5405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1778558" y="572756"/>
            <a:ext cx="96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Mapa obiektów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11627" imgH="211863" progId="CorelDraw.Graphic.16">
                  <p:embed/>
                </p:oleObj>
              </mc:Choice>
              <mc:Fallback>
                <p:oleObj name="CorelDRAW" r:id="rId2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pic>
        <p:nvPicPr>
          <p:cNvPr id="3" name="Obraz 2" descr="Obraz zawierający mapa, tekst, atlas, Świat&#10;&#10;Opis wygenerowany automatycznie">
            <a:extLst>
              <a:ext uri="{FF2B5EF4-FFF2-40B4-BE49-F238E27FC236}">
                <a16:creationId xmlns:a16="http://schemas.microsoft.com/office/drawing/2014/main" id="{4C97C7B5-A051-8FDD-B622-76F5595CE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06" y="751897"/>
            <a:ext cx="8399084" cy="6000538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5B3DEE4C-9B02-2661-B5F0-3C7B469F53C8}"/>
              </a:ext>
            </a:extLst>
          </p:cNvPr>
          <p:cNvSpPr txBox="1"/>
          <p:nvPr/>
        </p:nvSpPr>
        <p:spPr>
          <a:xfrm>
            <a:off x="2788920" y="4526280"/>
            <a:ext cx="32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prstClr val="black"/>
                </a:solidFill>
                <a:latin typeface="Montserrat ExtraBold" panose="00000900000000000000" pitchFamily="2" charset="-18"/>
              </a:rPr>
              <a:t>3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78297CD2-4B98-818C-F013-0800168AF99C}"/>
              </a:ext>
            </a:extLst>
          </p:cNvPr>
          <p:cNvSpPr txBox="1"/>
          <p:nvPr/>
        </p:nvSpPr>
        <p:spPr>
          <a:xfrm>
            <a:off x="7644384" y="2338631"/>
            <a:ext cx="44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prstClr val="black"/>
                </a:solidFill>
                <a:latin typeface="Montserrat ExtraBold" panose="00000900000000000000" pitchFamily="2" charset="-18"/>
              </a:rPr>
              <a:t>1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3AED1E6-DDA3-31A9-D2FC-725312F4D11C}"/>
              </a:ext>
            </a:extLst>
          </p:cNvPr>
          <p:cNvSpPr txBox="1"/>
          <p:nvPr/>
        </p:nvSpPr>
        <p:spPr>
          <a:xfrm>
            <a:off x="5687568" y="6019509"/>
            <a:ext cx="301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prstClr val="black"/>
                </a:solidFill>
                <a:latin typeface="Montserrat ExtraBold" panose="00000900000000000000" pitchFamily="2" charset="-18"/>
              </a:rPr>
              <a:t>2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C4B699BD-E411-126D-31EC-9854DB28A13E}"/>
              </a:ext>
            </a:extLst>
          </p:cNvPr>
          <p:cNvSpPr txBox="1"/>
          <p:nvPr/>
        </p:nvSpPr>
        <p:spPr>
          <a:xfrm>
            <a:off x="5904948" y="5916056"/>
            <a:ext cx="542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prstClr val="black"/>
                </a:solidFill>
                <a:latin typeface="Montserrat ExtraBold" panose="00000900000000000000" pitchFamily="2" charset="-18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74844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D5AECDB-16EE-4219-AB22-9DCF10C51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464" y="1939332"/>
            <a:ext cx="6087327" cy="452849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85C87D0-B546-4927-8A0B-4738E2BD1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3" y="189582"/>
            <a:ext cx="4271363" cy="1889257"/>
          </a:xfrm>
          <a:prstGeom prst="rect">
            <a:avLst/>
          </a:prstGeom>
        </p:spPr>
      </p:pic>
      <p:graphicFrame>
        <p:nvGraphicFramePr>
          <p:cNvPr id="8" name="Obiekt 7">
            <a:extLst>
              <a:ext uri="{FF2B5EF4-FFF2-40B4-BE49-F238E27FC236}">
                <a16:creationId xmlns:a16="http://schemas.microsoft.com/office/drawing/2014/main" id="{536C47D2-4727-4ED0-94A0-7668C8E68E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827194"/>
              </p:ext>
            </p:extLst>
          </p:nvPr>
        </p:nvGraphicFramePr>
        <p:xfrm>
          <a:off x="943732" y="6240818"/>
          <a:ext cx="2857500" cy="22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857576" imgH="227171" progId="CorelDraw.Graphic.16">
                  <p:embed/>
                </p:oleObj>
              </mc:Choice>
              <mc:Fallback>
                <p:oleObj name="CorelDRAW" r:id="rId4" imgW="2857576" imgH="227171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3732" y="6240818"/>
                        <a:ext cx="2857500" cy="227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CB076B5B-C6BB-7CB1-E327-23CCCEB7E43A}"/>
              </a:ext>
            </a:extLst>
          </p:cNvPr>
          <p:cNvSpPr/>
          <p:nvPr/>
        </p:nvSpPr>
        <p:spPr>
          <a:xfrm>
            <a:off x="307908" y="2202131"/>
            <a:ext cx="7536681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 defTabSz="457200"/>
            <a:r>
              <a:rPr lang="pl-PL" sz="3200" b="1" dirty="0">
                <a:ln w="12700">
                  <a:solidFill>
                    <a:srgbClr val="DF2E28"/>
                  </a:solidFill>
                  <a:prstDash val="solid"/>
                </a:ln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SPRAWOZDANIE Z DZIAŁALNOŚCI STRAŻY MIEJSKIEJ </a:t>
            </a:r>
          </a:p>
          <a:p>
            <a:pPr algn="ctr" defTabSz="457200"/>
            <a:r>
              <a:rPr lang="pl-PL" sz="3200" b="1" dirty="0">
                <a:ln w="12700">
                  <a:solidFill>
                    <a:srgbClr val="DF2E28"/>
                  </a:solidFill>
                  <a:prstDash val="solid"/>
                </a:ln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W 2024 R.</a:t>
            </a:r>
          </a:p>
        </p:txBody>
      </p:sp>
    </p:spTree>
    <p:extLst>
      <p:ext uri="{BB962C8B-B14F-4D97-AF65-F5344CB8AC3E}">
        <p14:creationId xmlns:p14="http://schemas.microsoft.com/office/powerpoint/2010/main" val="1339917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1778558" y="572756"/>
            <a:ext cx="96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Czym jest bezpieczeństwo?</a:t>
            </a:r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D4BB7474-6F3F-4450-A272-87A013EA6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7" y="2223861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7" y="2223861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CED89-9B32-4124-AED0-CC34B5C04239}"/>
              </a:ext>
            </a:extLst>
          </p:cNvPr>
          <p:cNvSpPr txBox="1"/>
          <p:nvPr/>
        </p:nvSpPr>
        <p:spPr>
          <a:xfrm>
            <a:off x="2260877" y="2223861"/>
            <a:ext cx="522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Bezpieczeństwo jest podstawową potrzebą człowieka.</a:t>
            </a:r>
          </a:p>
          <a:p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01BBA50-3C5D-48F8-8CFF-B420BEFE73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6" y="3188280"/>
          <a:ext cx="3444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6" y="3188280"/>
                        <a:ext cx="3444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339C87-20F8-408D-91DE-0BFB27E53489}"/>
              </a:ext>
            </a:extLst>
          </p:cNvPr>
          <p:cNvSpPr txBox="1"/>
          <p:nvPr/>
        </p:nvSpPr>
        <p:spPr>
          <a:xfrm>
            <a:off x="2260877" y="3176224"/>
            <a:ext cx="665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Stan gwarantujący: trwanie, przetrwanie, rozwój.</a:t>
            </a:r>
          </a:p>
        </p:txBody>
      </p:sp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1D10D9A9-4610-43B4-BC8A-B8570421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6" y="3901962"/>
          <a:ext cx="3444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6" y="3901962"/>
                        <a:ext cx="3444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7207497-DB2F-4F62-A8C6-F87C7C26AC18}"/>
              </a:ext>
            </a:extLst>
          </p:cNvPr>
          <p:cNvSpPr txBox="1"/>
          <p:nvPr/>
        </p:nvSpPr>
        <p:spPr>
          <a:xfrm>
            <a:off x="2260877" y="3851588"/>
            <a:ext cx="8418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Cechą charakterystyczną bezpieczeństwa jest jego </a:t>
            </a:r>
            <a:r>
              <a:rPr lang="pl-PL" sz="24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antropocentryzm.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1627" imgH="211863" progId="CorelDraw.Graphic.16">
                  <p:embed/>
                </p:oleObj>
              </mc:Choice>
              <mc:Fallback>
                <p:oleObj name="CorelDRAW" r:id="rId4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46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3" name="pole tekstowe 7">
            <a:extLst>
              <a:ext uri="{FF2B5EF4-FFF2-40B4-BE49-F238E27FC236}">
                <a16:creationId xmlns:a16="http://schemas.microsoft.com/office/drawing/2014/main" id="{3D48937F-B67F-211B-7935-FE5315663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7874" y="93078"/>
            <a:ext cx="8856253" cy="37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pl-PL" altLang="pl-PL" sz="18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PODSTAWY PRAWNE FUNKCJONOWANIA STRAŻY MIEJSKIEJ </a:t>
            </a:r>
            <a:endParaRPr lang="pl-PL" altLang="pl-PL" sz="1100" b="1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FA74334C-253F-5278-DE2E-3B2A2B77B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901" y="684740"/>
            <a:ext cx="10501357" cy="236306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 defTabSz="4572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PODSTAWY PRAWNE FUNKCJONOWANIA STRAŻY MIEJSKIEJ   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1045FF2D-C3CC-23DE-7AF0-BD4D2029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902" y="1138600"/>
            <a:ext cx="10501356" cy="236306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 defTabSz="4572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KONSTYTUCJA RP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A7BC3E98-2591-BFD8-C45F-295AED293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902" y="1600366"/>
            <a:ext cx="10501356" cy="236306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 defTabSz="4572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AKTY PRAWNE RANGI USTAWY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80AE1BCE-D82E-1345-99AA-20BBA9B8F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902" y="2049762"/>
            <a:ext cx="10501356" cy="236307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 defTabSz="4572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USTAWA Z DNIA 29 SIERPNIA 1997 R. O STRAŻACH GMINNYCH  ( TJ. DZ.U. Z 2021 R., POZ. 1763 )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6CBE3446-1C09-6DB6-A120-C15E562FD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902" y="2485798"/>
            <a:ext cx="10501356" cy="236306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 defTabSz="4572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AKTY WYKONAWCZE DO USTAWY RANGI ROZPORZĄDZENIA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A5177FE6-5254-4831-BE1F-4C2E79202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902" y="2925397"/>
            <a:ext cx="10501356" cy="650212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 defTabSz="4572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ROZPORZĄDZENIE MINISTRA SPRAW WEWNĘTRZNYCH I ADMINISTRACJI  Z DNIA 4 SIERPNIA 2021 R. W SPRAWIE FORM WSPÓŁPRACY STRAŻY GMINNEJ Z POLICJĄ ORAZ SPOSOBU INFORMOWANIA WOJEWODY O TEJ WSPÓŁPRACY  </a:t>
            </a:r>
            <a:b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</a:b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( DZ.U. Z 2021 R., POZ. 1466 )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AutoShape 2">
            <a:extLst>
              <a:ext uri="{FF2B5EF4-FFF2-40B4-BE49-F238E27FC236}">
                <a16:creationId xmlns:a16="http://schemas.microsoft.com/office/drawing/2014/main" id="{71474373-58A8-034A-4915-87BA189FB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902" y="3788107"/>
            <a:ext cx="10501356" cy="488057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 defTabSz="4572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ROZPORZĄDZENIE RADY MINISTRÓW Z DNIA 18 GRUDNIA 2019 R. W SPRAWIE WYKONYWANIA NIEKTÓRYCH CZYNNOŚCI PRZEZ STRAŻNIKÓW GMINNYCH (MIEJSKICH)  ( DZ. U Z 2019 R., POZ. 2484 )  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AutoShape 2">
            <a:extLst>
              <a:ext uri="{FF2B5EF4-FFF2-40B4-BE49-F238E27FC236}">
                <a16:creationId xmlns:a16="http://schemas.microsoft.com/office/drawing/2014/main" id="{6B038586-99F6-0EB7-B172-EA20D91DE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902" y="4607161"/>
            <a:ext cx="10501356" cy="619731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 defTabSz="4572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ROZPORZĄDZENIE MINISTRA SPRAW WEWNĘTRZNYCH  Z DNIA 11 CZERWCA 2014 R. W SPRAWIE SPOSOBU PRZECHOWYWANIA </a:t>
            </a:r>
            <a:b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</a:b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I EWIDENCJONOWANIA ŚRODKÓW PRZYMUSU BEZPOŚREDNIEGO PRZEZ STRAŻNIKÓW GMINNYCH (MIEJSKICH) </a:t>
            </a:r>
            <a:b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</a:b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(DZ. U. Z 2014 R., POZ. 777 )  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F5CF688F-E0CB-AA97-F420-411C2911F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902" y="5424949"/>
            <a:ext cx="10501356" cy="236306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 defTabSz="4572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AKTY ORGANÓW JEDNOSTEK SAMORZĄDU TERYTORIALNEGO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642BBE83-CC75-6482-3491-46AEB6F90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901" y="5844391"/>
            <a:ext cx="10501356" cy="236307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 defTabSz="4572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REGULAMIN NADANY NA MOCY UCHWAŁY NR 93/XIII/2003 RADY MIEJSKIEJ W SEROCKU Z DNIA 10 WRZEŚNIA 2003 ROKU.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9475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01255F3-1A56-F2F0-0070-F678979D56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0481352"/>
              </p:ext>
            </p:extLst>
          </p:nvPr>
        </p:nvGraphicFramePr>
        <p:xfrm>
          <a:off x="493811" y="224118"/>
          <a:ext cx="10039717" cy="6241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a 4">
            <a:extLst>
              <a:ext uri="{FF2B5EF4-FFF2-40B4-BE49-F238E27FC236}">
                <a16:creationId xmlns:a16="http://schemas.microsoft.com/office/drawing/2014/main" id="{05701514-6011-2A10-D089-86F3BB68C388}"/>
              </a:ext>
            </a:extLst>
          </p:cNvPr>
          <p:cNvGrpSpPr/>
          <p:nvPr/>
        </p:nvGrpSpPr>
        <p:grpSpPr>
          <a:xfrm>
            <a:off x="4212177" y="2123768"/>
            <a:ext cx="2610464" cy="2610464"/>
            <a:chOff x="2751088" y="1559"/>
            <a:chExt cx="2610464" cy="2610464"/>
          </a:xfrm>
          <a:solidFill>
            <a:srgbClr val="3B3D4A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" name="Owal 5">
              <a:extLst>
                <a:ext uri="{FF2B5EF4-FFF2-40B4-BE49-F238E27FC236}">
                  <a16:creationId xmlns:a16="http://schemas.microsoft.com/office/drawing/2014/main" id="{123B2E49-A7B9-B4A7-712E-F9387D224D94}"/>
                </a:ext>
              </a:extLst>
            </p:cNvPr>
            <p:cNvSpPr/>
            <p:nvPr/>
          </p:nvSpPr>
          <p:spPr>
            <a:xfrm>
              <a:off x="2751088" y="1559"/>
              <a:ext cx="2610464" cy="261046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7" name="Owal 4">
              <a:extLst>
                <a:ext uri="{FF2B5EF4-FFF2-40B4-BE49-F238E27FC236}">
                  <a16:creationId xmlns:a16="http://schemas.microsoft.com/office/drawing/2014/main" id="{E3906F8D-BE44-4409-FF33-8E83FC0DA71F}"/>
                </a:ext>
              </a:extLst>
            </p:cNvPr>
            <p:cNvSpPr txBox="1"/>
            <p:nvPr/>
          </p:nvSpPr>
          <p:spPr>
            <a:xfrm>
              <a:off x="3133382" y="383853"/>
              <a:ext cx="1845876" cy="1845876"/>
            </a:xfrm>
            <a:prstGeom prst="rect">
              <a:avLst/>
            </a:prstGeom>
            <a:grpFill/>
            <a:ln>
              <a:noFill/>
            </a:ln>
            <a:effectLst/>
            <a:sp3d/>
          </p:spPr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marR="0" lvl="0" indent="0" algn="ctr" defTabSz="8001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ind" panose="02000000000000000000" pitchFamily="2" charset="-18"/>
                  <a:cs typeface="Hind" panose="02000000000000000000" pitchFamily="2" charset="-18"/>
                </a:rPr>
                <a:t>FUNKCJE STRAŻY MIEJSKIEJ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5722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983389" y="6550302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4FA21A47-D1BD-A6E6-5C68-B947C6F32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70" y="642775"/>
            <a:ext cx="10390154" cy="446358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 defTabSz="4572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b="1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DZIAŁANIA PODEJMOWANE PRZEZ STRAŻ MIEJSKĄ W SEROCKU W 2024 R. WYNIKAJĄCE  Z FUNKCJI JAKIE PEŁNI WŚRÓD LOKALNEJ  SPOŁECZNOŚCI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b="1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  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b="1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 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ADBBCC0D-B322-3AEB-7C05-89710E3C3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9" y="1400345"/>
            <a:ext cx="10390153" cy="221993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OCHRONNEJ - ZAPEWNIENIE BEZPIECZEŃSTWA I SPOKOJU NA TERENIE GMINY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59CB9DF3-DC5C-1BB3-F037-EF613B84E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9" y="1825070"/>
            <a:ext cx="10390153" cy="430454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PORZĄDKOWEJ - EGZEKWOWANIE PRZESTRZEGANIA PRZEZ SPOŁECZNOŚĆ LOKALNĄ PRZEPISÓW PRAWA W ZAKRESIE CZYSTOŚCI I PORZĄDKU PUBLICZNEGO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FC7CB6B3-FBB0-5C19-5E59-2B771CF35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9" y="2449866"/>
            <a:ext cx="10390153" cy="278414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KONTROLNEJ - PATROLOWANIE ULIC I OSIEDLI ORAZ REALIZACJA ZGŁASZANYCH INTERWENCJI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95F29380-3E4E-1DE0-306A-9098D33C7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7" y="2983982"/>
            <a:ext cx="10390153" cy="297268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PREWENCYJNEJ - ZAPOBIEGANIE PRZESTĘPSTWOM, WYKROCZENIOM I ZJAWISKOM KRYMINOGENNYM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60AAAA8F-7DCD-2DBB-B0F9-14A499051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8" y="3584323"/>
            <a:ext cx="10390153" cy="276157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EDUKACYJNO-PROFILAKTYCZNEJ - PROWADZENIE PROFILAKTYKI WYCHOWAWCZEJ WŚRÓD DZIECI I MŁODZIEŻY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8EF781DA-EA17-54F2-67E8-83EF6A77D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8" y="4106842"/>
            <a:ext cx="10390153" cy="395281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SPOŁECZNO-ADMINISTRACYJNEJ - WSPÓŁDZIAŁANIE W ZAKRESIE BEZPIECZEŃSTWA  I PORZĄDKU PUBLICZNEGO  </a:t>
            </a:r>
            <a:b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Z ZAINTERESOWANYMI ORGANAMI SAMORZĄDOWYMI  I ORGANIZACJAMI SPOŁECZNYMI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030A9206-6026-1BA3-7E81-C62A6A72D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8" y="4732945"/>
            <a:ext cx="10390153" cy="446358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NTEGRUJĄCEJ LOKALNĄ SPOŁECZNOŚĆ - POPRZEZ UDZIAŁ W IMPREZACH SPORTOWYCH, KULTURALNYCH, CHARYTATYWNYCH ORGANIZOWANYCH PRZEZ GMINĘ, ORGANIZACJE SPOŁECZNE, SZKOŁY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69BDA0CB-649F-8154-0187-9C4601F0D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8" y="5410125"/>
            <a:ext cx="10390152" cy="276168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DOPROWADZANIE OSÓB NIETRZEŹWYCH DO IZBY WYTRZEŹWIEŃ LUB MIEJSCA ICH ZAMIESZKANIA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BB94648C-6DF7-B024-650C-EF41DD04B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6" y="5917116"/>
            <a:ext cx="10390151" cy="654014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INFORMOWANIE O ZAUWAŻONYCH AWARIACH W SIECI TELEKOMUNIKACYJNEJ,  WODNO-KANALIZACYJNEJ, ENERGETYCZNEJ I GAZOWNICZEJ - INSTYTUCJI POWOŁANYCH DO NATYCHMIASTOWEGO ICH USUWANIA BĄDŹ WYZNACZONYCH W TYM CELU INNYCH PODMIOTÓW ORAZ ADMINISTRATORÓW TYCH OBIEKTÓW I URZĄDZEŃ</a:t>
            </a:r>
          </a:p>
        </p:txBody>
      </p:sp>
    </p:spTree>
    <p:extLst>
      <p:ext uri="{BB962C8B-B14F-4D97-AF65-F5344CB8AC3E}">
        <p14:creationId xmlns:p14="http://schemas.microsoft.com/office/powerpoint/2010/main" val="543307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77A2C470-3302-E73C-6686-19294DA08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70" y="642775"/>
            <a:ext cx="10390154" cy="446358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 defTabSz="45720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200" b="1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DZIAŁANIA PODEJMOWANE PRZEZ STRAŻ MIEJSKĄ W SEROCKU W 2024 R. WYNIKAJĄCE </a:t>
            </a:r>
            <a:br>
              <a:rPr lang="pl-PL" altLang="pl-PL" sz="1200" b="1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</a:br>
            <a:r>
              <a:rPr lang="pl-PL" altLang="pl-PL" sz="1200" b="1" dirty="0">
                <a:solidFill>
                  <a:srgbClr val="FFFFFF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Z FUNKCJI JAKIE PEŁNI WŚRÓD LOKALNEJ SPOŁECZNOŚCI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algn="ctr" fontAlgn="base">
              <a:lnSpc>
                <a:spcPct val="107000"/>
              </a:lnSpc>
              <a:spcAft>
                <a:spcPct val="0"/>
              </a:spcAft>
              <a:buClr>
                <a:srgbClr val="DADADA"/>
              </a:buClr>
              <a:buSzPct val="75000"/>
              <a:buFont typeface="Wingdings 2" panose="05020102010507070707" pitchFamily="18" charset="2"/>
              <a:buNone/>
              <a:defRPr/>
            </a:pPr>
            <a:r>
              <a:rPr lang="pl-PL" altLang="pl-PL" sz="1100" dirty="0">
                <a:solidFill>
                  <a:srgbClr val="FFFFFF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5269F5F-FBCB-A022-2BA5-695BC2CDA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9" y="1404722"/>
            <a:ext cx="10390153" cy="446358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KONTROLOWANIE I PODEJMOWANIE STOSOWNYCH DZIAŁAŃ DLA ZAPEWNIENIA CZYSTOŚCI  I ESTETYCZNEGO WYGLĄDU OBIEKTÓW I URZĄDZEŃ UŻYTECZNOŚCI PUBLICZNEJ ORAZ OTOCZENIA INSTYTUCJI I POSESJI  PRYWATNYCH.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B6703790-65CC-7A74-F5BC-5523939C5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128923"/>
            <a:ext cx="10408022" cy="256183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OCHRONA OBIEKTÓW KOMUNALNYCH I URZĄDZEŃ UŻYTECZNOŚCI PUBLICZNEJ.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40B65256-D8DF-D614-F103-865CE8944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9" y="2662949"/>
            <a:ext cx="10390153" cy="256183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KONTROLOWANIE PORZĄDKU W RUCHU DROGOWYM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5BCD890C-0752-8E3A-237F-AB525D1F8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9" y="3196976"/>
            <a:ext cx="10390153" cy="256184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KONTROLOWANIE JAKOŚCI PALIWA WYKORZYSTYWANEGO W SYSTEMACH CENTRALNEGO OGRZEWANIA  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6AA92183-A014-99AA-7241-2905B63E5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668" y="3731004"/>
            <a:ext cx="10390153" cy="247064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KONTROLOWANIE  STANU WÓD NA LISTWACH  WODOWSKAZOWYCH  RZEKI  BUG  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EE7E4CC6-717B-57F1-9FC3-33201DF8A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99" y="4255912"/>
            <a:ext cx="10408021" cy="247064"/>
          </a:xfrm>
          <a:prstGeom prst="roundRect">
            <a:avLst>
              <a:gd name="adj" fmla="val 16667"/>
            </a:avLst>
          </a:prstGeom>
          <a:solidFill>
            <a:srgbClr val="3B3D4A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1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UDZIELANIE POMOCY W URUCHOMIENIU POJAZDÓW W OKRESIE ZIMOWYM   </a:t>
            </a:r>
          </a:p>
        </p:txBody>
      </p:sp>
    </p:spTree>
    <p:extLst>
      <p:ext uri="{BB962C8B-B14F-4D97-AF65-F5344CB8AC3E}">
        <p14:creationId xmlns:p14="http://schemas.microsoft.com/office/powerpoint/2010/main" val="2659343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55569" y="6426816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875071" y="392367"/>
            <a:ext cx="10654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pl-PL" sz="24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SPOTKANIA STRAŻNIKÓW MIEJSKICH W SZKOŁACH WSPÓLNIE Z POLICJĄ</a:t>
            </a:r>
            <a:endParaRPr lang="pl-PL" sz="2400" b="1" dirty="0">
              <a:ln w="9525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118179" y="2002269"/>
            <a:ext cx="1040560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GŁÓWNYM CELEM SPOTKAŃ JEST UTRWALENIE WIEDZY WŚRÓD UCZNIÓW O ZASADACH BEZPIECZEŃSTWA NA ULICY, W SZKOLE</a:t>
            </a:r>
            <a:br>
              <a:rPr lang="pl-PL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</a:br>
            <a:r>
              <a:rPr lang="pl-PL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I DOMU ORAZ KSZTAŁTOWANIE NAWYKU ICH PRZESTRZEGANIA.  </a:t>
            </a:r>
          </a:p>
          <a:p>
            <a:pPr algn="just"/>
            <a:r>
              <a:rPr lang="pl-PL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CO ROKU  STRAŻNICY WE WSPÓŁPRACY Z POLICJĄ ODWIEDZAJĄ SZKOŁY NA TERENIE GMINY I PRZEKAZUJĄ UCZNIOM WAŻNE INFORMACJE.</a:t>
            </a:r>
            <a:endParaRPr lang="pl-PL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667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1161775" y="351587"/>
            <a:ext cx="108073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pl-PL" sz="2000" dirty="0">
                <a:ln w="9525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‚,</a:t>
            </a:r>
            <a:r>
              <a:rPr lang="pl-PL" sz="20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BEZPIECZNE FERIE”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75" y="1189187"/>
            <a:ext cx="4016400" cy="4797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681" y="1255222"/>
            <a:ext cx="5878035" cy="4731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1249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1102677" y="318226"/>
            <a:ext cx="108073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pl-PL" sz="20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SPOTKANIA Z UCZNIAMI W SZKOLE PODSTAWOWEJ I PRZEDSZKOLU – FOTORELACJA  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44" y="1820487"/>
            <a:ext cx="4789063" cy="3759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71" y="1820487"/>
            <a:ext cx="5119792" cy="3839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7131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1152104" y="404859"/>
            <a:ext cx="10807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pl-PL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SPOTKANIA Z UCZNIAMI W SZKOLE PODSTAWOWEJ I PRZEDSZKOLU – FOTORELACJA  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9" y="1695291"/>
            <a:ext cx="5195348" cy="3896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09" y="1794088"/>
            <a:ext cx="5063618" cy="379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8060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4971941-59BE-1A09-9DB5-B19A0E7D0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21" y="1673337"/>
            <a:ext cx="3504483" cy="4611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716782" y="293426"/>
            <a:ext cx="10807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pl-PL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latin typeface="Hind" panose="02000000000000000000" pitchFamily="2" charset="-18"/>
                <a:cs typeface="Hind" panose="02000000000000000000" pitchFamily="2" charset="-18"/>
              </a:rPr>
              <a:t>SPOTKANIA Z UCZNIAMI W SZKOLE PODSTAWOWEJ I PRZEDSZKOLU – FOTORELACJA  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071" y="1720039"/>
            <a:ext cx="6086939" cy="456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1372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716782" y="392367"/>
            <a:ext cx="11279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REALIZACJA ZGŁASZANYCH INTERWENCJI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740" y="1741638"/>
            <a:ext cx="5085096" cy="38138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5996" y="1733957"/>
            <a:ext cx="5023646" cy="376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3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11627" imgH="211863" progId="CorelDraw.Graphic.16">
                  <p:embed/>
                </p:oleObj>
              </mc:Choice>
              <mc:Fallback>
                <p:oleObj name="CorelDRAW" r:id="rId2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pic>
        <p:nvPicPr>
          <p:cNvPr id="2" name="Symbol zastępczy zawartości 5">
            <a:extLst>
              <a:ext uri="{FF2B5EF4-FFF2-40B4-BE49-F238E27FC236}">
                <a16:creationId xmlns:a16="http://schemas.microsoft.com/office/drawing/2014/main" id="{18E1F12C-9E40-16C2-B8C0-987825DAB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58" y="1794651"/>
            <a:ext cx="7635569" cy="4401911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8939A92-A7BD-2E2A-37AB-05AFEE2C2A1E}"/>
              </a:ext>
            </a:extLst>
          </p:cNvPr>
          <p:cNvSpPr txBox="1"/>
          <p:nvPr/>
        </p:nvSpPr>
        <p:spPr>
          <a:xfrm>
            <a:off x="1778558" y="572756"/>
            <a:ext cx="96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HIERARCHIA POTRZEB  </a:t>
            </a:r>
          </a:p>
        </p:txBody>
      </p:sp>
    </p:spTree>
    <p:extLst>
      <p:ext uri="{BB962C8B-B14F-4D97-AF65-F5344CB8AC3E}">
        <p14:creationId xmlns:p14="http://schemas.microsoft.com/office/powerpoint/2010/main" val="4245537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481717" y="377230"/>
            <a:ext cx="11279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REALIZACJA ZGŁASZANYCH INTERWENCJI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937" y="1638785"/>
            <a:ext cx="5391481" cy="4043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9" y="1638785"/>
            <a:ext cx="5407009" cy="4055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292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481717" y="377230"/>
            <a:ext cx="11279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REALIZACJA ZGŁASZANYCH INTERWENCJI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9724" y="2137767"/>
            <a:ext cx="4226019" cy="316951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2143" y="2156458"/>
            <a:ext cx="4204657" cy="315349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925" y="2156458"/>
            <a:ext cx="4204657" cy="315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41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716782" y="392367"/>
            <a:ext cx="11279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INTERWENCJE ZWIĄZANE ZE ZWIERZĘTAMI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3"/>
          <a:stretch/>
        </p:blipFill>
        <p:spPr>
          <a:xfrm rot="5400000">
            <a:off x="986736" y="1560311"/>
            <a:ext cx="5099940" cy="410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2"/>
          <a:stretch/>
        </p:blipFill>
        <p:spPr>
          <a:xfrm>
            <a:off x="6356630" y="1008277"/>
            <a:ext cx="3868023" cy="5030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938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716782" y="392367"/>
            <a:ext cx="11279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INTERWENCJE ZWIĄZANE ZE ZWIERZĘTAMI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6890" y="2069378"/>
            <a:ext cx="4727629" cy="354572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220" y="2103853"/>
            <a:ext cx="4688228" cy="351617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3197" y="2105042"/>
            <a:ext cx="4686870" cy="351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97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912299" y="392367"/>
            <a:ext cx="11279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INTERWENCJE ZWIĄZANE ZE ZWIERZĘTAMI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54" y="1731742"/>
            <a:ext cx="4331848" cy="324888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01" y="1731742"/>
            <a:ext cx="5286852" cy="32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90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845991" y="325891"/>
            <a:ext cx="10859113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l-PL" sz="2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REALIZACJA PRZEZ STRAŻ MIEJSKĄ PRAWA DO OBSERWOWANIA I REJESTROWANIA PRZY UŻYCIU ŚRODKÓW TECHNICZNYCH  OBRAZU ZDARZEŃ W MIEJSCACH PUBLICZNYCH  </a:t>
            </a:r>
          </a:p>
        </p:txBody>
      </p:sp>
      <p:sp>
        <p:nvSpPr>
          <p:cNvPr id="2" name="Prostokąt 1"/>
          <p:cNvSpPr/>
          <p:nvPr/>
        </p:nvSpPr>
        <p:spPr>
          <a:xfrm>
            <a:off x="873568" y="1158328"/>
            <a:ext cx="10444861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pl-PL" sz="1600" b="1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W ZWIĄZKU Z REALIZACJĄ ZADAŃ, STRAŻY MIEJSKIEJ PRZYSŁUGUJE PRAWO DO OBSERWOWANIA</a:t>
            </a:r>
            <a:br>
              <a:rPr lang="pl-PL" sz="1600" b="1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</a:br>
            <a:r>
              <a:rPr lang="pl-PL" sz="1600" b="1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I REJESTROWANIA PRZY UŻYCIU ŚRODKÓW TECHNICZNYCH OBRAZU ZDARZEŃ W MIEJSCACH PUBLICZNYCH W PRZYPADKU, KIEDY JEST TO NIEZBĘDNE DO WYKONYWANIA ZADAŃ ORAZ W CELU:</a:t>
            </a:r>
          </a:p>
        </p:txBody>
      </p:sp>
      <p:sp>
        <p:nvSpPr>
          <p:cNvPr id="3" name="Prostokąt 2"/>
          <p:cNvSpPr/>
          <p:nvPr/>
        </p:nvSpPr>
        <p:spPr>
          <a:xfrm>
            <a:off x="270843" y="2154159"/>
            <a:ext cx="865716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UTRWALANIA DOWODÓW POPEŁNIENIA PRZESTĘPSTWA LUB WYKROCZENIA</a:t>
            </a:r>
          </a:p>
        </p:txBody>
      </p:sp>
      <p:sp>
        <p:nvSpPr>
          <p:cNvPr id="4" name="Prostokąt 3"/>
          <p:cNvSpPr/>
          <p:nvPr/>
        </p:nvSpPr>
        <p:spPr>
          <a:xfrm>
            <a:off x="270843" y="2642412"/>
            <a:ext cx="1076490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PRZECIWDZIAŁANIA PRZYPADKOM NARUSZANIA SPOKOJU I PORZĄDKU W MIEJSCACH PUBLICZNYCH</a:t>
            </a:r>
          </a:p>
        </p:txBody>
      </p:sp>
      <p:sp>
        <p:nvSpPr>
          <p:cNvPr id="5" name="Prostokąt 4"/>
          <p:cNvSpPr/>
          <p:nvPr/>
        </p:nvSpPr>
        <p:spPr>
          <a:xfrm>
            <a:off x="-457614" y="3067594"/>
            <a:ext cx="10358478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OCHRONY OBIEKTÓW KOMUNALNYCH I URZĄDZEŃ UŻYTECZNOŚCI PUBLICZNEJ</a:t>
            </a:r>
          </a:p>
        </p:txBody>
      </p:sp>
      <p:sp>
        <p:nvSpPr>
          <p:cNvPr id="6" name="Prostokąt 5"/>
          <p:cNvSpPr/>
          <p:nvPr/>
        </p:nvSpPr>
        <p:spPr>
          <a:xfrm>
            <a:off x="795174" y="3594393"/>
            <a:ext cx="10601648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l-PL" sz="1600" b="1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REALIZACJA PRZEZ STRAŻ MIEJSKĄ  PRAWA DO OBSERWOWANIA I REJESTROWANIA PRZY UŻYCIU ŚRODKÓW TECHNICZNYCH OBRAZU ZDARZEŃ W MIEJSCACH PUBLICZNYCH ODBYWA SIĘ:</a:t>
            </a:r>
          </a:p>
        </p:txBody>
      </p:sp>
      <p:sp>
        <p:nvSpPr>
          <p:cNvPr id="8" name="Prostokąt 7"/>
          <p:cNvSpPr/>
          <p:nvPr/>
        </p:nvSpPr>
        <p:spPr>
          <a:xfrm>
            <a:off x="716781" y="4361183"/>
            <a:ext cx="10474678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ZDALNIE – PRZY UŻYCIU URZĄDZEŃ UMOŻLIWIAJĄCYCH PRZEKAZYWANIE OBRAZU ZDARZEŃ NA ODLEGŁOŚĆ</a:t>
            </a:r>
          </a:p>
        </p:txBody>
      </p:sp>
      <p:sp>
        <p:nvSpPr>
          <p:cNvPr id="9" name="Prostokąt 8"/>
          <p:cNvSpPr/>
          <p:nvPr/>
        </p:nvSpPr>
        <p:spPr>
          <a:xfrm>
            <a:off x="716781" y="4957361"/>
            <a:ext cx="1031565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BEZPOŚREDNIO – W PRZYPADKU PROWADZENIA PRZEZ STRAŻNIKA MIEJSKIEGO OBSERWACJI I REJESTRACJI OBRAZU W MIEJSCU ZDARZENIA </a:t>
            </a:r>
          </a:p>
        </p:txBody>
      </p:sp>
    </p:spTree>
    <p:extLst>
      <p:ext uri="{BB962C8B-B14F-4D97-AF65-F5344CB8AC3E}">
        <p14:creationId xmlns:p14="http://schemas.microsoft.com/office/powerpoint/2010/main" val="4241354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716782" y="392367"/>
            <a:ext cx="11279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MONTAŻ ,,FOTOPUŁAPEK’’ NA TERENIE MIASTA I GMINY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2207" y="2229560"/>
            <a:ext cx="4274156" cy="3205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298" y="2227620"/>
            <a:ext cx="4258638" cy="3193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8240" y="2231383"/>
            <a:ext cx="4288747" cy="3216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3816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914400" y="392367"/>
            <a:ext cx="11082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INFORMOWANIE O ZAUWAŻONYCH AWARIACH INSTYTUCJI POWOŁANYCH</a:t>
            </a:r>
            <a:b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 DO NATYCHMIASTOWEGO ICH USUWANIA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307" y="2049256"/>
            <a:ext cx="4300573" cy="322543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6914" y="2049258"/>
            <a:ext cx="4300573" cy="32254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0111" y="2049256"/>
            <a:ext cx="4300574" cy="32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02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875490" y="518827"/>
            <a:ext cx="11082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INFORMOWANIE O ZAUWAŻONYCH AWARIACH INSTYTUCJI POWOŁANYCH</a:t>
            </a:r>
            <a:b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 DO NATYCHMIASTOWEGO ICH USUWANIA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" t="567" r="1867" b="20615"/>
          <a:stretch/>
        </p:blipFill>
        <p:spPr>
          <a:xfrm>
            <a:off x="7819244" y="1929323"/>
            <a:ext cx="3918187" cy="410970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876" y="2443036"/>
            <a:ext cx="4109701" cy="308227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8918" y="2444712"/>
            <a:ext cx="4123109" cy="309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6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914400" y="392367"/>
            <a:ext cx="11082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INFORMOWANIE O ZAUWAŻONYCH AWARIACH INSTYTUCJI POWOŁANYCH</a:t>
            </a:r>
            <a:b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 DO NATYCHMIASTOWEGO ICH USUWANIA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3196" y="2311069"/>
            <a:ext cx="4113463" cy="308509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491" y="2312828"/>
            <a:ext cx="4035571" cy="302667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4158" y="2321126"/>
            <a:ext cx="4101968" cy="307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29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11627" imgH="211863" progId="CorelDraw.Graphic.16">
                  <p:embed/>
                </p:oleObj>
              </mc:Choice>
              <mc:Fallback>
                <p:oleObj name="CorelDRAW" r:id="rId2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pic>
        <p:nvPicPr>
          <p:cNvPr id="3" name="Obraz 2" descr="Obraz zawierający tekst, diagram, zrzut ekranu, paragon&#10;&#10;Opis wygenerowany automatycznie">
            <a:extLst>
              <a:ext uri="{FF2B5EF4-FFF2-40B4-BE49-F238E27FC236}">
                <a16:creationId xmlns:a16="http://schemas.microsoft.com/office/drawing/2014/main" id="{58E5C747-C6CF-7A40-CDE7-3BC4E946D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84" y="230659"/>
            <a:ext cx="8504537" cy="64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12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914400" y="392367"/>
            <a:ext cx="11082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INFORMOWANIE O ZAUWAŻONYCH AWARIACH INSTYTUCJI POWOŁANYCH</a:t>
            </a:r>
            <a:b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DO NATYCHMIASTOWEGO ICH USUWANIA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543" y="1883628"/>
            <a:ext cx="5141245" cy="3855934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6566" y="1878664"/>
            <a:ext cx="5101534" cy="3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83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1222513" y="426925"/>
            <a:ext cx="1108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KONTROLOWANIE STANU WÓD NA LISTWACH WODOWSKAZOWYCH RZEKI BUG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1125" r="10226" b="450"/>
          <a:stretch/>
        </p:blipFill>
        <p:spPr>
          <a:xfrm>
            <a:off x="1689017" y="1218537"/>
            <a:ext cx="7660990" cy="4609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6786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914400" y="392367"/>
            <a:ext cx="1108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ZABEZPIECZANIE IMPREZ SPORTOWYCH I KULTURALNYCH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8985" y="2001665"/>
            <a:ext cx="4379798" cy="328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72" y="1454191"/>
            <a:ext cx="5739444" cy="4304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9755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914400" y="392367"/>
            <a:ext cx="110820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2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KONTROLOWANIE PORZĄDKU W RUCHU DROGOWYM, EGZEKWOWANIE PRZEPISÓW PRAWA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428" y="2116976"/>
            <a:ext cx="3831772" cy="287382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584" y="2164131"/>
            <a:ext cx="3817463" cy="286309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7286" y="2164131"/>
            <a:ext cx="3817463" cy="286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60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493812" y="478092"/>
            <a:ext cx="11082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UDZIELANIE POMOCY W URUCHOMIENIU POJAZDÓW W OKRESIE ZIMOWYM  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723" r="20353" b="703"/>
          <a:stretch/>
        </p:blipFill>
        <p:spPr>
          <a:xfrm>
            <a:off x="1025299" y="1922711"/>
            <a:ext cx="4880978" cy="3217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75" y="1361766"/>
            <a:ext cx="3905811" cy="433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824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044774" y="436864"/>
            <a:ext cx="1035434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DZIAŁANIA PODEJMOWANE NA RZECZ OSÓB ZNAJDUJĄCYCH SIĘ</a:t>
            </a:r>
            <a:br>
              <a:rPr lang="pl-PL" sz="2000" b="1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</a:br>
            <a:r>
              <a:rPr lang="pl-PL" sz="2000" b="1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W OKOLICZNOŚCIACH ZAGRAŻAJĄCYCH ICH ŻYCIU  I ZDROWIU   </a:t>
            </a:r>
            <a:endParaRPr lang="pl-PL" sz="2000" dirty="0">
              <a:solidFill>
                <a:schemeClr val="bg1"/>
              </a:solidFill>
              <a:latin typeface="Hind" panose="02000000000000000000" pitchFamily="2" charset="-18"/>
              <a:ea typeface="Calibri" panose="020F0502020204030204" pitchFamily="34" charset="0"/>
              <a:cs typeface="Hind" panose="02000000000000000000" pitchFamily="2" charset="-18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044774" y="1776014"/>
            <a:ext cx="10354340" cy="4282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SPOSOBY ZAKOŃCZENIA INTERWENCJI W STOSUNKU DO OSÓB ZNAJDUJĄCYCH  SIĘ  W STANIE NIETRZEŹWOŚCI: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200" b="1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W ŚWIETLE ART. 40 UST. 1 USTAWY Z DNIA 26 PAŹDZIERNIKA 1982 R. </a:t>
            </a:r>
            <a:br>
              <a:rPr lang="pl-PL" sz="2200" b="1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</a:br>
            <a:r>
              <a:rPr lang="pl-PL" sz="2200" b="1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O WYCHOWANIU W TRZEŹWOŚCI I PRZECIWDZIAŁANIU ALKOHOLIZMOWI – </a:t>
            </a: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(Dz. U. z 2023 r. poz. 2151 ze zm.) FUNKCJONARIUSZE  STRAŻY MIEJSKIEJ MOGĄ DOPROWADZIĆ OSOBĘ NIETRZEŹWĄ: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DO IZBY WYTRZEŹWIEŃ, ZAKŁADU OPIEKI ZDROWOTNEJ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DO INNEJ WŁAŚCIWEJ PLACÓWKI UTWORZONEJ LUB WSKAZANEJ</a:t>
            </a:r>
            <a:b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</a:b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PRZEZ JEDNOSTKĘ SAMORZĄDU TERYTORIALNEGO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DO MIEJSCA ZAMIESZKANIA LUB POBYTU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ea typeface="Calibri" panose="020F0502020204030204" pitchFamily="34" charset="0"/>
                <a:cs typeface="Hind" panose="02000000000000000000" pitchFamily="2" charset="-18"/>
              </a:rPr>
              <a:t>DO JEDNOSTKI POLICJI.</a:t>
            </a:r>
            <a:endParaRPr lang="pl-PL" sz="2200" dirty="0">
              <a:solidFill>
                <a:schemeClr val="bg1"/>
              </a:solidFill>
              <a:effectLst/>
              <a:latin typeface="Hind" panose="02000000000000000000" pitchFamily="2" charset="-18"/>
              <a:ea typeface="Calibri" panose="020F0502020204030204" pitchFamily="34" charset="0"/>
              <a:cs typeface="Hind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8514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044774" y="436864"/>
            <a:ext cx="10354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0" i="0" u="none" strike="noStrike" kern="1200" cap="none" spc="50" baseline="0">
                <a:solidFill>
                  <a:prstClr val="black"/>
                </a:solidFill>
                <a:latin typeface="Montserrat ExtraBold" panose="00000900000000000000" pitchFamily="2" charset="-18"/>
                <a:ea typeface="+mn-ea"/>
                <a:cs typeface="+mn-cs"/>
              </a:defRPr>
            </a:pPr>
            <a:r>
              <a:rPr lang="pl-PL" sz="2000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DOPROWADZENIE DO  IZBY  WYTRZEŹWIEŃ  LUB  MIEJSCA ZAMIESZKANIA</a:t>
            </a:r>
          </a:p>
          <a:p>
            <a:pPr algn="ctr">
              <a:defRPr sz="1200" b="0" i="0" u="none" strike="noStrike" kern="1200" cap="none" spc="50" baseline="0">
                <a:solidFill>
                  <a:prstClr val="black"/>
                </a:solidFill>
                <a:latin typeface="Montserrat ExtraBold" panose="00000900000000000000" pitchFamily="2" charset="-18"/>
                <a:ea typeface="+mn-ea"/>
                <a:cs typeface="+mn-cs"/>
              </a:defRPr>
            </a:pPr>
            <a:r>
              <a:rPr lang="pl-PL" sz="2000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               W 2024 R.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413163" y="2213033"/>
            <a:ext cx="96016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30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W 2024 r. przeprowadzono 28 interwencji związanych</a:t>
            </a:r>
            <a:br>
              <a:rPr lang="pl-PL" sz="30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30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z doprowadzeniem osób nietrzeźwych do izby wytrzeźwień lub miejsca zamieszkania. </a:t>
            </a:r>
          </a:p>
          <a:p>
            <a:r>
              <a:rPr lang="pl-PL" sz="30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Odnotowano spadek liczby interwencji w stosunku do poprzedniego roku (85 interwencji w 2023 r.). </a:t>
            </a:r>
          </a:p>
          <a:p>
            <a:endParaRPr lang="pl-PL" sz="3000" dirty="0">
              <a:solidFill>
                <a:schemeClr val="bg1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2280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16782" y="392367"/>
            <a:ext cx="10354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20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INTERWENCJE PODEJMOWANE NA RZECZ OSÓB ZNAJDUJĄCYCH SIĘ W OKOLICZNOŚCIACH ZAGRAŻAJĄCYCH ICH ŻYCIU LUB ZDROWIU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82" y="1679459"/>
            <a:ext cx="3173688" cy="423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69" y="1695291"/>
            <a:ext cx="3161813" cy="4215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74" y="1695291"/>
            <a:ext cx="3161815" cy="4215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740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914400" y="392367"/>
            <a:ext cx="110820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22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KONTROLOWANIE JAKOŚCI PALIWA WYKORZYSTYWANEGO W SYSTEMACH CENTRALNEGO OGRZEWANIA 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372" y="2291772"/>
            <a:ext cx="4563968" cy="342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1435" y="2265787"/>
            <a:ext cx="4563968" cy="342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9024852" y="1797886"/>
            <a:ext cx="2449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85 KONTROLI  PALENISK  PRZEPROWADZONYCH  PRZEZ   STRAŻ  MIEJSKĄ  W  SEROCKU W 2024 r.</a:t>
            </a:r>
          </a:p>
        </p:txBody>
      </p:sp>
    </p:spTree>
    <p:extLst>
      <p:ext uri="{BB962C8B-B14F-4D97-AF65-F5344CB8AC3E}">
        <p14:creationId xmlns:p14="http://schemas.microsoft.com/office/powerpoint/2010/main" val="16658201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393134" y="365871"/>
            <a:ext cx="11082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2000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  WSPÓŁPRACA STRAŻY MIEJSKIEJ Z POLICJĄ </a:t>
            </a:r>
          </a:p>
        </p:txBody>
      </p:sp>
      <p:sp>
        <p:nvSpPr>
          <p:cNvPr id="2" name="Prostokąt 1"/>
          <p:cNvSpPr/>
          <p:nvPr/>
        </p:nvSpPr>
        <p:spPr>
          <a:xfrm>
            <a:off x="-468795" y="2496823"/>
            <a:ext cx="93527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r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AKCJE PREWENCYJNE I EDUKACYJNE  W SZKOŁACH </a:t>
            </a:r>
          </a:p>
        </p:txBody>
      </p:sp>
      <p:sp>
        <p:nvSpPr>
          <p:cNvPr id="3" name="Prostokąt 2"/>
          <p:cNvSpPr/>
          <p:nvPr/>
        </p:nvSpPr>
        <p:spPr>
          <a:xfrm>
            <a:off x="888754" y="1153584"/>
            <a:ext cx="100908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STAŁA WYMIANA INFORMACJI O ZAGROŻENIACH WYSTĘPUJĄCYCH NA  TERENIE GMINY W ZAKRESIE BEZPIECZEŃSTWA LUDZI I MIENIA, SPOKOJU</a:t>
            </a:r>
            <a:b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I PORZĄDKU PUBLICZNEGO</a:t>
            </a:r>
          </a:p>
        </p:txBody>
      </p:sp>
      <p:sp>
        <p:nvSpPr>
          <p:cNvPr id="6" name="Prostokąt 5"/>
          <p:cNvSpPr/>
          <p:nvPr/>
        </p:nvSpPr>
        <p:spPr>
          <a:xfrm>
            <a:off x="842201" y="4440612"/>
            <a:ext cx="97591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WSPÓLNE PROWADZENIE DZIAŁAŃ PORZĄDKOWYCH W CELU ZAPEWNIENIA SPOKOJU I PORZĄDKU W MIEJSCACH ZGROMADZEŃ, IMPREZ ARTYSTYCZNYCH, ROZRYWKOWYCH I SPORTOWYCH, A TAKŻE W INNYCH MIEJSCACH PUBLICZNYCH</a:t>
            </a:r>
          </a:p>
        </p:txBody>
      </p:sp>
      <p:sp>
        <p:nvSpPr>
          <p:cNvPr id="8" name="Prostokąt 7"/>
          <p:cNvSpPr/>
          <p:nvPr/>
        </p:nvSpPr>
        <p:spPr>
          <a:xfrm>
            <a:off x="842201" y="3162953"/>
            <a:ext cx="102162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WYMIANA INFORMACJI W ZAKRESIE OBSERWOWANIA I REJESTROWANIA</a:t>
            </a:r>
            <a:b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22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PRZY UŻYCIU ŚRODKÓW TECHNICZNYCH OBRAZU ZDARZEŃ W MIEJSCACH PUBLICZNYCH</a:t>
            </a:r>
          </a:p>
        </p:txBody>
      </p:sp>
    </p:spTree>
    <p:extLst>
      <p:ext uri="{BB962C8B-B14F-4D97-AF65-F5344CB8AC3E}">
        <p14:creationId xmlns:p14="http://schemas.microsoft.com/office/powerpoint/2010/main" val="2808328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11627" imgH="211863" progId="CorelDraw.Graphic.16">
                  <p:embed/>
                </p:oleObj>
              </mc:Choice>
              <mc:Fallback>
                <p:oleObj name="CorelDRAW" r:id="rId2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161535" y="741406"/>
            <a:ext cx="9497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Montserrat ExtraBold" panose="00000900000000000000" pitchFamily="2" charset="-18"/>
              </a:rPr>
              <a:t>BEZPIECZEŃSTWO JAKO ZADANIE WŁASNE GMINY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226894" y="2582931"/>
            <a:ext cx="9580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Na podstawie art. 7 ust. 1 pkt 14 ustawy z dnia 8 marca 1990 r. </a:t>
            </a:r>
            <a:br>
              <a:rPr lang="pl-PL" sz="24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24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o samorządzie gminnym (Dz. U. 2024 poz. 1465 ze zm.) zadaniem własnym gminy jest zaspokajanie zbiorowych potrzeb wspólnoty </a:t>
            </a:r>
            <a:br>
              <a:rPr lang="pl-PL" sz="24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2400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w zakresie porządku publicznego i bezpieczeństwa obywateli oraz ochrony przeciwpożarowej i przeciwpowodziowej, w tym wyposażenia i utrzymania gminnego magazynu przeciwpowodziowego.  </a:t>
            </a:r>
          </a:p>
        </p:txBody>
      </p:sp>
    </p:spTree>
    <p:extLst>
      <p:ext uri="{BB962C8B-B14F-4D97-AF65-F5344CB8AC3E}">
        <p14:creationId xmlns:p14="http://schemas.microsoft.com/office/powerpoint/2010/main" val="39382211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924232" y="411109"/>
            <a:ext cx="10651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20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UJAWNIANIE WYKROCZEŃ - ZAŚMIECANIE MIEJSC PUBLICZNYCH TERENU MIASTA</a:t>
            </a:r>
          </a:p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20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 I GMINY 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70" y="1810096"/>
            <a:ext cx="5275811" cy="395685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2" y="1803862"/>
            <a:ext cx="5284122" cy="396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858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924232" y="411109"/>
            <a:ext cx="10651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20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UJAWNIANIE WYKROCZEŃ - ZAŚMIECANIE MIEJSC PUBLICZNYCH TERENU MIASTA</a:t>
            </a:r>
            <a:br>
              <a:rPr lang="pl-PL" sz="20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20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 I GMINY 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917" y="2096898"/>
            <a:ext cx="4467169" cy="335037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42" y="1540121"/>
            <a:ext cx="5954066" cy="446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77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493812" y="497248"/>
            <a:ext cx="110820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20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UDZIELANIE ASYST W TRAKCIE UROCZYSTOŚCI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8" y="1974715"/>
            <a:ext cx="4916495" cy="327686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58" y="1967207"/>
            <a:ext cx="5838881" cy="32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299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493812" y="497248"/>
            <a:ext cx="110820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20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ZABEZPIECZANIE MIEJSCA PRZESTĘPSTWA, KATASTROFY LUB INNEGO PODOBNEGO ZDARZENIA ALBO MIEJSC ZAGROŻONYCH TAKIM ZDARZENIEM PRZED DOSTĘPEM OSÓB POSTRONNYCH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56" y="2006261"/>
            <a:ext cx="5048597" cy="378644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27" y="1992315"/>
            <a:ext cx="5067192" cy="38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546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493812" y="497248"/>
            <a:ext cx="110820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20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ZABEZPIECZANIE MIEJSCA PRZESTĘPSTWA, KATASTROFY LUB INNEGO PODOBNEGO ZDARZENIA ALBO MIEJSC ZAGROŻONYCH TAKIM ZDARZENIEM PRZED DOSTĘPEM OSÓB POSTRONNYCH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8734" y="2146689"/>
            <a:ext cx="4231178" cy="31733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842" y="1617792"/>
            <a:ext cx="5592983" cy="41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584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4EF7C89D-A783-4255-E8DE-929B9191202D}"/>
              </a:ext>
            </a:extLst>
          </p:cNvPr>
          <p:cNvSpPr/>
          <p:nvPr/>
        </p:nvSpPr>
        <p:spPr>
          <a:xfrm>
            <a:off x="493812" y="497248"/>
            <a:ext cx="110820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l-PL" sz="2000" b="1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ZABEZPIECZANIE MIEJSCA PRZESTĘPSTWA, KATASTROFY LUB INNEGO PODOBNEGO ZDARZENIA ALBO MIEJSC ZAGROŻONYCH TAKIM ZDARZENIEM PRZED DOSTĘPEM OSÓB POSTRONNYCH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0" y="1986743"/>
            <a:ext cx="5198223" cy="389866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71" y="1986743"/>
            <a:ext cx="5198224" cy="389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06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200017" y="200840"/>
            <a:ext cx="9473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ind" panose="02000000000000000000" pitchFamily="2" charset="-18"/>
                <a:cs typeface="Hind" panose="02000000000000000000" pitchFamily="2" charset="-18"/>
              </a:rPr>
              <a:t>STRUKTURA ZGŁOSZEŃ PRZYJĘTYCH OD MIESZKAŃCÓW</a:t>
            </a:r>
            <a:endParaRPr lang="pl-PL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sp>
        <p:nvSpPr>
          <p:cNvPr id="6" name="Objaśnienie prostokątne zaokrąglone 5"/>
          <p:cNvSpPr/>
          <p:nvPr/>
        </p:nvSpPr>
        <p:spPr>
          <a:xfrm>
            <a:off x="4482929" y="2417889"/>
            <a:ext cx="2277764" cy="983350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245- ZAKŁÓCENIA PORZĄDKU PUBLICZNEGO I SPOKOJU</a:t>
            </a:r>
          </a:p>
        </p:txBody>
      </p:sp>
      <p:sp>
        <p:nvSpPr>
          <p:cNvPr id="9" name="Objaśnienie owalne 8"/>
          <p:cNvSpPr/>
          <p:nvPr/>
        </p:nvSpPr>
        <p:spPr>
          <a:xfrm>
            <a:off x="2580505" y="991414"/>
            <a:ext cx="2372498" cy="133345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438– ZAGROŻENIA W RUCHU DROGOWYM </a:t>
            </a:r>
          </a:p>
        </p:txBody>
      </p:sp>
      <p:sp>
        <p:nvSpPr>
          <p:cNvPr id="10" name="Objaśnienie owalne 9"/>
          <p:cNvSpPr/>
          <p:nvPr/>
        </p:nvSpPr>
        <p:spPr>
          <a:xfrm>
            <a:off x="1521940" y="2915392"/>
            <a:ext cx="2372498" cy="1333459"/>
          </a:xfrm>
          <a:prstGeom prst="wedgeEllipse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244– OCHRONA ŚRODOWISKA I GOSPODARKI ODPADAMI </a:t>
            </a:r>
          </a:p>
        </p:txBody>
      </p:sp>
      <p:sp>
        <p:nvSpPr>
          <p:cNvPr id="11" name="Objaśnienie w chmurce 10"/>
          <p:cNvSpPr/>
          <p:nvPr/>
        </p:nvSpPr>
        <p:spPr>
          <a:xfrm>
            <a:off x="7165590" y="1124571"/>
            <a:ext cx="2907956" cy="197708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99– ZAGROŻENIA ŻYCIA </a:t>
            </a:r>
            <a:b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I ZDROWIA</a:t>
            </a:r>
          </a:p>
        </p:txBody>
      </p:sp>
      <p:sp>
        <p:nvSpPr>
          <p:cNvPr id="12" name="Objaśnienie w chmurce 11"/>
          <p:cNvSpPr/>
          <p:nvPr/>
        </p:nvSpPr>
        <p:spPr>
          <a:xfrm>
            <a:off x="4482929" y="3507032"/>
            <a:ext cx="2907956" cy="1977081"/>
          </a:xfrm>
          <a:prstGeom prst="cloud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1– ZAGROŻENIA POŻAROWE </a:t>
            </a:r>
            <a:b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( KATASTROFY )</a:t>
            </a:r>
          </a:p>
        </p:txBody>
      </p:sp>
      <p:sp>
        <p:nvSpPr>
          <p:cNvPr id="13" name="Objaśnienie owalne 12"/>
          <p:cNvSpPr/>
          <p:nvPr/>
        </p:nvSpPr>
        <p:spPr>
          <a:xfrm>
            <a:off x="1866900" y="4653884"/>
            <a:ext cx="2372498" cy="133345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172– AWARII TECHNICZNYCH </a:t>
            </a:r>
          </a:p>
        </p:txBody>
      </p:sp>
      <p:sp>
        <p:nvSpPr>
          <p:cNvPr id="14" name="Objaśnienie w chmurce 13"/>
          <p:cNvSpPr/>
          <p:nvPr/>
        </p:nvSpPr>
        <p:spPr>
          <a:xfrm>
            <a:off x="7722907" y="3260310"/>
            <a:ext cx="2907956" cy="1977081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637– ZGŁOSZENIA DOTYCZĄCE ZWIERZĄT</a:t>
            </a:r>
          </a:p>
        </p:txBody>
      </p:sp>
      <p:sp>
        <p:nvSpPr>
          <p:cNvPr id="15" name="Objaśnienie prostokątne zaokrąglone 14"/>
          <p:cNvSpPr/>
          <p:nvPr/>
        </p:nvSpPr>
        <p:spPr>
          <a:xfrm>
            <a:off x="5452163" y="937485"/>
            <a:ext cx="1540475" cy="983350"/>
          </a:xfrm>
          <a:prstGeom prst="wedgeRoundRect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283– POZOSTAŁE ZGŁOSZENIA</a:t>
            </a:r>
          </a:p>
        </p:txBody>
      </p:sp>
    </p:spTree>
    <p:extLst>
      <p:ext uri="{BB962C8B-B14F-4D97-AF65-F5344CB8AC3E}">
        <p14:creationId xmlns:p14="http://schemas.microsoft.com/office/powerpoint/2010/main" val="32301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083365" y="401273"/>
            <a:ext cx="9849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Hind" panose="02000000000000000000" pitchFamily="2" charset="-18"/>
              </a:rPr>
              <a:t>ŚRODKI ZASTOSOWANE PRZEZ STRAŻ MIEJSKĄ JAKO REAKCJA NA POPEŁNIONE WYKROCZENIE W 2024 R.</a:t>
            </a:r>
          </a:p>
        </p:txBody>
      </p:sp>
      <p:sp>
        <p:nvSpPr>
          <p:cNvPr id="8" name="Objaśnienie w chmurce 7"/>
          <p:cNvSpPr/>
          <p:nvPr/>
        </p:nvSpPr>
        <p:spPr>
          <a:xfrm>
            <a:off x="1615990" y="1905866"/>
            <a:ext cx="4003588" cy="2523372"/>
          </a:xfrm>
          <a:prstGeom prst="cloud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207 MANDATÓW KARNYCH NAKŁADAJĄCYCH GRZYWNĘ ZA POPEŁNIONE WYKROCZENIA </a:t>
            </a:r>
            <a:br>
              <a:rPr lang="pl-PL" sz="1400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1400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O ŁĄCZNEJ WARTOŚCI </a:t>
            </a:r>
            <a:br>
              <a:rPr lang="pl-PL" sz="1400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1400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26.700,00 ZŁ </a:t>
            </a:r>
          </a:p>
        </p:txBody>
      </p:sp>
      <p:sp>
        <p:nvSpPr>
          <p:cNvPr id="10" name="Objaśnienie w chmurce 9"/>
          <p:cNvSpPr/>
          <p:nvPr/>
        </p:nvSpPr>
        <p:spPr>
          <a:xfrm>
            <a:off x="5868837" y="3889875"/>
            <a:ext cx="3003848" cy="1852153"/>
          </a:xfrm>
          <a:prstGeom prst="cloudCallo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chemeClr val="bg1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ctr"/>
            <a:r>
              <a:rPr lang="pl-PL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9 WNIOSKÓW O UKARANIE DO SĄDU</a:t>
            </a:r>
          </a:p>
        </p:txBody>
      </p:sp>
      <p:sp>
        <p:nvSpPr>
          <p:cNvPr id="14" name="Objaśnienie w chmurce 13"/>
          <p:cNvSpPr/>
          <p:nvPr/>
        </p:nvSpPr>
        <p:spPr>
          <a:xfrm>
            <a:off x="6518787" y="1501776"/>
            <a:ext cx="2603157" cy="1496439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pl-PL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1405</a:t>
            </a:r>
          </a:p>
          <a:p>
            <a:pPr algn="ctr"/>
            <a:r>
              <a:rPr lang="pl-PL" b="1" dirty="0">
                <a:solidFill>
                  <a:schemeClr val="bg1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POUCZEŃ (ART. 41 KW) 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814" y="678728"/>
            <a:ext cx="1171715" cy="157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CE6B53-6E8B-46E5-B952-8678EC0B6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" y="230628"/>
            <a:ext cx="471175" cy="2753317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BE5E624-C9FE-4A94-8BDB-9E072055F5A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9CAF6F1C-BF83-EC79-D392-9E4033894B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9665540"/>
              </p:ext>
            </p:extLst>
          </p:nvPr>
        </p:nvGraphicFramePr>
        <p:xfrm>
          <a:off x="839229" y="230628"/>
          <a:ext cx="9881901" cy="642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39320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CE6B53-6E8B-46E5-B952-8678EC0B6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" y="230628"/>
            <a:ext cx="471175" cy="2753317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BE5E624-C9FE-4A94-8BDB-9E072055F5A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F9DB794B-8AE8-8548-4810-824119F6FD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4293427"/>
              </p:ext>
            </p:extLst>
          </p:nvPr>
        </p:nvGraphicFramePr>
        <p:xfrm>
          <a:off x="835032" y="241957"/>
          <a:ext cx="9810597" cy="6412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58915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1778557" y="782039"/>
            <a:ext cx="969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ZARZĄDZANIE KRYZYSOWE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5311FFC-BD07-4C04-81D9-8198625FDD8B}"/>
              </a:ext>
            </a:extLst>
          </p:cNvPr>
          <p:cNvSpPr txBox="1"/>
          <p:nvPr/>
        </p:nvSpPr>
        <p:spPr>
          <a:xfrm>
            <a:off x="1778557" y="2278551"/>
            <a:ext cx="97770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Zarządzanie kryzysowe to działalność organów administracji publicznej będąca elementem kierowania bezpieczeństwem narodowym, która polega na zapobieganiu sytuacjom kryzysowym, przygotowaniu do przejmowania nad nimi kontroli w drodze zaplanowanych działań, reagowaniu w przypadku wystąpienia sytuacji kryzysowych, usuwaniu ich skutków oraz odtwarzaniu zasobów i infrastruktury krytycznej.</a:t>
            </a:r>
          </a:p>
          <a:p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11627" imgH="211863" progId="CorelDraw.Graphic.16">
                  <p:embed/>
                </p:oleObj>
              </mc:Choice>
              <mc:Fallback>
                <p:oleObj name="CorelDRAW" r:id="rId2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43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CE6B53-6E8B-46E5-B952-8678EC0B6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" y="230628"/>
            <a:ext cx="471175" cy="2753317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BE5E624-C9FE-4A94-8BDB-9E072055F5A1}"/>
              </a:ext>
            </a:extLst>
          </p:cNvPr>
          <p:cNvSpPr txBox="1"/>
          <p:nvPr/>
        </p:nvSpPr>
        <p:spPr>
          <a:xfrm>
            <a:off x="10992532" y="6563540"/>
            <a:ext cx="120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AA95AFE1-E223-95E3-462D-052BF913F7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781905"/>
              </p:ext>
            </p:extLst>
          </p:nvPr>
        </p:nvGraphicFramePr>
        <p:xfrm>
          <a:off x="765313" y="230628"/>
          <a:ext cx="11201399" cy="6332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32781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CE6B53-6E8B-46E5-B952-8678EC0B6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" y="230628"/>
            <a:ext cx="471175" cy="2753317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BE5E624-C9FE-4A94-8BDB-9E072055F5A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81B6DAA0-F661-D962-B465-08402CA196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1504711"/>
              </p:ext>
            </p:extLst>
          </p:nvPr>
        </p:nvGraphicFramePr>
        <p:xfrm>
          <a:off x="681486" y="80682"/>
          <a:ext cx="10264420" cy="6669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6707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CE6B53-6E8B-46E5-B952-8678EC0B6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" y="230628"/>
            <a:ext cx="471175" cy="2753317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BE5E624-C9FE-4A94-8BDB-9E072055F5A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3C697534-1AA6-B83C-122B-F0CE3EF765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1600195"/>
              </p:ext>
            </p:extLst>
          </p:nvPr>
        </p:nvGraphicFramePr>
        <p:xfrm>
          <a:off x="210309" y="230628"/>
          <a:ext cx="11605173" cy="6396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394677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CE6B53-6E8B-46E5-B952-8678EC0B6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1" y="230628"/>
            <a:ext cx="471175" cy="2753317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ABE5E624-C9FE-4A94-8BDB-9E072055F5A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ind" panose="02000000000000000000" pitchFamily="2" charset="-18"/>
                <a:ea typeface="+mn-ea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678B771F-4BED-F1D2-72DD-C2D524BCB6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1543987"/>
              </p:ext>
            </p:extLst>
          </p:nvPr>
        </p:nvGraphicFramePr>
        <p:xfrm>
          <a:off x="986117" y="411074"/>
          <a:ext cx="10121154" cy="6025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71414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16836" y="959159"/>
            <a:ext cx="826887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5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Hind" panose="02000000000000000000" pitchFamily="2" charset="-18"/>
                <a:cs typeface="Hind" panose="02000000000000000000" pitchFamily="2" charset="-18"/>
              </a:rPr>
              <a:t>PODSUMOWANIE</a:t>
            </a: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787992" y="2411490"/>
            <a:ext cx="8456022" cy="345191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ClrTx/>
              <a:buSzTx/>
              <a:buNone/>
            </a:pPr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LICZBA WYSTAWIONYCH MANDATÓW KARNYCH – 207  </a:t>
            </a: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804249" y="5718181"/>
            <a:ext cx="8456022" cy="345191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ClrTx/>
              <a:buSzTx/>
              <a:buNone/>
            </a:pPr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WZROST LICZBY ZGŁOSZEŃ DOTYCZĄCYCH ZAGROŻEŃ W RUCHU DROGOWYM – 438 ZGŁOSZEŃ </a:t>
            </a:r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744930" y="4831398"/>
            <a:ext cx="8499084" cy="503643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ClrTx/>
              <a:buSzTx/>
              <a:buNone/>
            </a:pPr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UTRZYMUJĄCY SIĘ ZNACZNY UDZIAŁ ZGŁOSZEŃ DOTYCZĄCYCH ZWIERZĄT W STRUKTURZE INTERWENCJI – 637 ZGŁOSZEŃ</a:t>
            </a:r>
          </a:p>
          <a:p>
            <a:pPr algn="ctr">
              <a:spcBef>
                <a:spcPts val="0"/>
              </a:spcBef>
              <a:buClrTx/>
              <a:buSzTx/>
              <a:buNone/>
            </a:pPr>
            <a:endParaRPr lang="pl-PL" sz="1400" b="1" dirty="0">
              <a:latin typeface="Hind" panose="02000000000000000000" pitchFamily="2" charset="-18"/>
              <a:cs typeface="Hind" panose="02000000000000000000" pitchFamily="2" charset="-18"/>
            </a:endParaRPr>
          </a:p>
          <a:p>
            <a:pPr algn="ctr">
              <a:spcBef>
                <a:spcPts val="0"/>
              </a:spcBef>
              <a:buClrTx/>
              <a:buSzTx/>
              <a:buNone/>
            </a:pPr>
            <a:endParaRPr lang="pl-PL" sz="1400" b="1" dirty="0"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736220" y="3917388"/>
            <a:ext cx="8507794" cy="53087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0"/>
              </a:spcBef>
              <a:buClrTx/>
              <a:buSzTx/>
              <a:buNone/>
            </a:pPr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LICZBA UŻYTYCH ŚRODKÓW ODDZIAŁYWANIA WYCHOWAWCZEGO </a:t>
            </a:r>
            <a:b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</a:br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- 1470 POUCZEŃ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752477" y="3157827"/>
            <a:ext cx="8507794" cy="394427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  <a:defRPr sz="1200" b="0" i="0" u="none" strike="noStrike" kern="1200" spc="0" baseline="0">
                <a:solidFill>
                  <a:sysClr val="windowText" lastClr="000000"/>
                </a:solidFill>
                <a:latin typeface="Montserrat ExtraBold" panose="00000900000000000000" pitchFamily="2" charset="-18"/>
                <a:ea typeface="+mn-ea"/>
                <a:cs typeface="+mn-cs"/>
              </a:defRPr>
            </a:pPr>
            <a:r>
              <a:rPr lang="pl-PL" sz="1400" b="1" dirty="0">
                <a:latin typeface="Hind" panose="02000000000000000000" pitchFamily="2" charset="-18"/>
                <a:cs typeface="Hind" panose="02000000000000000000" pitchFamily="2" charset="-18"/>
              </a:rPr>
              <a:t>WARTOŚĆ  NAŁOŻONYCH  MANDATÓW KARNYCH W 2024 r.  - 26 700,00 zł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92" y="27018"/>
            <a:ext cx="3868077" cy="276567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clrChange>
              <a:clrFrom>
                <a:srgbClr val="ACC5E3"/>
              </a:clrFrom>
              <a:clrTo>
                <a:srgbClr val="ACC5E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6864" y="1504984"/>
            <a:ext cx="1253750" cy="835311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987" y="738356"/>
            <a:ext cx="845255" cy="63343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8471" y="288542"/>
            <a:ext cx="466384" cy="6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7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21E98-284A-09F0-7EA9-4525FE7BC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71F7DEC-9819-0E8A-233E-D678E5BB3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92" y="2858295"/>
            <a:ext cx="5376508" cy="39997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827DB83-91F6-CD7C-B09F-0C8A89C26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1" y="212090"/>
            <a:ext cx="4271363" cy="188925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77D68F9-195C-D1A4-6102-8A7E5D48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51" y="2101347"/>
            <a:ext cx="6959641" cy="347354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Montserrat ExtraBold" panose="00000900000000000000" pitchFamily="2" charset="-18"/>
                <a:cs typeface="Arial" panose="020B0604020202020204" pitchFamily="34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1078874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D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70615C-BC44-4D6E-9303-359E306DB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83" y="5756455"/>
            <a:ext cx="3361778" cy="63493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C9BFE02-8F36-4A02-B090-C39E43441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37" y="784078"/>
            <a:ext cx="3017526" cy="392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87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CED89-9B32-4124-AED0-CC34B5C04239}"/>
              </a:ext>
            </a:extLst>
          </p:cNvPr>
          <p:cNvSpPr txBox="1"/>
          <p:nvPr/>
        </p:nvSpPr>
        <p:spPr>
          <a:xfrm>
            <a:off x="2260879" y="2879725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Strzałki </a:t>
            </a:r>
            <a:r>
              <a:rPr lang="pl-PL" sz="2400" dirty="0" err="1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punktatory</a:t>
            </a:r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339C87-20F8-408D-91DE-0BFB27E53489}"/>
              </a:ext>
            </a:extLst>
          </p:cNvPr>
          <p:cNvSpPr txBox="1"/>
          <p:nvPr/>
        </p:nvSpPr>
        <p:spPr>
          <a:xfrm>
            <a:off x="2260878" y="3429000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Strzałki </a:t>
            </a:r>
            <a:r>
              <a:rPr lang="pl-PL" sz="2400" dirty="0" err="1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punktatory</a:t>
            </a:r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7207497-DB2F-4F62-A8C6-F87C7C26AC18}"/>
              </a:ext>
            </a:extLst>
          </p:cNvPr>
          <p:cNvSpPr txBox="1"/>
          <p:nvPr/>
        </p:nvSpPr>
        <p:spPr>
          <a:xfrm>
            <a:off x="2260877" y="3978275"/>
            <a:ext cx="522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Strzałki </a:t>
            </a:r>
            <a:r>
              <a:rPr lang="pl-PL" sz="2400" dirty="0" err="1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punktatory</a:t>
            </a:r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11627" imgH="211863" progId="CorelDraw.Graphic.16">
                  <p:embed/>
                </p:oleObj>
              </mc:Choice>
              <mc:Fallback>
                <p:oleObj name="CorelDRAW" r:id="rId2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  <p:pic>
        <p:nvPicPr>
          <p:cNvPr id="20" name="Symbol zastępczy zawartości 19" descr="Obraz zawierający tekst, diagram, Czcionka, zrzut ekranu&#10;&#10;Opis wygenerowany automatycznie">
            <a:extLst>
              <a:ext uri="{FF2B5EF4-FFF2-40B4-BE49-F238E27FC236}">
                <a16:creationId xmlns:a16="http://schemas.microsoft.com/office/drawing/2014/main" id="{8B6660EC-32B8-F51C-EE9F-08F479AB8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15214"/>
          <a:stretch/>
        </p:blipFill>
        <p:spPr>
          <a:xfrm>
            <a:off x="1605063" y="464291"/>
            <a:ext cx="8783610" cy="588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33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1778558" y="572756"/>
            <a:ext cx="9696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Gminny Plan Zarządzania Kryzysowego - konstrukcja</a:t>
            </a:r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D4BB7474-6F3F-4450-A272-87A013EA6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8" y="2228631"/>
          <a:ext cx="3444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8" y="2228631"/>
                        <a:ext cx="3444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CED89-9B32-4124-AED0-CC34B5C04239}"/>
              </a:ext>
            </a:extLst>
          </p:cNvPr>
          <p:cNvSpPr txBox="1"/>
          <p:nvPr/>
        </p:nvSpPr>
        <p:spPr>
          <a:xfrm>
            <a:off x="2260876" y="2167433"/>
            <a:ext cx="9095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Plan Główny – charakterystyka zagrożeń, zadania i obowiązki uczestników zarządzania w formie siatki bezpieczeństwa, zestawienie posiadanych sił i środków, zadania określone planami działań krótkoterminowych.</a:t>
            </a: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01BBA50-3C5D-48F8-8CFF-B420BEFE73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8" y="3846602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8" y="3846602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339C87-20F8-408D-91DE-0BFB27E53489}"/>
              </a:ext>
            </a:extLst>
          </p:cNvPr>
          <p:cNvSpPr txBox="1"/>
          <p:nvPr/>
        </p:nvSpPr>
        <p:spPr>
          <a:xfrm>
            <a:off x="2220220" y="3846602"/>
            <a:ext cx="9095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Zespół przedsięwzięć na wypadek sytuacji kryzysowych – zadania w zakresie monitorowania zagrożeń, tryb uruchamiania niezbędnych sił i środków, procedury reagowania kryzysowego, zasady współdziałania</a:t>
            </a:r>
          </a:p>
        </p:txBody>
      </p:sp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1D10D9A9-4610-43B4-BC8A-B8570421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8" y="5464573"/>
          <a:ext cx="3444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8" y="5464573"/>
                        <a:ext cx="3444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7207497-DB2F-4F62-A8C6-F87C7C26AC18}"/>
              </a:ext>
            </a:extLst>
          </p:cNvPr>
          <p:cNvSpPr txBox="1"/>
          <p:nvPr/>
        </p:nvSpPr>
        <p:spPr>
          <a:xfrm>
            <a:off x="2260876" y="5464573"/>
            <a:ext cx="8465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Załączniki funkcjonalne do planu głównego.</a:t>
            </a:r>
          </a:p>
          <a:p>
            <a:endParaRPr lang="pl-PL" sz="2400" dirty="0">
              <a:solidFill>
                <a:prstClr val="white"/>
              </a:solidFill>
              <a:latin typeface="Hind" panose="02000000000000000000" pitchFamily="2" charset="-18"/>
              <a:cs typeface="Hind" panose="02000000000000000000" pitchFamily="2" charset="-18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1627" imgH="211863" progId="CorelDraw.Graphic.16">
                  <p:embed/>
                </p:oleObj>
              </mc:Choice>
              <mc:Fallback>
                <p:oleObj name="CorelDRAW" r:id="rId4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30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B04A05F5-5455-4537-B3FB-86E54481675C}"/>
              </a:ext>
            </a:extLst>
          </p:cNvPr>
          <p:cNvSpPr txBox="1"/>
          <p:nvPr/>
        </p:nvSpPr>
        <p:spPr>
          <a:xfrm>
            <a:off x="1778558" y="572756"/>
            <a:ext cx="9696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prstClr val="white"/>
                </a:solidFill>
                <a:latin typeface="Montserrat ExtraBold" panose="00000900000000000000" pitchFamily="2" charset="-18"/>
              </a:rPr>
              <a:t>Gminny Zespół Zarządzania Kryzysowego</a:t>
            </a:r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D4BB7474-6F3F-4450-A272-87A013EA6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6" y="2418480"/>
          <a:ext cx="3444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6" y="2418480"/>
                        <a:ext cx="3444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9AACED89-9B32-4124-AED0-CC34B5C04239}"/>
              </a:ext>
            </a:extLst>
          </p:cNvPr>
          <p:cNvSpPr txBox="1"/>
          <p:nvPr/>
        </p:nvSpPr>
        <p:spPr>
          <a:xfrm>
            <a:off x="2260877" y="2426569"/>
            <a:ext cx="8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organ pomocniczy Burmistrza, w zapewnieniu wykonywania zadań zarządzania kryzysowego</a:t>
            </a:r>
          </a:p>
        </p:txBody>
      </p:sp>
      <p:graphicFrame>
        <p:nvGraphicFramePr>
          <p:cNvPr id="9" name="Obiekt 8">
            <a:extLst>
              <a:ext uri="{FF2B5EF4-FFF2-40B4-BE49-F238E27FC236}">
                <a16:creationId xmlns:a16="http://schemas.microsoft.com/office/drawing/2014/main" id="{B01BBA50-3C5D-48F8-8CFF-B420BEFE73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7" y="3430588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7" y="3430588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339C87-20F8-408D-91DE-0BFB27E53489}"/>
              </a:ext>
            </a:extLst>
          </p:cNvPr>
          <p:cNvSpPr txBox="1"/>
          <p:nvPr/>
        </p:nvSpPr>
        <p:spPr>
          <a:xfrm>
            <a:off x="2260876" y="3399126"/>
            <a:ext cx="8678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w jego skład wchodzą członkowie stali i zaproszeni goście jako eksperci.</a:t>
            </a:r>
          </a:p>
        </p:txBody>
      </p:sp>
      <p:graphicFrame>
        <p:nvGraphicFramePr>
          <p:cNvPr id="11" name="Obiekt 10">
            <a:extLst>
              <a:ext uri="{FF2B5EF4-FFF2-40B4-BE49-F238E27FC236}">
                <a16:creationId xmlns:a16="http://schemas.microsoft.com/office/drawing/2014/main" id="{1D10D9A9-4610-43B4-BC8A-B8570421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557" y="4557523"/>
          <a:ext cx="3444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047" imgH="365862" progId="CorelDraw.Graphic.16">
                  <p:embed/>
                </p:oleObj>
              </mc:Choice>
              <mc:Fallback>
                <p:oleObj name="CorelDRAW" r:id="rId2" imgW="344047" imgH="365862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8557" y="4557523"/>
                        <a:ext cx="34448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7207497-DB2F-4F62-A8C6-F87C7C26AC18}"/>
              </a:ext>
            </a:extLst>
          </p:cNvPr>
          <p:cNvSpPr txBox="1"/>
          <p:nvPr/>
        </p:nvSpPr>
        <p:spPr>
          <a:xfrm>
            <a:off x="2260876" y="4554564"/>
            <a:ext cx="8678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posiedzenia są zwoływane w zależności od potrzeb, przez Przewodniczącego – Burmistrza Miasta i Gminy Serock.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B339DDE-3B9F-4DF9-8DD4-25C7E91BE0F1}"/>
              </a:ext>
            </a:extLst>
          </p:cNvPr>
          <p:cNvSpPr txBox="1"/>
          <p:nvPr/>
        </p:nvSpPr>
        <p:spPr>
          <a:xfrm>
            <a:off x="10807002" y="6285244"/>
            <a:ext cx="13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  <a:latin typeface="Hind" panose="02000000000000000000" pitchFamily="2" charset="-18"/>
                <a:cs typeface="Hind" panose="02000000000000000000" pitchFamily="2" charset="-18"/>
              </a:rPr>
              <a:t>serock.pl</a:t>
            </a:r>
          </a:p>
        </p:txBody>
      </p:sp>
      <p:graphicFrame>
        <p:nvGraphicFramePr>
          <p:cNvPr id="15" name="Obiekt 14">
            <a:extLst>
              <a:ext uri="{FF2B5EF4-FFF2-40B4-BE49-F238E27FC236}">
                <a16:creationId xmlns:a16="http://schemas.microsoft.com/office/drawing/2014/main" id="{E87748C3-8C39-4751-8DB8-92EAA74620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39351" y="117210"/>
          <a:ext cx="1071732" cy="1071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11627" imgH="211863" progId="CorelDraw.Graphic.16">
                  <p:embed/>
                </p:oleObj>
              </mc:Choice>
              <mc:Fallback>
                <p:oleObj name="CorelDRAW" r:id="rId4" imgW="211627" imgH="211863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9351" y="117210"/>
                        <a:ext cx="1071732" cy="1071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az 18">
            <a:extLst>
              <a:ext uri="{FF2B5EF4-FFF2-40B4-BE49-F238E27FC236}">
                <a16:creationId xmlns:a16="http://schemas.microsoft.com/office/drawing/2014/main" id="{DE030569-F39B-478F-81AE-E0F29EA52B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3" y="392367"/>
            <a:ext cx="445939" cy="26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7984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a">
    <a:dk1>
      <a:sysClr val="windowText" lastClr="000000"/>
    </a:dk1>
    <a:lt1>
      <a:sysClr val="window" lastClr="FFFFFF"/>
    </a:lt1>
    <a:dk2>
      <a:srgbClr val="454545"/>
    </a:dk2>
    <a:lt2>
      <a:srgbClr val="DADADA"/>
    </a:lt2>
    <a:accent1>
      <a:srgbClr val="DF2E28"/>
    </a:accent1>
    <a:accent2>
      <a:srgbClr val="FE801A"/>
    </a:accent2>
    <a:accent3>
      <a:srgbClr val="E9BF35"/>
    </a:accent3>
    <a:accent4>
      <a:srgbClr val="81BB42"/>
    </a:accent4>
    <a:accent5>
      <a:srgbClr val="32C7A9"/>
    </a:accent5>
    <a:accent6>
      <a:srgbClr val="4A9BDC"/>
    </a:accent6>
    <a:hlink>
      <a:srgbClr val="F0532B"/>
    </a:hlink>
    <a:folHlink>
      <a:srgbClr val="F38B53"/>
    </a:folHlink>
  </a:clrScheme>
  <a:fontScheme name="Para">
    <a:maj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ra">
    <a:fillStyleLst>
      <a:solidFill>
        <a:schemeClr val="phClr"/>
      </a:solidFill>
      <a:gradFill rotWithShape="1">
        <a:gsLst>
          <a:gs pos="0">
            <a:schemeClr val="phClr">
              <a:tint val="69000"/>
              <a:alpha val="100000"/>
              <a:satMod val="109000"/>
              <a:lumMod val="110000"/>
            </a:schemeClr>
          </a:gs>
          <a:gs pos="52000">
            <a:schemeClr val="phClr">
              <a:tint val="74000"/>
              <a:satMod val="100000"/>
              <a:lumMod val="104000"/>
            </a:schemeClr>
          </a:gs>
          <a:gs pos="100000">
            <a:schemeClr val="phClr">
              <a:tint val="78000"/>
              <a:satMod val="100000"/>
              <a:lum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00000"/>
              <a:lumMod val="104000"/>
            </a:schemeClr>
          </a:gs>
          <a:gs pos="78000">
            <a:schemeClr val="phClr">
              <a:shade val="100000"/>
              <a:satMod val="11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a:effectStyle>
      <a:effectStyle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hade val="98000"/>
              <a:satMod val="150000"/>
              <a:lumMod val="102000"/>
            </a:schemeClr>
          </a:gs>
          <a:gs pos="50000">
            <a:schemeClr val="phClr">
              <a:tint val="98000"/>
              <a:shade val="90000"/>
              <a:satMod val="13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ra">
    <a:dk1>
      <a:sysClr val="windowText" lastClr="000000"/>
    </a:dk1>
    <a:lt1>
      <a:sysClr val="window" lastClr="FFFFFF"/>
    </a:lt1>
    <a:dk2>
      <a:srgbClr val="454545"/>
    </a:dk2>
    <a:lt2>
      <a:srgbClr val="DADADA"/>
    </a:lt2>
    <a:accent1>
      <a:srgbClr val="DF2E28"/>
    </a:accent1>
    <a:accent2>
      <a:srgbClr val="FE801A"/>
    </a:accent2>
    <a:accent3>
      <a:srgbClr val="E9BF35"/>
    </a:accent3>
    <a:accent4>
      <a:srgbClr val="81BB42"/>
    </a:accent4>
    <a:accent5>
      <a:srgbClr val="32C7A9"/>
    </a:accent5>
    <a:accent6>
      <a:srgbClr val="4A9BDC"/>
    </a:accent6>
    <a:hlink>
      <a:srgbClr val="F0532B"/>
    </a:hlink>
    <a:folHlink>
      <a:srgbClr val="F38B53"/>
    </a:folHlink>
  </a:clrScheme>
  <a:fontScheme name="Para">
    <a:maj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ra">
    <a:fillStyleLst>
      <a:solidFill>
        <a:schemeClr val="phClr"/>
      </a:solidFill>
      <a:gradFill rotWithShape="1">
        <a:gsLst>
          <a:gs pos="0">
            <a:schemeClr val="phClr">
              <a:tint val="69000"/>
              <a:alpha val="100000"/>
              <a:satMod val="109000"/>
              <a:lumMod val="110000"/>
            </a:schemeClr>
          </a:gs>
          <a:gs pos="52000">
            <a:schemeClr val="phClr">
              <a:tint val="74000"/>
              <a:satMod val="100000"/>
              <a:lumMod val="104000"/>
            </a:schemeClr>
          </a:gs>
          <a:gs pos="100000">
            <a:schemeClr val="phClr">
              <a:tint val="78000"/>
              <a:satMod val="100000"/>
              <a:lum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00000"/>
              <a:lumMod val="104000"/>
            </a:schemeClr>
          </a:gs>
          <a:gs pos="78000">
            <a:schemeClr val="phClr">
              <a:shade val="100000"/>
              <a:satMod val="11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a:effectStyle>
      <a:effectStyle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hade val="98000"/>
              <a:satMod val="150000"/>
              <a:lumMod val="102000"/>
            </a:schemeClr>
          </a:gs>
          <a:gs pos="50000">
            <a:schemeClr val="phClr">
              <a:tint val="98000"/>
              <a:shade val="90000"/>
              <a:satMod val="13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ara">
    <a:dk1>
      <a:sysClr val="windowText" lastClr="000000"/>
    </a:dk1>
    <a:lt1>
      <a:sysClr val="window" lastClr="FFFFFF"/>
    </a:lt1>
    <a:dk2>
      <a:srgbClr val="454545"/>
    </a:dk2>
    <a:lt2>
      <a:srgbClr val="DADADA"/>
    </a:lt2>
    <a:accent1>
      <a:srgbClr val="DF2E28"/>
    </a:accent1>
    <a:accent2>
      <a:srgbClr val="FE801A"/>
    </a:accent2>
    <a:accent3>
      <a:srgbClr val="E9BF35"/>
    </a:accent3>
    <a:accent4>
      <a:srgbClr val="81BB42"/>
    </a:accent4>
    <a:accent5>
      <a:srgbClr val="32C7A9"/>
    </a:accent5>
    <a:accent6>
      <a:srgbClr val="4A9BDC"/>
    </a:accent6>
    <a:hlink>
      <a:srgbClr val="F0532B"/>
    </a:hlink>
    <a:folHlink>
      <a:srgbClr val="F38B53"/>
    </a:folHlink>
  </a:clrScheme>
  <a:fontScheme name="Para">
    <a:maj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ra">
    <a:fillStyleLst>
      <a:solidFill>
        <a:schemeClr val="phClr"/>
      </a:solidFill>
      <a:gradFill rotWithShape="1">
        <a:gsLst>
          <a:gs pos="0">
            <a:schemeClr val="phClr">
              <a:tint val="69000"/>
              <a:alpha val="100000"/>
              <a:satMod val="109000"/>
              <a:lumMod val="110000"/>
            </a:schemeClr>
          </a:gs>
          <a:gs pos="52000">
            <a:schemeClr val="phClr">
              <a:tint val="74000"/>
              <a:satMod val="100000"/>
              <a:lumMod val="104000"/>
            </a:schemeClr>
          </a:gs>
          <a:gs pos="100000">
            <a:schemeClr val="phClr">
              <a:tint val="78000"/>
              <a:satMod val="100000"/>
              <a:lum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00000"/>
              <a:lumMod val="104000"/>
            </a:schemeClr>
          </a:gs>
          <a:gs pos="78000">
            <a:schemeClr val="phClr">
              <a:shade val="100000"/>
              <a:satMod val="11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a:effectStyle>
      <a:effectStyle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hade val="98000"/>
              <a:satMod val="150000"/>
              <a:lumMod val="102000"/>
            </a:schemeClr>
          </a:gs>
          <a:gs pos="50000">
            <a:schemeClr val="phClr">
              <a:tint val="98000"/>
              <a:shade val="90000"/>
              <a:satMod val="13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ara">
    <a:dk1>
      <a:sysClr val="windowText" lastClr="000000"/>
    </a:dk1>
    <a:lt1>
      <a:sysClr val="window" lastClr="FFFFFF"/>
    </a:lt1>
    <a:dk2>
      <a:srgbClr val="454545"/>
    </a:dk2>
    <a:lt2>
      <a:srgbClr val="DADADA"/>
    </a:lt2>
    <a:accent1>
      <a:srgbClr val="DF2E28"/>
    </a:accent1>
    <a:accent2>
      <a:srgbClr val="FE801A"/>
    </a:accent2>
    <a:accent3>
      <a:srgbClr val="E9BF35"/>
    </a:accent3>
    <a:accent4>
      <a:srgbClr val="81BB42"/>
    </a:accent4>
    <a:accent5>
      <a:srgbClr val="32C7A9"/>
    </a:accent5>
    <a:accent6>
      <a:srgbClr val="4A9BDC"/>
    </a:accent6>
    <a:hlink>
      <a:srgbClr val="F0532B"/>
    </a:hlink>
    <a:folHlink>
      <a:srgbClr val="F38B53"/>
    </a:folHlink>
  </a:clrScheme>
  <a:fontScheme name="Para">
    <a:maj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ra">
    <a:fillStyleLst>
      <a:solidFill>
        <a:schemeClr val="phClr"/>
      </a:solidFill>
      <a:gradFill rotWithShape="1">
        <a:gsLst>
          <a:gs pos="0">
            <a:schemeClr val="phClr">
              <a:tint val="69000"/>
              <a:alpha val="100000"/>
              <a:satMod val="109000"/>
              <a:lumMod val="110000"/>
            </a:schemeClr>
          </a:gs>
          <a:gs pos="52000">
            <a:schemeClr val="phClr">
              <a:tint val="74000"/>
              <a:satMod val="100000"/>
              <a:lumMod val="104000"/>
            </a:schemeClr>
          </a:gs>
          <a:gs pos="100000">
            <a:schemeClr val="phClr">
              <a:tint val="78000"/>
              <a:satMod val="100000"/>
              <a:lum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00000"/>
              <a:lumMod val="104000"/>
            </a:schemeClr>
          </a:gs>
          <a:gs pos="78000">
            <a:schemeClr val="phClr">
              <a:shade val="100000"/>
              <a:satMod val="11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a:effectStyle>
      <a:effectStyle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hade val="98000"/>
              <a:satMod val="150000"/>
              <a:lumMod val="102000"/>
            </a:schemeClr>
          </a:gs>
          <a:gs pos="50000">
            <a:schemeClr val="phClr">
              <a:tint val="98000"/>
              <a:shade val="90000"/>
              <a:satMod val="13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ara">
    <a:dk1>
      <a:sysClr val="windowText" lastClr="000000"/>
    </a:dk1>
    <a:lt1>
      <a:sysClr val="window" lastClr="FFFFFF"/>
    </a:lt1>
    <a:dk2>
      <a:srgbClr val="454545"/>
    </a:dk2>
    <a:lt2>
      <a:srgbClr val="DADADA"/>
    </a:lt2>
    <a:accent1>
      <a:srgbClr val="DF2E28"/>
    </a:accent1>
    <a:accent2>
      <a:srgbClr val="FE801A"/>
    </a:accent2>
    <a:accent3>
      <a:srgbClr val="E9BF35"/>
    </a:accent3>
    <a:accent4>
      <a:srgbClr val="81BB42"/>
    </a:accent4>
    <a:accent5>
      <a:srgbClr val="32C7A9"/>
    </a:accent5>
    <a:accent6>
      <a:srgbClr val="4A9BDC"/>
    </a:accent6>
    <a:hlink>
      <a:srgbClr val="F0532B"/>
    </a:hlink>
    <a:folHlink>
      <a:srgbClr val="F38B53"/>
    </a:folHlink>
  </a:clrScheme>
  <a:fontScheme name="Para">
    <a:maj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ra">
    <a:fillStyleLst>
      <a:solidFill>
        <a:schemeClr val="phClr"/>
      </a:solidFill>
      <a:gradFill rotWithShape="1">
        <a:gsLst>
          <a:gs pos="0">
            <a:schemeClr val="phClr">
              <a:tint val="69000"/>
              <a:alpha val="100000"/>
              <a:satMod val="109000"/>
              <a:lumMod val="110000"/>
            </a:schemeClr>
          </a:gs>
          <a:gs pos="52000">
            <a:schemeClr val="phClr">
              <a:tint val="74000"/>
              <a:satMod val="100000"/>
              <a:lumMod val="104000"/>
            </a:schemeClr>
          </a:gs>
          <a:gs pos="100000">
            <a:schemeClr val="phClr">
              <a:tint val="78000"/>
              <a:satMod val="100000"/>
              <a:lum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00000"/>
              <a:lumMod val="104000"/>
            </a:schemeClr>
          </a:gs>
          <a:gs pos="78000">
            <a:schemeClr val="phClr">
              <a:shade val="100000"/>
              <a:satMod val="11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a:effectStyle>
      <a:effectStyle>
        <a:effectLst>
          <a:outerShdw blurRad="57150" dist="19050" dir="5400000" algn="ctr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>
          <a:bevelT w="508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hade val="98000"/>
              <a:satMod val="150000"/>
              <a:lumMod val="102000"/>
            </a:schemeClr>
          </a:gs>
          <a:gs pos="50000">
            <a:schemeClr val="phClr">
              <a:tint val="98000"/>
              <a:shade val="90000"/>
              <a:satMod val="13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3605</TotalTime>
  <Words>2151</Words>
  <Application>Microsoft Office PowerPoint</Application>
  <PresentationFormat>Panoramiczny</PresentationFormat>
  <Paragraphs>282</Paragraphs>
  <Slides>66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66</vt:i4>
      </vt:variant>
    </vt:vector>
  </HeadingPairs>
  <TitlesOfParts>
    <vt:vector size="78" baseType="lpstr">
      <vt:lpstr>Arial</vt:lpstr>
      <vt:lpstr>Arial Black</vt:lpstr>
      <vt:lpstr>Calibri</vt:lpstr>
      <vt:lpstr>Calibri Light</vt:lpstr>
      <vt:lpstr>Hind</vt:lpstr>
      <vt:lpstr>Montserrat ExtraBold</vt:lpstr>
      <vt:lpstr>Symbol</vt:lpstr>
      <vt:lpstr>Wingdings</vt:lpstr>
      <vt:lpstr>Wingdings 2</vt:lpstr>
      <vt:lpstr>Motyw pakietu Office</vt:lpstr>
      <vt:lpstr>1_Motyw pakietu Office</vt:lpstr>
      <vt:lpstr>CorelDRAW</vt:lpstr>
      <vt:lpstr>BEZPIECZEŃSTWO LOKALNE W MIEŚCIE I GMINIE SEROCK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 Woźniakowska 2</dc:creator>
  <cp:lastModifiedBy>Straż Miejska</cp:lastModifiedBy>
  <cp:revision>271</cp:revision>
  <dcterms:created xsi:type="dcterms:W3CDTF">2021-12-02T14:37:18Z</dcterms:created>
  <dcterms:modified xsi:type="dcterms:W3CDTF">2025-03-25T11:21:56Z</dcterms:modified>
</cp:coreProperties>
</file>