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3" r:id="rId1"/>
  </p:sldMasterIdLst>
  <p:notesMasterIdLst>
    <p:notesMasterId r:id="rId25"/>
  </p:notesMasterIdLst>
  <p:sldIdLst>
    <p:sldId id="256" r:id="rId2"/>
    <p:sldId id="416" r:id="rId3"/>
    <p:sldId id="409" r:id="rId4"/>
    <p:sldId id="362" r:id="rId5"/>
    <p:sldId id="418" r:id="rId6"/>
    <p:sldId id="262" r:id="rId7"/>
    <p:sldId id="415" r:id="rId8"/>
    <p:sldId id="411" r:id="rId9"/>
    <p:sldId id="414" r:id="rId10"/>
    <p:sldId id="413" r:id="rId11"/>
    <p:sldId id="410" r:id="rId12"/>
    <p:sldId id="419" r:id="rId13"/>
    <p:sldId id="338" r:id="rId14"/>
    <p:sldId id="402" r:id="rId15"/>
    <p:sldId id="403" r:id="rId16"/>
    <p:sldId id="404" r:id="rId17"/>
    <p:sldId id="405" r:id="rId18"/>
    <p:sldId id="831" r:id="rId19"/>
    <p:sldId id="332" r:id="rId20"/>
    <p:sldId id="264" r:id="rId21"/>
    <p:sldId id="829" r:id="rId22"/>
    <p:sldId id="830" r:id="rId23"/>
    <p:sldId id="304" r:id="rId24"/>
  </p:sldIdLst>
  <p:sldSz cx="9144000" cy="6858000" type="screen4x3"/>
  <p:notesSz cx="6792913" cy="992505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9900"/>
    <a:srgbClr val="FF0000"/>
    <a:srgbClr val="5DFF5D"/>
    <a:srgbClr val="33CCFF"/>
    <a:srgbClr val="CCE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118" d="100"/>
          <a:sy n="118" d="100"/>
        </p:scale>
        <p:origin x="-1434"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himera.ksp.policja\wrd_publiczny\SOS\pok.%20301\Prezentacje\PREWENCJA\2024\tabele%20do%20wylicze&#324;%20-%20wykresy\wykresy%20ko&#322;owe%20-%20grudzie&#32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himera.ksp.policja\wrd_publiczny\SOS\pok.%20301\Prezentacje\PREWENCJA\2024\tabele%20do%20wylicze&#324;%20-%20wykresy\wykresy%20ko&#322;owe%20-%20grudzie&#324;.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905365209893065E-2"/>
          <c:y val="8.5131740853965493E-2"/>
          <c:w val="0.53773974780736356"/>
          <c:h val="0.82521016789374058"/>
        </c:manualLayout>
      </c:layout>
      <c:pie3DChart>
        <c:varyColors val="1"/>
        <c:ser>
          <c:idx val="0"/>
          <c:order val="0"/>
          <c:explosion val="8"/>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236D-4B2F-AAC9-6B544CA8C32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236D-4B2F-AAC9-6B544CA8C32F}"/>
              </c:ext>
            </c:extLst>
          </c:dPt>
          <c:dPt>
            <c:idx val="2"/>
            <c:bubble3D val="0"/>
            <c:spPr>
              <a:solidFill>
                <a:srgbClr val="9BBB59"/>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236D-4B2F-AAC9-6B544CA8C32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236D-4B2F-AAC9-6B544CA8C32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236D-4B2F-AAC9-6B544CA8C32F}"/>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236D-4B2F-AAC9-6B544CA8C32F}"/>
              </c:ext>
            </c:extLst>
          </c:dPt>
          <c:dLbls>
            <c:dLbl>
              <c:idx val="0"/>
              <c:layout/>
              <c:tx>
                <c:rich>
                  <a:bodyPr/>
                  <a:lstStyle/>
                  <a:p>
                    <a:r>
                      <a:rPr lang="en-US" sz="1400"/>
                      <a:t>26,0%</a:t>
                    </a:r>
                  </a:p>
                </c:rich>
              </c:tx>
              <c:dLblPos val="outEnd"/>
              <c:showLegendKey val="0"/>
              <c:showVal val="0"/>
              <c:showCatName val="0"/>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236D-4B2F-AAC9-6B544CA8C32F}"/>
                </c:ext>
              </c:extLst>
            </c:dLbl>
            <c:dLbl>
              <c:idx val="5"/>
              <c:layout>
                <c:manualLayout>
                  <c:x val="1.2506873786869563E-3"/>
                  <c:y val="-3.4946397409575695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36D-4B2F-AAC9-6B544CA8C32F}"/>
                </c:ext>
              </c:extLst>
            </c:dLbl>
            <c:numFmt formatCode="0.0%" sourceLinked="0"/>
            <c:spPr>
              <a:noFill/>
              <a:ln>
                <a:noFill/>
              </a:ln>
              <a:effectLst/>
            </c:spPr>
            <c:txPr>
              <a:bodyPr/>
              <a:lstStyle/>
              <a:p>
                <a:pPr>
                  <a:defRPr sz="1400" b="1"/>
                </a:pPr>
                <a:endParaRPr lang="pl-PL"/>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'kołowy KIERUJĄCY '!$B$6:$B$15</c:f>
              <c:strCache>
                <c:ptCount val="12"/>
                <c:pt idx="0">
                  <c:v>Nieustąpienie pierwszeństwa przejazdu 26,0%</c:v>
                </c:pt>
                <c:pt idx="1">
                  <c:v>Nieustąpienie pierwszeństwa pieszemu               na przejściu dla pieszych 15,7%</c:v>
                </c:pt>
                <c:pt idx="2">
                  <c:v>Niedostosowanie prędkości do warunków                         ruchu 12,9%</c:v>
                </c:pt>
                <c:pt idx="3">
                  <c:v>Nieprawidłowe przejeżdżanie przejazdu             dla rowerzystów 8,9%</c:v>
                </c:pt>
                <c:pt idx="4">
                  <c:v>Nieprawidłowe zmienianie pasa ruchu 6,4%</c:v>
                </c:pt>
                <c:pt idx="5">
                  <c:v>Nieprawidłowe wyprzedzanie 4,2%</c:v>
                </c:pt>
                <c:pt idx="6">
                  <c:v>Niezachowanie bezp. odległości między pojazdami 3,7%</c:v>
                </c:pt>
                <c:pt idx="7">
                  <c:v>Nieustąpienie pierwszeństwa pieszemu                    w innych okolicznościach 3,6%</c:v>
                </c:pt>
                <c:pt idx="8">
                  <c:v>Nieprawidłowe skręcanie 3,6%</c:v>
                </c:pt>
                <c:pt idx="9">
                  <c:v>Niestosowanie się do sygnalizacji świetlnej 3,6%</c:v>
                </c:pt>
                <c:pt idx="10">
                  <c:v>Nieprawidłowe wymijanie 3,5%</c:v>
                </c:pt>
                <c:pt idx="11">
                  <c:v>Inne przyczyny 7,9%</c:v>
                </c:pt>
              </c:strCache>
              <c:extLst xmlns:c16r2="http://schemas.microsoft.com/office/drawing/2015/06/chart"/>
            </c:strRef>
          </c:cat>
          <c:val>
            <c:numRef>
              <c:f>'kołowy KIERUJĄCY '!$C$6:$C$15</c:f>
              <c:numCache>
                <c:formatCode>General</c:formatCode>
                <c:ptCount val="12"/>
                <c:pt idx="0">
                  <c:v>286</c:v>
                </c:pt>
                <c:pt idx="1">
                  <c:v>172</c:v>
                </c:pt>
                <c:pt idx="2">
                  <c:v>141</c:v>
                </c:pt>
                <c:pt idx="3">
                  <c:v>97</c:v>
                </c:pt>
                <c:pt idx="4">
                  <c:v>70</c:v>
                </c:pt>
                <c:pt idx="5">
                  <c:v>46</c:v>
                </c:pt>
                <c:pt idx="6">
                  <c:v>41</c:v>
                </c:pt>
                <c:pt idx="7">
                  <c:v>40</c:v>
                </c:pt>
                <c:pt idx="8">
                  <c:v>39</c:v>
                </c:pt>
                <c:pt idx="9">
                  <c:v>39</c:v>
                </c:pt>
                <c:pt idx="10">
                  <c:v>38</c:v>
                </c:pt>
                <c:pt idx="11">
                  <c:v>87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C-236D-4B2F-AAC9-6B544CA8C32F}"/>
            </c:ext>
          </c:extLst>
        </c:ser>
        <c:dLbls>
          <c:showLegendKey val="0"/>
          <c:showVal val="1"/>
          <c:showCatName val="0"/>
          <c:showSerName val="0"/>
          <c:showPercent val="0"/>
          <c:showBubbleSize val="0"/>
          <c:showLeaderLines val="0"/>
        </c:dLbls>
      </c:pie3DChart>
      <c:spPr>
        <a:noFill/>
        <a:ln>
          <a:noFill/>
        </a:ln>
        <a:effectLst/>
      </c:spPr>
    </c:plotArea>
    <c:legend>
      <c:legendPos val="r"/>
      <c:layout>
        <c:manualLayout>
          <c:xMode val="edge"/>
          <c:yMode val="edge"/>
          <c:x val="0.6108224467411566"/>
          <c:y val="5.6648169729958835E-2"/>
          <c:w val="0.37933970031775643"/>
          <c:h val="0.81877449244541856"/>
        </c:manualLayout>
      </c:layout>
      <c:overlay val="0"/>
      <c:spPr>
        <a:noFill/>
        <a:ln>
          <a:noFill/>
        </a:ln>
        <a:effectLst/>
      </c:spPr>
      <c:txPr>
        <a:bodyPr rot="0" spcFirstLastPara="1" vertOverflow="ellipsis" vert="horz" wrap="square" anchor="ctr" anchorCtr="1"/>
        <a:lstStyle/>
        <a:p>
          <a:pPr>
            <a:defRPr sz="1300" b="0" i="0" u="none" strike="noStrike" kern="1200" spc="0" normalizeH="0" baseline="0">
              <a:solidFill>
                <a:schemeClr val="tx1">
                  <a:lumMod val="65000"/>
                  <a:lumOff val="35000"/>
                </a:schemeClr>
              </a:solidFill>
              <a:latin typeface="+mn-lt"/>
              <a:ea typeface="+mn-ea"/>
              <a:cs typeface="+mn-cs"/>
            </a:defRPr>
          </a:pPr>
          <a:endParaRPr lang="pl-PL"/>
        </a:p>
      </c:txPr>
    </c:legend>
    <c:plotVisOnly val="1"/>
    <c:dispBlanksAs val="zero"/>
    <c:showDLblsOverMax val="0"/>
  </c:chart>
  <c:spPr>
    <a:noFill/>
    <a:ln w="9525" cap="flat" cmpd="sng" algn="ctr">
      <a:noFill/>
      <a:round/>
    </a:ln>
    <a:effectLst/>
  </c:spPr>
  <c:txPr>
    <a:bodyPr/>
    <a:lstStyle/>
    <a:p>
      <a:pPr>
        <a:defRPr/>
      </a:pPr>
      <a:endParaRPr lang="pl-P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514435695538037E-2"/>
          <c:y val="8.7571022982193589E-2"/>
          <c:w val="0.5662030839895017"/>
          <c:h val="0.82485795403561291"/>
        </c:manualLayout>
      </c:layout>
      <c:pie3DChart>
        <c:varyColors val="1"/>
        <c:ser>
          <c:idx val="0"/>
          <c:order val="0"/>
          <c:tx>
            <c:strRef>
              <c:f>'kołowy PIESZY'!$B$5:$B$11</c:f>
              <c:strCache>
                <c:ptCount val="1"/>
                <c:pt idx="0">
                  <c:v>Nieostrożne wejście na jezdnię:                  przed jadącym pojazdem 52,6% Wejście na jezdnię przy czerwonym świetle 27,9% Przekraczanie jezdni w miejscu niedozwolonym 13,1% Nieostrożne wejście na jezdnię:                   zza pojazdu, przeszkody 1,6%</c:v>
                </c:pt>
              </c:strCache>
            </c:strRef>
          </c:tx>
          <c:explosion val="7"/>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71B6-460C-9D11-903A2A24BA5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71B6-460C-9D11-903A2A24BA50}"/>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71B6-460C-9D11-903A2A24BA50}"/>
              </c:ext>
            </c:extLst>
          </c:dPt>
          <c:dLbls>
            <c:dLbl>
              <c:idx val="0"/>
              <c:layout/>
              <c:tx>
                <c:rich>
                  <a:bodyPr/>
                  <a:lstStyle/>
                  <a:p>
                    <a:r>
                      <a:rPr lang="en-US" sz="1400"/>
                      <a:t>52,6%</a:t>
                    </a:r>
                  </a:p>
                </c:rich>
              </c:tx>
              <c:dLblPos val="outEnd"/>
              <c:showLegendKey val="0"/>
              <c:showVal val="0"/>
              <c:showCatName val="0"/>
              <c:showSerName val="0"/>
              <c:showPercent val="1"/>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71B6-460C-9D11-903A2A24BA50}"/>
                </c:ext>
              </c:extLst>
            </c:dLbl>
            <c:dLbl>
              <c:idx val="3"/>
              <c:layout>
                <c:manualLayout>
                  <c:x val="-7.8003802838939301E-3"/>
                  <c:y val="0"/>
                </c:manualLayout>
              </c:layout>
              <c:dLblPos val="out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1B6-460C-9D11-903A2A24BA50}"/>
                </c:ext>
              </c:extLst>
            </c:dLbl>
            <c:dLbl>
              <c:idx val="4"/>
              <c:layout>
                <c:manualLayout>
                  <c:x val="5.8502852129204393E-3"/>
                  <c:y val="-2.3554983032351137E-2"/>
                </c:manualLayout>
              </c:layout>
              <c:dLblPos val="out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1B6-460C-9D11-903A2A24BA50}"/>
                </c:ext>
              </c:extLst>
            </c:dLbl>
            <c:dLbl>
              <c:idx val="5"/>
              <c:layout>
                <c:manualLayout>
                  <c:x val="3.3151616206549155E-2"/>
                  <c:y val="-3.026096848791679E-2"/>
                </c:manualLayout>
              </c:layout>
              <c:dLblPos val="out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1B6-460C-9D11-903A2A24BA50}"/>
                </c:ext>
              </c:extLst>
            </c:dLbl>
            <c:dLbl>
              <c:idx val="6"/>
              <c:layout>
                <c:manualLayout>
                  <c:x val="4.0951996490443093E-2"/>
                  <c:y val="-1.9612208471084219E-2"/>
                </c:manualLayout>
              </c:layout>
              <c:dLblPos val="outEnd"/>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1B6-460C-9D11-903A2A24BA50}"/>
                </c:ext>
              </c:extLst>
            </c:dLbl>
            <c:numFmt formatCode="0.0%" sourceLinked="0"/>
            <c:spPr>
              <a:noFill/>
              <a:ln>
                <a:noFill/>
              </a:ln>
              <a:effectLst/>
            </c:spPr>
            <c:txPr>
              <a:bodyPr/>
              <a:lstStyle/>
              <a:p>
                <a:pPr>
                  <a:defRPr sz="1400" b="1"/>
                </a:pPr>
                <a:endParaRPr lang="pl-PL"/>
              </a:p>
            </c:txPr>
            <c:dLblPos val="outEnd"/>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'kołowy PIESZY'!$B$5:$B$11</c:f>
              <c:strCache>
                <c:ptCount val="7"/>
                <c:pt idx="0">
                  <c:v>Nieostrożne wejście na jezdnię:                  przed jadącym pojazdem 52,6%</c:v>
                </c:pt>
                <c:pt idx="1">
                  <c:v>Wejście na jezdnię przy czerwonym świetle 27,9%</c:v>
                </c:pt>
                <c:pt idx="2">
                  <c:v>Przekraczanie jezdni w miejscu niedozwolonym 13,1%</c:v>
                </c:pt>
                <c:pt idx="3">
                  <c:v>Nieostrożne wejście na jezdnię:                   zza pojazdu, przeszkody 1,6%</c:v>
                </c:pt>
                <c:pt idx="4">
                  <c:v>Chodzenie nieprawidłową stroną drogi 1,6%</c:v>
                </c:pt>
                <c:pt idx="5">
                  <c:v>Leżenie, siedzenie, klęczenie, stanie               na jezdni 1,6%</c:v>
                </c:pt>
                <c:pt idx="6">
                  <c:v>Inne przyczyny 1,6%</c:v>
                </c:pt>
              </c:strCache>
            </c:strRef>
          </c:cat>
          <c:val>
            <c:numRef>
              <c:f>'kołowy PIESZY'!$C$5:$C$11</c:f>
              <c:numCache>
                <c:formatCode>General</c:formatCode>
                <c:ptCount val="7"/>
                <c:pt idx="0">
                  <c:v>32</c:v>
                </c:pt>
                <c:pt idx="1">
                  <c:v>17</c:v>
                </c:pt>
                <c:pt idx="2">
                  <c:v>8</c:v>
                </c:pt>
                <c:pt idx="3">
                  <c:v>1</c:v>
                </c:pt>
                <c:pt idx="4">
                  <c:v>1</c:v>
                </c:pt>
                <c:pt idx="5">
                  <c:v>1</c:v>
                </c:pt>
                <c:pt idx="6">
                  <c:v>1</c:v>
                </c:pt>
              </c:numCache>
            </c:numRef>
          </c:val>
          <c:extLst xmlns:c16r2="http://schemas.microsoft.com/office/drawing/2015/06/chart">
            <c:ext xmlns:c16="http://schemas.microsoft.com/office/drawing/2014/chart" uri="{C3380CC4-5D6E-409C-BE32-E72D297353CC}">
              <c16:uniqueId val="{0000000A-71B6-460C-9D11-903A2A24BA50}"/>
            </c:ext>
          </c:extLst>
        </c:ser>
        <c:dLbls>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0.64545509179760441"/>
          <c:y val="4.6139086725565145E-2"/>
          <c:w val="0.34897962146529088"/>
          <c:h val="0.9406211491468076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pl-PL"/>
        </a:p>
      </c:txPr>
    </c:legend>
    <c:plotVisOnly val="1"/>
    <c:dispBlanksAs val="zero"/>
    <c:showDLblsOverMax val="0"/>
  </c:chart>
  <c:spPr>
    <a:noFill/>
    <a:ln w="9525" cap="flat" cmpd="sng" algn="ctr">
      <a:noFill/>
      <a:round/>
    </a:ln>
    <a:effectLst/>
  </c:spPr>
  <c:txPr>
    <a:bodyPr/>
    <a:lstStyle/>
    <a:p>
      <a:pPr>
        <a:defRPr/>
      </a:pPr>
      <a:endParaRPr lang="pl-PL"/>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2" y="1"/>
            <a:ext cx="2943809" cy="495613"/>
          </a:xfrm>
          <a:prstGeom prst="rect">
            <a:avLst/>
          </a:prstGeom>
        </p:spPr>
        <p:txBody>
          <a:bodyPr vert="horz" lIns="95511" tIns="47756" rIns="95511" bIns="47756" rtlCol="0"/>
          <a:lstStyle>
            <a:lvl1pPr algn="l">
              <a:defRPr sz="1200">
                <a:effectLst/>
              </a:defRPr>
            </a:lvl1pPr>
          </a:lstStyle>
          <a:p>
            <a:pPr>
              <a:defRPr/>
            </a:pPr>
            <a:endParaRPr lang="pl-PL"/>
          </a:p>
        </p:txBody>
      </p:sp>
      <p:sp>
        <p:nvSpPr>
          <p:cNvPr id="3" name="Symbol zastępczy daty 2"/>
          <p:cNvSpPr>
            <a:spLocks noGrp="1"/>
          </p:cNvSpPr>
          <p:nvPr>
            <p:ph type="dt" idx="1"/>
          </p:nvPr>
        </p:nvSpPr>
        <p:spPr>
          <a:xfrm>
            <a:off x="3847500" y="1"/>
            <a:ext cx="2943809" cy="495613"/>
          </a:xfrm>
          <a:prstGeom prst="rect">
            <a:avLst/>
          </a:prstGeom>
        </p:spPr>
        <p:txBody>
          <a:bodyPr vert="horz" lIns="95511" tIns="47756" rIns="95511" bIns="47756" rtlCol="0"/>
          <a:lstStyle>
            <a:lvl1pPr algn="r">
              <a:defRPr sz="1200">
                <a:effectLst/>
              </a:defRPr>
            </a:lvl1pPr>
          </a:lstStyle>
          <a:p>
            <a:pPr>
              <a:defRPr/>
            </a:pPr>
            <a:fld id="{2E051475-7A18-45A3-98FB-591DE98C463E}" type="datetimeFigureOut">
              <a:rPr lang="pl-PL"/>
              <a:pPr>
                <a:defRPr/>
              </a:pPr>
              <a:t>26-03-2025</a:t>
            </a:fld>
            <a:endParaRPr lang="pl-PL"/>
          </a:p>
        </p:txBody>
      </p:sp>
      <p:sp>
        <p:nvSpPr>
          <p:cNvPr id="4" name="Symbol zastępczy obrazu slajdu 3"/>
          <p:cNvSpPr>
            <a:spLocks noGrp="1" noRot="1" noChangeAspect="1"/>
          </p:cNvSpPr>
          <p:nvPr>
            <p:ph type="sldImg" idx="2"/>
          </p:nvPr>
        </p:nvSpPr>
        <p:spPr>
          <a:xfrm>
            <a:off x="915988" y="744538"/>
            <a:ext cx="4960937" cy="3721100"/>
          </a:xfrm>
          <a:prstGeom prst="rect">
            <a:avLst/>
          </a:prstGeom>
          <a:noFill/>
          <a:ln w="12700">
            <a:solidFill>
              <a:prstClr val="black"/>
            </a:solidFill>
          </a:ln>
        </p:spPr>
        <p:txBody>
          <a:bodyPr vert="horz" lIns="95511" tIns="47756" rIns="95511" bIns="47756" rtlCol="0" anchor="ctr"/>
          <a:lstStyle/>
          <a:p>
            <a:pPr lvl="0"/>
            <a:endParaRPr lang="pl-PL" noProof="0"/>
          </a:p>
        </p:txBody>
      </p:sp>
      <p:sp>
        <p:nvSpPr>
          <p:cNvPr id="5" name="Symbol zastępczy notatek 4"/>
          <p:cNvSpPr>
            <a:spLocks noGrp="1"/>
          </p:cNvSpPr>
          <p:nvPr>
            <p:ph type="body" sz="quarter" idx="3"/>
          </p:nvPr>
        </p:nvSpPr>
        <p:spPr>
          <a:xfrm>
            <a:off x="678971" y="4713121"/>
            <a:ext cx="5434973" cy="4466912"/>
          </a:xfrm>
          <a:prstGeom prst="rect">
            <a:avLst/>
          </a:prstGeom>
        </p:spPr>
        <p:txBody>
          <a:bodyPr vert="horz" lIns="95511" tIns="47756" rIns="95511" bIns="47756"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2" y="9427839"/>
            <a:ext cx="2943809" cy="495613"/>
          </a:xfrm>
          <a:prstGeom prst="rect">
            <a:avLst/>
          </a:prstGeom>
        </p:spPr>
        <p:txBody>
          <a:bodyPr vert="horz" lIns="95511" tIns="47756" rIns="95511" bIns="47756" rtlCol="0" anchor="b"/>
          <a:lstStyle>
            <a:lvl1pPr algn="l">
              <a:defRPr sz="1200">
                <a:effectLst/>
              </a:defRPr>
            </a:lvl1pPr>
          </a:lstStyle>
          <a:p>
            <a:pPr>
              <a:defRPr/>
            </a:pPr>
            <a:endParaRPr lang="pl-PL"/>
          </a:p>
        </p:txBody>
      </p:sp>
      <p:sp>
        <p:nvSpPr>
          <p:cNvPr id="7" name="Symbol zastępczy numeru slajdu 6"/>
          <p:cNvSpPr>
            <a:spLocks noGrp="1"/>
          </p:cNvSpPr>
          <p:nvPr>
            <p:ph type="sldNum" sz="quarter" idx="5"/>
          </p:nvPr>
        </p:nvSpPr>
        <p:spPr>
          <a:xfrm>
            <a:off x="3847500" y="9427839"/>
            <a:ext cx="2943809" cy="495613"/>
          </a:xfrm>
          <a:prstGeom prst="rect">
            <a:avLst/>
          </a:prstGeom>
        </p:spPr>
        <p:txBody>
          <a:bodyPr vert="horz" lIns="95511" tIns="47756" rIns="95511" bIns="47756" rtlCol="0" anchor="b"/>
          <a:lstStyle>
            <a:lvl1pPr algn="r">
              <a:defRPr sz="1200">
                <a:effectLst/>
              </a:defRPr>
            </a:lvl1pPr>
          </a:lstStyle>
          <a:p>
            <a:pPr>
              <a:defRPr/>
            </a:pPr>
            <a:fld id="{D26C8091-B31A-4D4E-9754-9BA395C3E671}" type="slidenum">
              <a:rPr lang="pl-PL"/>
              <a:pPr>
                <a:defRPr/>
              </a:pPr>
              <a:t>‹#›</a:t>
            </a:fld>
            <a:endParaRPr lang="pl-PL"/>
          </a:p>
        </p:txBody>
      </p:sp>
    </p:spTree>
    <p:extLst>
      <p:ext uri="{BB962C8B-B14F-4D97-AF65-F5344CB8AC3E}">
        <p14:creationId xmlns:p14="http://schemas.microsoft.com/office/powerpoint/2010/main" val="757151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9699"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p>
        </p:txBody>
      </p:sp>
      <p:sp>
        <p:nvSpPr>
          <p:cNvPr id="29700"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81E727-3E85-431D-B75E-BA4C84C8119B}" type="slidenum">
              <a:rPr lang="pl-PL" smtClean="0"/>
              <a:pPr/>
              <a:t>1</a:t>
            </a:fld>
            <a:endParaRPr lang="pl-PL"/>
          </a:p>
        </p:txBody>
      </p:sp>
    </p:spTree>
    <p:extLst>
      <p:ext uri="{BB962C8B-B14F-4D97-AF65-F5344CB8AC3E}">
        <p14:creationId xmlns:p14="http://schemas.microsoft.com/office/powerpoint/2010/main" val="2981363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198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p>
        </p:txBody>
      </p:sp>
      <p:sp>
        <p:nvSpPr>
          <p:cNvPr id="41988"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5F6D6-04B9-4A7C-AA57-20C727715A03}" type="slidenum">
              <a:rPr lang="pl-PL" smtClean="0"/>
              <a:pPr/>
              <a:t>18</a:t>
            </a:fld>
            <a:endParaRPr lang="pl-PL"/>
          </a:p>
        </p:txBody>
      </p:sp>
    </p:spTree>
    <p:extLst>
      <p:ext uri="{BB962C8B-B14F-4D97-AF65-F5344CB8AC3E}">
        <p14:creationId xmlns:p14="http://schemas.microsoft.com/office/powerpoint/2010/main" val="355602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0963"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p>
        </p:txBody>
      </p:sp>
      <p:sp>
        <p:nvSpPr>
          <p:cNvPr id="40964"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297964-0345-4BC0-AB55-5E1B5F4242AE}" type="slidenum">
              <a:rPr lang="pl-PL" smtClean="0"/>
              <a:pPr/>
              <a:t>19</a:t>
            </a:fld>
            <a:endParaRPr lang="pl-PL"/>
          </a:p>
        </p:txBody>
      </p:sp>
    </p:spTree>
    <p:extLst>
      <p:ext uri="{BB962C8B-B14F-4D97-AF65-F5344CB8AC3E}">
        <p14:creationId xmlns:p14="http://schemas.microsoft.com/office/powerpoint/2010/main" val="324389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1987"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p>
        </p:txBody>
      </p:sp>
      <p:sp>
        <p:nvSpPr>
          <p:cNvPr id="41988"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5F6D6-04B9-4A7C-AA57-20C727715A03}" type="slidenum">
              <a:rPr lang="pl-PL" smtClean="0"/>
              <a:pPr/>
              <a:t>20</a:t>
            </a:fld>
            <a:endParaRPr lang="pl-PL"/>
          </a:p>
        </p:txBody>
      </p:sp>
    </p:spTree>
    <p:extLst>
      <p:ext uri="{BB962C8B-B14F-4D97-AF65-F5344CB8AC3E}">
        <p14:creationId xmlns:p14="http://schemas.microsoft.com/office/powerpoint/2010/main" val="408876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ymbol zastępczy obrazu slajdu 1">
            <a:extLst>
              <a:ext uri="{FF2B5EF4-FFF2-40B4-BE49-F238E27FC236}">
                <a16:creationId xmlns="" xmlns:a16="http://schemas.microsoft.com/office/drawing/2014/main" id="{1CD8FA62-B232-BEDF-DC1C-109357C7B0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Symbol zastępczy notatek 2">
            <a:extLst>
              <a:ext uri="{FF2B5EF4-FFF2-40B4-BE49-F238E27FC236}">
                <a16:creationId xmlns="" xmlns:a16="http://schemas.microsoft.com/office/drawing/2014/main" id="{60A44170-04D8-A535-B271-A38947B119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163844" name="Symbol zastępczy numeru slajdu 3">
            <a:extLst>
              <a:ext uri="{FF2B5EF4-FFF2-40B4-BE49-F238E27FC236}">
                <a16:creationId xmlns="" xmlns:a16="http://schemas.microsoft.com/office/drawing/2014/main" id="{ADCE2259-ADA4-1A8B-69FD-0DAE616F31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61">
              <a:spcBef>
                <a:spcPct val="30000"/>
              </a:spcBef>
              <a:defRPr sz="1200">
                <a:solidFill>
                  <a:schemeClr val="tx1"/>
                </a:solidFill>
                <a:latin typeface="Calibri" panose="020F0502020204030204" pitchFamily="34" charset="0"/>
              </a:defRPr>
            </a:lvl1pPr>
            <a:lvl2pPr marL="739479" indent="-282462" defTabSz="910861">
              <a:spcBef>
                <a:spcPct val="30000"/>
              </a:spcBef>
              <a:defRPr sz="1200">
                <a:solidFill>
                  <a:schemeClr val="tx1"/>
                </a:solidFill>
                <a:latin typeface="Calibri" panose="020F0502020204030204" pitchFamily="34" charset="0"/>
              </a:defRPr>
            </a:lvl2pPr>
            <a:lvl3pPr marL="1139369" indent="-225335" defTabSz="910861">
              <a:spcBef>
                <a:spcPct val="30000"/>
              </a:spcBef>
              <a:defRPr sz="1200">
                <a:solidFill>
                  <a:schemeClr val="tx1"/>
                </a:solidFill>
                <a:latin typeface="Calibri" panose="020F0502020204030204" pitchFamily="34" charset="0"/>
              </a:defRPr>
            </a:lvl3pPr>
            <a:lvl4pPr marL="1596386" indent="-225335" defTabSz="910861">
              <a:spcBef>
                <a:spcPct val="30000"/>
              </a:spcBef>
              <a:defRPr sz="1200">
                <a:solidFill>
                  <a:schemeClr val="tx1"/>
                </a:solidFill>
                <a:latin typeface="Calibri" panose="020F0502020204030204" pitchFamily="34" charset="0"/>
              </a:defRPr>
            </a:lvl4pPr>
            <a:lvl5pPr marL="2053403" indent="-225335" defTabSz="910861">
              <a:spcBef>
                <a:spcPct val="30000"/>
              </a:spcBef>
              <a:defRPr sz="1200">
                <a:solidFill>
                  <a:schemeClr val="tx1"/>
                </a:solidFill>
                <a:latin typeface="Calibri" panose="020F0502020204030204" pitchFamily="34" charset="0"/>
              </a:defRPr>
            </a:lvl5pPr>
            <a:lvl6pPr marL="2510420" indent="-225335" defTabSz="910861" eaLnBrk="0" fontAlgn="base" hangingPunct="0">
              <a:spcBef>
                <a:spcPct val="30000"/>
              </a:spcBef>
              <a:spcAft>
                <a:spcPct val="0"/>
              </a:spcAft>
              <a:defRPr sz="1200">
                <a:solidFill>
                  <a:schemeClr val="tx1"/>
                </a:solidFill>
                <a:latin typeface="Calibri" panose="020F0502020204030204" pitchFamily="34" charset="0"/>
              </a:defRPr>
            </a:lvl6pPr>
            <a:lvl7pPr marL="2967438" indent="-225335" defTabSz="910861" eaLnBrk="0" fontAlgn="base" hangingPunct="0">
              <a:spcBef>
                <a:spcPct val="30000"/>
              </a:spcBef>
              <a:spcAft>
                <a:spcPct val="0"/>
              </a:spcAft>
              <a:defRPr sz="1200">
                <a:solidFill>
                  <a:schemeClr val="tx1"/>
                </a:solidFill>
                <a:latin typeface="Calibri" panose="020F0502020204030204" pitchFamily="34" charset="0"/>
              </a:defRPr>
            </a:lvl7pPr>
            <a:lvl8pPr marL="3424455" indent="-225335" defTabSz="910861" eaLnBrk="0" fontAlgn="base" hangingPunct="0">
              <a:spcBef>
                <a:spcPct val="30000"/>
              </a:spcBef>
              <a:spcAft>
                <a:spcPct val="0"/>
              </a:spcAft>
              <a:defRPr sz="1200">
                <a:solidFill>
                  <a:schemeClr val="tx1"/>
                </a:solidFill>
                <a:latin typeface="Calibri" panose="020F0502020204030204" pitchFamily="34" charset="0"/>
              </a:defRPr>
            </a:lvl8pPr>
            <a:lvl9pPr marL="3881472" indent="-225335" defTabSz="91086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C33640-5F64-48F7-ADCF-04B43040DE90}" type="slidenum">
              <a:rPr lang="pl-PL" altLang="pl-PL" smtClean="0">
                <a:solidFill>
                  <a:srgbClr val="000000"/>
                </a:solidFill>
                <a:latin typeface="Arial" panose="020B0604020202020204" pitchFamily="34" charset="0"/>
              </a:rPr>
              <a:pPr>
                <a:spcBef>
                  <a:spcPct val="0"/>
                </a:spcBef>
              </a:pPr>
              <a:t>21</a:t>
            </a:fld>
            <a:endParaRPr lang="pl-PL" altLang="pl-PL">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ymbol zastępczy obrazu slajdu 1">
            <a:extLst>
              <a:ext uri="{FF2B5EF4-FFF2-40B4-BE49-F238E27FC236}">
                <a16:creationId xmlns="" xmlns:a16="http://schemas.microsoft.com/office/drawing/2014/main" id="{9BE25F25-4A56-CBD5-76B1-B7FC317DB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Symbol zastępczy notatek 2">
            <a:extLst>
              <a:ext uri="{FF2B5EF4-FFF2-40B4-BE49-F238E27FC236}">
                <a16:creationId xmlns="" xmlns:a16="http://schemas.microsoft.com/office/drawing/2014/main" id="{984168C2-DDB0-D80B-4BA7-0FB6F73904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165892" name="Symbol zastępczy numeru slajdu 3">
            <a:extLst>
              <a:ext uri="{FF2B5EF4-FFF2-40B4-BE49-F238E27FC236}">
                <a16:creationId xmlns="" xmlns:a16="http://schemas.microsoft.com/office/drawing/2014/main" id="{669216CC-8134-B430-D8ED-796EA39776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61">
              <a:spcBef>
                <a:spcPct val="30000"/>
              </a:spcBef>
              <a:defRPr sz="1200">
                <a:solidFill>
                  <a:schemeClr val="tx1"/>
                </a:solidFill>
                <a:latin typeface="Calibri" panose="020F0502020204030204" pitchFamily="34" charset="0"/>
              </a:defRPr>
            </a:lvl1pPr>
            <a:lvl2pPr marL="739479" indent="-282462" defTabSz="910861">
              <a:spcBef>
                <a:spcPct val="30000"/>
              </a:spcBef>
              <a:defRPr sz="1200">
                <a:solidFill>
                  <a:schemeClr val="tx1"/>
                </a:solidFill>
                <a:latin typeface="Calibri" panose="020F0502020204030204" pitchFamily="34" charset="0"/>
              </a:defRPr>
            </a:lvl2pPr>
            <a:lvl3pPr marL="1139369" indent="-225335" defTabSz="910861">
              <a:spcBef>
                <a:spcPct val="30000"/>
              </a:spcBef>
              <a:defRPr sz="1200">
                <a:solidFill>
                  <a:schemeClr val="tx1"/>
                </a:solidFill>
                <a:latin typeface="Calibri" panose="020F0502020204030204" pitchFamily="34" charset="0"/>
              </a:defRPr>
            </a:lvl3pPr>
            <a:lvl4pPr marL="1596386" indent="-225335" defTabSz="910861">
              <a:spcBef>
                <a:spcPct val="30000"/>
              </a:spcBef>
              <a:defRPr sz="1200">
                <a:solidFill>
                  <a:schemeClr val="tx1"/>
                </a:solidFill>
                <a:latin typeface="Calibri" panose="020F0502020204030204" pitchFamily="34" charset="0"/>
              </a:defRPr>
            </a:lvl4pPr>
            <a:lvl5pPr marL="2053403" indent="-225335" defTabSz="910861">
              <a:spcBef>
                <a:spcPct val="30000"/>
              </a:spcBef>
              <a:defRPr sz="1200">
                <a:solidFill>
                  <a:schemeClr val="tx1"/>
                </a:solidFill>
                <a:latin typeface="Calibri" panose="020F0502020204030204" pitchFamily="34" charset="0"/>
              </a:defRPr>
            </a:lvl5pPr>
            <a:lvl6pPr marL="2510420" indent="-225335" defTabSz="910861" eaLnBrk="0" fontAlgn="base" hangingPunct="0">
              <a:spcBef>
                <a:spcPct val="30000"/>
              </a:spcBef>
              <a:spcAft>
                <a:spcPct val="0"/>
              </a:spcAft>
              <a:defRPr sz="1200">
                <a:solidFill>
                  <a:schemeClr val="tx1"/>
                </a:solidFill>
                <a:latin typeface="Calibri" panose="020F0502020204030204" pitchFamily="34" charset="0"/>
              </a:defRPr>
            </a:lvl6pPr>
            <a:lvl7pPr marL="2967438" indent="-225335" defTabSz="910861" eaLnBrk="0" fontAlgn="base" hangingPunct="0">
              <a:spcBef>
                <a:spcPct val="30000"/>
              </a:spcBef>
              <a:spcAft>
                <a:spcPct val="0"/>
              </a:spcAft>
              <a:defRPr sz="1200">
                <a:solidFill>
                  <a:schemeClr val="tx1"/>
                </a:solidFill>
                <a:latin typeface="Calibri" panose="020F0502020204030204" pitchFamily="34" charset="0"/>
              </a:defRPr>
            </a:lvl7pPr>
            <a:lvl8pPr marL="3424455" indent="-225335" defTabSz="910861" eaLnBrk="0" fontAlgn="base" hangingPunct="0">
              <a:spcBef>
                <a:spcPct val="30000"/>
              </a:spcBef>
              <a:spcAft>
                <a:spcPct val="0"/>
              </a:spcAft>
              <a:defRPr sz="1200">
                <a:solidFill>
                  <a:schemeClr val="tx1"/>
                </a:solidFill>
                <a:latin typeface="Calibri" panose="020F0502020204030204" pitchFamily="34" charset="0"/>
              </a:defRPr>
            </a:lvl8pPr>
            <a:lvl9pPr marL="3881472" indent="-225335" defTabSz="91086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2BCBE9-91EB-4618-838C-5021FD6994DB}" type="slidenum">
              <a:rPr lang="pl-PL" altLang="pl-PL" smtClean="0">
                <a:solidFill>
                  <a:srgbClr val="000000"/>
                </a:solidFill>
                <a:latin typeface="Arial" panose="020B0604020202020204" pitchFamily="34" charset="0"/>
              </a:rPr>
              <a:pPr>
                <a:spcBef>
                  <a:spcPct val="0"/>
                </a:spcBef>
              </a:pPr>
              <a:t>22</a:t>
            </a:fld>
            <a:endParaRPr lang="pl-PL" altLang="pl-PL">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4275"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p>
        </p:txBody>
      </p:sp>
      <p:sp>
        <p:nvSpPr>
          <p:cNvPr id="5427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C72684-55A0-4CD3-80A4-05B3FFCA99C1}" type="slidenum">
              <a:rPr lang="pl-PL" smtClean="0"/>
              <a:pPr/>
              <a:t>23</a:t>
            </a:fld>
            <a:endParaRPr lang="pl-PL"/>
          </a:p>
        </p:txBody>
      </p:sp>
    </p:spTree>
    <p:extLst>
      <p:ext uri="{BB962C8B-B14F-4D97-AF65-F5344CB8AC3E}">
        <p14:creationId xmlns:p14="http://schemas.microsoft.com/office/powerpoint/2010/main" val="291266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8915"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p>
        </p:txBody>
      </p:sp>
      <p:sp>
        <p:nvSpPr>
          <p:cNvPr id="38916"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ACE47B-E230-4BC0-BCA3-6FC0C37F77CD}" type="slidenum">
              <a:rPr lang="pl-PL" smtClean="0"/>
              <a:pPr/>
              <a:t>3</a:t>
            </a:fld>
            <a:endParaRPr lang="pl-PL"/>
          </a:p>
        </p:txBody>
      </p:sp>
    </p:spTree>
    <p:extLst>
      <p:ext uri="{BB962C8B-B14F-4D97-AF65-F5344CB8AC3E}">
        <p14:creationId xmlns:p14="http://schemas.microsoft.com/office/powerpoint/2010/main" val="396444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5843"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p>
        </p:txBody>
      </p:sp>
      <p:sp>
        <p:nvSpPr>
          <p:cNvPr id="35844"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08C7A8-C4BA-4E4A-8F8D-EB56E1E40057}" type="slidenum">
              <a:rPr lang="pl-PL" smtClean="0"/>
              <a:pPr/>
              <a:t>4</a:t>
            </a:fld>
            <a:endParaRPr lang="pl-PL"/>
          </a:p>
        </p:txBody>
      </p:sp>
    </p:spTree>
    <p:extLst>
      <p:ext uri="{BB962C8B-B14F-4D97-AF65-F5344CB8AC3E}">
        <p14:creationId xmlns:p14="http://schemas.microsoft.com/office/powerpoint/2010/main" val="162068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789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dirty="0"/>
          </a:p>
        </p:txBody>
      </p:sp>
      <p:sp>
        <p:nvSpPr>
          <p:cNvPr id="37892"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7623E7-680D-4CBD-8F1A-39FC28794B93}" type="slidenum">
              <a:rPr lang="pl-PL" smtClean="0"/>
              <a:pPr/>
              <a:t>5</a:t>
            </a:fld>
            <a:endParaRPr lang="pl-PL"/>
          </a:p>
        </p:txBody>
      </p:sp>
    </p:spTree>
    <p:extLst>
      <p:ext uri="{BB962C8B-B14F-4D97-AF65-F5344CB8AC3E}">
        <p14:creationId xmlns:p14="http://schemas.microsoft.com/office/powerpoint/2010/main" val="292381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789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dirty="0"/>
          </a:p>
        </p:txBody>
      </p:sp>
      <p:sp>
        <p:nvSpPr>
          <p:cNvPr id="37892"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7623E7-680D-4CBD-8F1A-39FC28794B93}" type="slidenum">
              <a:rPr lang="pl-PL" smtClean="0"/>
              <a:pPr/>
              <a:t>6</a:t>
            </a:fld>
            <a:endParaRPr lang="pl-PL"/>
          </a:p>
        </p:txBody>
      </p:sp>
    </p:spTree>
    <p:extLst>
      <p:ext uri="{BB962C8B-B14F-4D97-AF65-F5344CB8AC3E}">
        <p14:creationId xmlns:p14="http://schemas.microsoft.com/office/powerpoint/2010/main" val="336944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891513B-5F96-ED6C-2044-0D015338E1EC}"/>
            </a:ext>
          </a:extLst>
        </p:cNvPr>
        <p:cNvGrpSpPr/>
        <p:nvPr/>
      </p:nvGrpSpPr>
      <p:grpSpPr>
        <a:xfrm>
          <a:off x="0" y="0"/>
          <a:ext cx="0" cy="0"/>
          <a:chOff x="0" y="0"/>
          <a:chExt cx="0" cy="0"/>
        </a:xfrm>
      </p:grpSpPr>
      <p:sp>
        <p:nvSpPr>
          <p:cNvPr id="36866" name="Symbol zastępczy obrazu slajdu 1">
            <a:extLst>
              <a:ext uri="{FF2B5EF4-FFF2-40B4-BE49-F238E27FC236}">
                <a16:creationId xmlns="" xmlns:a16="http://schemas.microsoft.com/office/drawing/2014/main" id="{3C3EDF31-FD74-B7EF-7988-AF4C202AFC86}"/>
              </a:ext>
            </a:extLst>
          </p:cNvPr>
          <p:cNvSpPr>
            <a:spLocks noGrp="1" noRot="1" noChangeAspect="1" noTextEdit="1"/>
          </p:cNvSpPr>
          <p:nvPr>
            <p:ph type="sldImg"/>
          </p:nvPr>
        </p:nvSpPr>
        <p:spPr bwMode="auto">
          <a:noFill/>
          <a:ln>
            <a:solidFill>
              <a:srgbClr val="000000"/>
            </a:solidFill>
            <a:miter lim="800000"/>
            <a:headEnd/>
            <a:tailEnd/>
          </a:ln>
        </p:spPr>
      </p:sp>
      <p:sp>
        <p:nvSpPr>
          <p:cNvPr id="36867" name="Symbol zastępczy notatek 2">
            <a:extLst>
              <a:ext uri="{FF2B5EF4-FFF2-40B4-BE49-F238E27FC236}">
                <a16:creationId xmlns="" xmlns:a16="http://schemas.microsoft.com/office/drawing/2014/main" id="{ED668D04-3C7C-7FF6-77FB-3253007DEA78}"/>
              </a:ext>
            </a:extLst>
          </p:cNvPr>
          <p:cNvSpPr>
            <a:spLocks noGrp="1"/>
          </p:cNvSpPr>
          <p:nvPr>
            <p:ph type="body" idx="1"/>
          </p:nvPr>
        </p:nvSpPr>
        <p:spPr bwMode="auto">
          <a:noFill/>
        </p:spPr>
        <p:txBody>
          <a:bodyPr wrap="square" numCol="1" anchor="t" anchorCtr="0" compatLnSpc="1">
            <a:prstTxWarp prst="textNoShape">
              <a:avLst/>
            </a:prstTxWarp>
          </a:bodyPr>
          <a:lstStyle/>
          <a:p>
            <a:endParaRPr lang="pl-PL"/>
          </a:p>
        </p:txBody>
      </p:sp>
      <p:sp>
        <p:nvSpPr>
          <p:cNvPr id="36868" name="Symbol zastępczy numeru slajdu 3">
            <a:extLst>
              <a:ext uri="{FF2B5EF4-FFF2-40B4-BE49-F238E27FC236}">
                <a16:creationId xmlns="" xmlns:a16="http://schemas.microsoft.com/office/drawing/2014/main" id="{18F80F89-EB53-DD5E-EF16-5C72A4033067}"/>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F6520A-78F2-4571-A27E-16C31C2993A6}" type="slidenum">
              <a:rPr lang="pl-PL" smtClean="0"/>
              <a:pPr/>
              <a:t>8</a:t>
            </a:fld>
            <a:endParaRPr lang="pl-PL"/>
          </a:p>
        </p:txBody>
      </p:sp>
    </p:spTree>
    <p:extLst>
      <p:ext uri="{BB962C8B-B14F-4D97-AF65-F5344CB8AC3E}">
        <p14:creationId xmlns:p14="http://schemas.microsoft.com/office/powerpoint/2010/main" val="1311172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5843"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p>
        </p:txBody>
      </p:sp>
      <p:sp>
        <p:nvSpPr>
          <p:cNvPr id="35844"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08C7A8-C4BA-4E4A-8F8D-EB56E1E40057}" type="slidenum">
              <a:rPr lang="pl-PL" smtClean="0"/>
              <a:pPr/>
              <a:t>11</a:t>
            </a:fld>
            <a:endParaRPr lang="pl-PL"/>
          </a:p>
        </p:txBody>
      </p:sp>
    </p:spTree>
    <p:extLst>
      <p:ext uri="{BB962C8B-B14F-4D97-AF65-F5344CB8AC3E}">
        <p14:creationId xmlns:p14="http://schemas.microsoft.com/office/powerpoint/2010/main" val="58951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9939"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p>
        </p:txBody>
      </p:sp>
      <p:sp>
        <p:nvSpPr>
          <p:cNvPr id="39940"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1C3BE0-3B7E-405A-A7A5-471EEA0F0A0A}" type="slidenum">
              <a:rPr lang="pl-PL" smtClean="0"/>
              <a:pPr/>
              <a:t>13</a:t>
            </a:fld>
            <a:endParaRPr lang="pl-PL"/>
          </a:p>
        </p:txBody>
      </p:sp>
    </p:spTree>
    <p:extLst>
      <p:ext uri="{BB962C8B-B14F-4D97-AF65-F5344CB8AC3E}">
        <p14:creationId xmlns:p14="http://schemas.microsoft.com/office/powerpoint/2010/main" val="1342180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b="1"/>
            </a:lvl1pPr>
          </a:lstStyle>
          <a:p>
            <a:pPr>
              <a:defRPr/>
            </a:pPr>
            <a:fld id="{E92B9F65-AEBA-4574-9B54-991FEF9D83DF}" type="datetime1">
              <a:rPr lang="pl-PL"/>
              <a:pPr>
                <a:defRPr/>
              </a:pPr>
              <a:t>26-03-2025</a:t>
            </a:fld>
            <a:endParaRPr lang="pl-PL"/>
          </a:p>
        </p:txBody>
      </p:sp>
      <p:sp>
        <p:nvSpPr>
          <p:cNvPr id="5" name="Symbol zastępczy stopki 4"/>
          <p:cNvSpPr>
            <a:spLocks noGrp="1"/>
          </p:cNvSpPr>
          <p:nvPr>
            <p:ph type="ftr" sz="quarter" idx="11"/>
          </p:nvPr>
        </p:nvSpPr>
        <p:spPr/>
        <p:txBody>
          <a:bodyPr/>
          <a:lstStyle>
            <a:lvl1pPr>
              <a:defRPr b="1"/>
            </a:lvl1pPr>
          </a:lstStyle>
          <a:p>
            <a:pPr>
              <a:defRPr/>
            </a:pPr>
            <a:endParaRPr lang="pl-PL"/>
          </a:p>
        </p:txBody>
      </p:sp>
      <p:sp>
        <p:nvSpPr>
          <p:cNvPr id="6" name="Symbol zastępczy numeru slajdu 5"/>
          <p:cNvSpPr>
            <a:spLocks noGrp="1"/>
          </p:cNvSpPr>
          <p:nvPr>
            <p:ph type="sldNum" sz="quarter" idx="12"/>
          </p:nvPr>
        </p:nvSpPr>
        <p:spPr/>
        <p:txBody>
          <a:bodyPr/>
          <a:lstStyle>
            <a:lvl1pPr>
              <a:defRPr b="1" smtClean="0"/>
            </a:lvl1pPr>
          </a:lstStyle>
          <a:p>
            <a:pPr>
              <a:defRPr/>
            </a:pPr>
            <a:fld id="{F9D57109-AB06-4406-8581-0B6E9E8654B6}" type="slidenum">
              <a:rPr lang="pl-PL" altLang="pl-PL"/>
              <a:pPr>
                <a:defRPr/>
              </a:pPr>
              <a:t>‹#›</a:t>
            </a:fld>
            <a:endParaRPr lang="pl-PL" altLang="pl-PL"/>
          </a:p>
        </p:txBody>
      </p:sp>
    </p:spTree>
    <p:extLst>
      <p:ext uri="{BB962C8B-B14F-4D97-AF65-F5344CB8AC3E}">
        <p14:creationId xmlns:p14="http://schemas.microsoft.com/office/powerpoint/2010/main" val="2927281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b="1"/>
            </a:lvl1pPr>
          </a:lstStyle>
          <a:p>
            <a:pPr>
              <a:defRPr/>
            </a:pPr>
            <a:fld id="{96C32073-75A3-43FF-BA5F-BCEFAE8A109A}" type="datetime1">
              <a:rPr lang="pl-PL"/>
              <a:pPr>
                <a:defRPr/>
              </a:pPr>
              <a:t>26-03-2025</a:t>
            </a:fld>
            <a:endParaRPr lang="pl-PL"/>
          </a:p>
        </p:txBody>
      </p:sp>
      <p:sp>
        <p:nvSpPr>
          <p:cNvPr id="5" name="Symbol zastępczy stopki 4"/>
          <p:cNvSpPr>
            <a:spLocks noGrp="1"/>
          </p:cNvSpPr>
          <p:nvPr>
            <p:ph type="ftr" sz="quarter" idx="11"/>
          </p:nvPr>
        </p:nvSpPr>
        <p:spPr/>
        <p:txBody>
          <a:bodyPr/>
          <a:lstStyle>
            <a:lvl1pPr>
              <a:defRPr b="1"/>
            </a:lvl1pPr>
          </a:lstStyle>
          <a:p>
            <a:pPr>
              <a:defRPr/>
            </a:pPr>
            <a:endParaRPr lang="pl-PL"/>
          </a:p>
        </p:txBody>
      </p:sp>
      <p:sp>
        <p:nvSpPr>
          <p:cNvPr id="6" name="Symbol zastępczy numeru slajdu 5"/>
          <p:cNvSpPr>
            <a:spLocks noGrp="1"/>
          </p:cNvSpPr>
          <p:nvPr>
            <p:ph type="sldNum" sz="quarter" idx="12"/>
          </p:nvPr>
        </p:nvSpPr>
        <p:spPr/>
        <p:txBody>
          <a:bodyPr/>
          <a:lstStyle>
            <a:lvl1pPr>
              <a:defRPr b="1" smtClean="0"/>
            </a:lvl1pPr>
          </a:lstStyle>
          <a:p>
            <a:pPr>
              <a:defRPr/>
            </a:pPr>
            <a:fld id="{5C43D0C9-F33A-4E68-99F6-489E4F94856A}" type="slidenum">
              <a:rPr lang="pl-PL" altLang="pl-PL"/>
              <a:pPr>
                <a:defRPr/>
              </a:pPr>
              <a:t>‹#›</a:t>
            </a:fld>
            <a:endParaRPr lang="pl-PL" altLang="pl-PL"/>
          </a:p>
        </p:txBody>
      </p:sp>
    </p:spTree>
    <p:extLst>
      <p:ext uri="{BB962C8B-B14F-4D97-AF65-F5344CB8AC3E}">
        <p14:creationId xmlns:p14="http://schemas.microsoft.com/office/powerpoint/2010/main" val="293911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b="1"/>
            </a:lvl1pPr>
          </a:lstStyle>
          <a:p>
            <a:pPr>
              <a:defRPr/>
            </a:pPr>
            <a:fld id="{4F07B4BC-1327-456C-A86F-F3AFDE821EFD}" type="datetime1">
              <a:rPr lang="pl-PL"/>
              <a:pPr>
                <a:defRPr/>
              </a:pPr>
              <a:t>26-03-2025</a:t>
            </a:fld>
            <a:endParaRPr lang="pl-PL"/>
          </a:p>
        </p:txBody>
      </p:sp>
      <p:sp>
        <p:nvSpPr>
          <p:cNvPr id="5" name="Symbol zastępczy stopki 4"/>
          <p:cNvSpPr>
            <a:spLocks noGrp="1"/>
          </p:cNvSpPr>
          <p:nvPr>
            <p:ph type="ftr" sz="quarter" idx="11"/>
          </p:nvPr>
        </p:nvSpPr>
        <p:spPr/>
        <p:txBody>
          <a:bodyPr/>
          <a:lstStyle>
            <a:lvl1pPr>
              <a:defRPr b="1"/>
            </a:lvl1pPr>
          </a:lstStyle>
          <a:p>
            <a:pPr>
              <a:defRPr/>
            </a:pPr>
            <a:endParaRPr lang="pl-PL"/>
          </a:p>
        </p:txBody>
      </p:sp>
      <p:sp>
        <p:nvSpPr>
          <p:cNvPr id="6" name="Symbol zastępczy numeru slajdu 5"/>
          <p:cNvSpPr>
            <a:spLocks noGrp="1"/>
          </p:cNvSpPr>
          <p:nvPr>
            <p:ph type="sldNum" sz="quarter" idx="12"/>
          </p:nvPr>
        </p:nvSpPr>
        <p:spPr/>
        <p:txBody>
          <a:bodyPr/>
          <a:lstStyle>
            <a:lvl1pPr>
              <a:defRPr b="1" smtClean="0"/>
            </a:lvl1pPr>
          </a:lstStyle>
          <a:p>
            <a:pPr>
              <a:defRPr/>
            </a:pPr>
            <a:fld id="{0F1D0C71-8BD0-4A40-81B4-15600E42BC0F}" type="slidenum">
              <a:rPr lang="pl-PL" altLang="pl-PL"/>
              <a:pPr>
                <a:defRPr/>
              </a:pPr>
              <a:t>‹#›</a:t>
            </a:fld>
            <a:endParaRPr lang="pl-PL" altLang="pl-PL"/>
          </a:p>
        </p:txBody>
      </p:sp>
    </p:spTree>
    <p:extLst>
      <p:ext uri="{BB962C8B-B14F-4D97-AF65-F5344CB8AC3E}">
        <p14:creationId xmlns:p14="http://schemas.microsoft.com/office/powerpoint/2010/main" val="49945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b="1"/>
            </a:lvl1pPr>
          </a:lstStyle>
          <a:p>
            <a:pPr>
              <a:defRPr/>
            </a:pPr>
            <a:fld id="{AB00F474-46E7-41DD-A178-77F7328F120F}" type="datetime1">
              <a:rPr lang="pl-PL"/>
              <a:pPr>
                <a:defRPr/>
              </a:pPr>
              <a:t>26-03-2025</a:t>
            </a:fld>
            <a:endParaRPr lang="pl-PL"/>
          </a:p>
        </p:txBody>
      </p:sp>
      <p:sp>
        <p:nvSpPr>
          <p:cNvPr id="5" name="Symbol zastępczy stopki 4"/>
          <p:cNvSpPr>
            <a:spLocks noGrp="1"/>
          </p:cNvSpPr>
          <p:nvPr>
            <p:ph type="ftr" sz="quarter" idx="11"/>
          </p:nvPr>
        </p:nvSpPr>
        <p:spPr/>
        <p:txBody>
          <a:bodyPr/>
          <a:lstStyle>
            <a:lvl1pPr>
              <a:defRPr b="1"/>
            </a:lvl1pPr>
          </a:lstStyle>
          <a:p>
            <a:pPr>
              <a:defRPr/>
            </a:pPr>
            <a:endParaRPr lang="pl-PL"/>
          </a:p>
        </p:txBody>
      </p:sp>
      <p:sp>
        <p:nvSpPr>
          <p:cNvPr id="6" name="Symbol zastępczy numeru slajdu 5"/>
          <p:cNvSpPr>
            <a:spLocks noGrp="1"/>
          </p:cNvSpPr>
          <p:nvPr>
            <p:ph type="sldNum" sz="quarter" idx="12"/>
          </p:nvPr>
        </p:nvSpPr>
        <p:spPr/>
        <p:txBody>
          <a:bodyPr/>
          <a:lstStyle>
            <a:lvl1pPr>
              <a:defRPr b="1" smtClean="0"/>
            </a:lvl1pPr>
          </a:lstStyle>
          <a:p>
            <a:pPr>
              <a:defRPr/>
            </a:pPr>
            <a:fld id="{9F0FF203-3BB0-45FE-8F29-FFEB138AB79E}" type="slidenum">
              <a:rPr lang="pl-PL" altLang="pl-PL"/>
              <a:pPr>
                <a:defRPr/>
              </a:pPr>
              <a:t>‹#›</a:t>
            </a:fld>
            <a:endParaRPr lang="pl-PL" altLang="pl-PL"/>
          </a:p>
        </p:txBody>
      </p:sp>
    </p:spTree>
    <p:extLst>
      <p:ext uri="{BB962C8B-B14F-4D97-AF65-F5344CB8AC3E}">
        <p14:creationId xmlns:p14="http://schemas.microsoft.com/office/powerpoint/2010/main" val="160135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b="1"/>
            </a:lvl1pPr>
          </a:lstStyle>
          <a:p>
            <a:pPr>
              <a:defRPr/>
            </a:pPr>
            <a:fld id="{76884D82-6EDA-4225-811C-3F15DC0EEC5A}" type="datetime1">
              <a:rPr lang="pl-PL"/>
              <a:pPr>
                <a:defRPr/>
              </a:pPr>
              <a:t>26-03-2025</a:t>
            </a:fld>
            <a:endParaRPr lang="pl-PL"/>
          </a:p>
        </p:txBody>
      </p:sp>
      <p:sp>
        <p:nvSpPr>
          <p:cNvPr id="5" name="Symbol zastępczy stopki 4"/>
          <p:cNvSpPr>
            <a:spLocks noGrp="1"/>
          </p:cNvSpPr>
          <p:nvPr>
            <p:ph type="ftr" sz="quarter" idx="11"/>
          </p:nvPr>
        </p:nvSpPr>
        <p:spPr/>
        <p:txBody>
          <a:bodyPr/>
          <a:lstStyle>
            <a:lvl1pPr>
              <a:defRPr b="1"/>
            </a:lvl1pPr>
          </a:lstStyle>
          <a:p>
            <a:pPr>
              <a:defRPr/>
            </a:pPr>
            <a:endParaRPr lang="pl-PL"/>
          </a:p>
        </p:txBody>
      </p:sp>
      <p:sp>
        <p:nvSpPr>
          <p:cNvPr id="6" name="Symbol zastępczy numeru slajdu 5"/>
          <p:cNvSpPr>
            <a:spLocks noGrp="1"/>
          </p:cNvSpPr>
          <p:nvPr>
            <p:ph type="sldNum" sz="quarter" idx="12"/>
          </p:nvPr>
        </p:nvSpPr>
        <p:spPr/>
        <p:txBody>
          <a:bodyPr/>
          <a:lstStyle>
            <a:lvl1pPr>
              <a:defRPr b="1" smtClean="0"/>
            </a:lvl1pPr>
          </a:lstStyle>
          <a:p>
            <a:pPr>
              <a:defRPr/>
            </a:pPr>
            <a:fld id="{BA2E2BE1-44BE-4350-9B1F-150BFF3A2F0E}" type="slidenum">
              <a:rPr lang="pl-PL" altLang="pl-PL"/>
              <a:pPr>
                <a:defRPr/>
              </a:pPr>
              <a:t>‹#›</a:t>
            </a:fld>
            <a:endParaRPr lang="pl-PL" altLang="pl-PL"/>
          </a:p>
        </p:txBody>
      </p:sp>
    </p:spTree>
    <p:extLst>
      <p:ext uri="{BB962C8B-B14F-4D97-AF65-F5344CB8AC3E}">
        <p14:creationId xmlns:p14="http://schemas.microsoft.com/office/powerpoint/2010/main" val="67157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b="1"/>
            </a:lvl1pPr>
          </a:lstStyle>
          <a:p>
            <a:pPr>
              <a:defRPr/>
            </a:pPr>
            <a:fld id="{1C2E5DC4-6304-4433-AE5B-178F54CF9573}" type="datetime1">
              <a:rPr lang="pl-PL"/>
              <a:pPr>
                <a:defRPr/>
              </a:pPr>
              <a:t>26-03-2025</a:t>
            </a:fld>
            <a:endParaRPr lang="pl-PL"/>
          </a:p>
        </p:txBody>
      </p:sp>
      <p:sp>
        <p:nvSpPr>
          <p:cNvPr id="6" name="Symbol zastępczy stopki 4"/>
          <p:cNvSpPr>
            <a:spLocks noGrp="1"/>
          </p:cNvSpPr>
          <p:nvPr>
            <p:ph type="ftr" sz="quarter" idx="11"/>
          </p:nvPr>
        </p:nvSpPr>
        <p:spPr/>
        <p:txBody>
          <a:bodyPr/>
          <a:lstStyle>
            <a:lvl1pPr>
              <a:defRPr b="1"/>
            </a:lvl1pPr>
          </a:lstStyle>
          <a:p>
            <a:pPr>
              <a:defRPr/>
            </a:pPr>
            <a:endParaRPr lang="pl-PL"/>
          </a:p>
        </p:txBody>
      </p:sp>
      <p:sp>
        <p:nvSpPr>
          <p:cNvPr id="7" name="Symbol zastępczy numeru slajdu 5"/>
          <p:cNvSpPr>
            <a:spLocks noGrp="1"/>
          </p:cNvSpPr>
          <p:nvPr>
            <p:ph type="sldNum" sz="quarter" idx="12"/>
          </p:nvPr>
        </p:nvSpPr>
        <p:spPr/>
        <p:txBody>
          <a:bodyPr/>
          <a:lstStyle>
            <a:lvl1pPr>
              <a:defRPr b="1" smtClean="0"/>
            </a:lvl1pPr>
          </a:lstStyle>
          <a:p>
            <a:pPr>
              <a:defRPr/>
            </a:pPr>
            <a:fld id="{AD3F3CE4-7B19-4BC9-BE7D-449EFFC06983}" type="slidenum">
              <a:rPr lang="pl-PL" altLang="pl-PL"/>
              <a:pPr>
                <a:defRPr/>
              </a:pPr>
              <a:t>‹#›</a:t>
            </a:fld>
            <a:endParaRPr lang="pl-PL" altLang="pl-PL"/>
          </a:p>
        </p:txBody>
      </p:sp>
    </p:spTree>
    <p:extLst>
      <p:ext uri="{BB962C8B-B14F-4D97-AF65-F5344CB8AC3E}">
        <p14:creationId xmlns:p14="http://schemas.microsoft.com/office/powerpoint/2010/main" val="74477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b="1"/>
            </a:lvl1pPr>
          </a:lstStyle>
          <a:p>
            <a:pPr>
              <a:defRPr/>
            </a:pPr>
            <a:fld id="{0709EF34-C371-4593-8D8F-8CF638BE32EB}" type="datetime1">
              <a:rPr lang="pl-PL"/>
              <a:pPr>
                <a:defRPr/>
              </a:pPr>
              <a:t>26-03-2025</a:t>
            </a:fld>
            <a:endParaRPr lang="pl-PL"/>
          </a:p>
        </p:txBody>
      </p:sp>
      <p:sp>
        <p:nvSpPr>
          <p:cNvPr id="8" name="Symbol zastępczy stopki 4"/>
          <p:cNvSpPr>
            <a:spLocks noGrp="1"/>
          </p:cNvSpPr>
          <p:nvPr>
            <p:ph type="ftr" sz="quarter" idx="11"/>
          </p:nvPr>
        </p:nvSpPr>
        <p:spPr/>
        <p:txBody>
          <a:bodyPr/>
          <a:lstStyle>
            <a:lvl1pPr>
              <a:defRPr b="1"/>
            </a:lvl1pPr>
          </a:lstStyle>
          <a:p>
            <a:pPr>
              <a:defRPr/>
            </a:pPr>
            <a:endParaRPr lang="pl-PL"/>
          </a:p>
        </p:txBody>
      </p:sp>
      <p:sp>
        <p:nvSpPr>
          <p:cNvPr id="9" name="Symbol zastępczy numeru slajdu 5"/>
          <p:cNvSpPr>
            <a:spLocks noGrp="1"/>
          </p:cNvSpPr>
          <p:nvPr>
            <p:ph type="sldNum" sz="quarter" idx="12"/>
          </p:nvPr>
        </p:nvSpPr>
        <p:spPr/>
        <p:txBody>
          <a:bodyPr/>
          <a:lstStyle>
            <a:lvl1pPr>
              <a:defRPr b="1" smtClean="0"/>
            </a:lvl1pPr>
          </a:lstStyle>
          <a:p>
            <a:pPr>
              <a:defRPr/>
            </a:pPr>
            <a:fld id="{3AC59EF3-76F4-45D6-83F1-225906B0B6A7}" type="slidenum">
              <a:rPr lang="pl-PL" altLang="pl-PL"/>
              <a:pPr>
                <a:defRPr/>
              </a:pPr>
              <a:t>‹#›</a:t>
            </a:fld>
            <a:endParaRPr lang="pl-PL" altLang="pl-PL"/>
          </a:p>
        </p:txBody>
      </p:sp>
    </p:spTree>
    <p:extLst>
      <p:ext uri="{BB962C8B-B14F-4D97-AF65-F5344CB8AC3E}">
        <p14:creationId xmlns:p14="http://schemas.microsoft.com/office/powerpoint/2010/main" val="399518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b="1"/>
            </a:lvl1pPr>
          </a:lstStyle>
          <a:p>
            <a:pPr>
              <a:defRPr/>
            </a:pPr>
            <a:fld id="{98A9DE7A-C4EA-4A24-9C4C-B4333593DEFA}" type="datetime1">
              <a:rPr lang="pl-PL"/>
              <a:pPr>
                <a:defRPr/>
              </a:pPr>
              <a:t>26-03-2025</a:t>
            </a:fld>
            <a:endParaRPr lang="pl-PL"/>
          </a:p>
        </p:txBody>
      </p:sp>
      <p:sp>
        <p:nvSpPr>
          <p:cNvPr id="4" name="Symbol zastępczy stopki 4"/>
          <p:cNvSpPr>
            <a:spLocks noGrp="1"/>
          </p:cNvSpPr>
          <p:nvPr>
            <p:ph type="ftr" sz="quarter" idx="11"/>
          </p:nvPr>
        </p:nvSpPr>
        <p:spPr/>
        <p:txBody>
          <a:bodyPr/>
          <a:lstStyle>
            <a:lvl1pPr>
              <a:defRPr b="1"/>
            </a:lvl1pPr>
          </a:lstStyle>
          <a:p>
            <a:pPr>
              <a:defRPr/>
            </a:pPr>
            <a:endParaRPr lang="pl-PL"/>
          </a:p>
        </p:txBody>
      </p:sp>
      <p:sp>
        <p:nvSpPr>
          <p:cNvPr id="5" name="Symbol zastępczy numeru slajdu 5"/>
          <p:cNvSpPr>
            <a:spLocks noGrp="1"/>
          </p:cNvSpPr>
          <p:nvPr>
            <p:ph type="sldNum" sz="quarter" idx="12"/>
          </p:nvPr>
        </p:nvSpPr>
        <p:spPr/>
        <p:txBody>
          <a:bodyPr/>
          <a:lstStyle>
            <a:lvl1pPr>
              <a:defRPr b="1" smtClean="0"/>
            </a:lvl1pPr>
          </a:lstStyle>
          <a:p>
            <a:pPr>
              <a:defRPr/>
            </a:pPr>
            <a:fld id="{750A7E2B-BC54-4C91-8F94-B5BC69145308}" type="slidenum">
              <a:rPr lang="pl-PL" altLang="pl-PL"/>
              <a:pPr>
                <a:defRPr/>
              </a:pPr>
              <a:t>‹#›</a:t>
            </a:fld>
            <a:endParaRPr lang="pl-PL" altLang="pl-PL"/>
          </a:p>
        </p:txBody>
      </p:sp>
    </p:spTree>
    <p:extLst>
      <p:ext uri="{BB962C8B-B14F-4D97-AF65-F5344CB8AC3E}">
        <p14:creationId xmlns:p14="http://schemas.microsoft.com/office/powerpoint/2010/main" val="380733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b="1"/>
            </a:lvl1pPr>
          </a:lstStyle>
          <a:p>
            <a:pPr>
              <a:defRPr/>
            </a:pPr>
            <a:fld id="{9F2F5C1E-2AA4-47A5-98DB-3D2793E1D3A0}" type="datetime1">
              <a:rPr lang="pl-PL"/>
              <a:pPr>
                <a:defRPr/>
              </a:pPr>
              <a:t>26-03-2025</a:t>
            </a:fld>
            <a:endParaRPr lang="pl-PL"/>
          </a:p>
        </p:txBody>
      </p:sp>
      <p:sp>
        <p:nvSpPr>
          <p:cNvPr id="3" name="Symbol zastępczy stopki 4"/>
          <p:cNvSpPr>
            <a:spLocks noGrp="1"/>
          </p:cNvSpPr>
          <p:nvPr>
            <p:ph type="ftr" sz="quarter" idx="11"/>
          </p:nvPr>
        </p:nvSpPr>
        <p:spPr/>
        <p:txBody>
          <a:bodyPr/>
          <a:lstStyle>
            <a:lvl1pPr>
              <a:defRPr b="1"/>
            </a:lvl1pPr>
          </a:lstStyle>
          <a:p>
            <a:pPr>
              <a:defRPr/>
            </a:pPr>
            <a:endParaRPr lang="pl-PL"/>
          </a:p>
        </p:txBody>
      </p:sp>
      <p:sp>
        <p:nvSpPr>
          <p:cNvPr id="4" name="Symbol zastępczy numeru slajdu 5"/>
          <p:cNvSpPr>
            <a:spLocks noGrp="1"/>
          </p:cNvSpPr>
          <p:nvPr>
            <p:ph type="sldNum" sz="quarter" idx="12"/>
          </p:nvPr>
        </p:nvSpPr>
        <p:spPr/>
        <p:txBody>
          <a:bodyPr/>
          <a:lstStyle>
            <a:lvl1pPr>
              <a:defRPr b="1" smtClean="0"/>
            </a:lvl1pPr>
          </a:lstStyle>
          <a:p>
            <a:pPr>
              <a:defRPr/>
            </a:pPr>
            <a:fld id="{C5505BDD-7EC5-4A0B-9B26-388678026D26}" type="slidenum">
              <a:rPr lang="pl-PL" altLang="pl-PL"/>
              <a:pPr>
                <a:defRPr/>
              </a:pPr>
              <a:t>‹#›</a:t>
            </a:fld>
            <a:endParaRPr lang="pl-PL" altLang="pl-PL"/>
          </a:p>
        </p:txBody>
      </p:sp>
    </p:spTree>
    <p:extLst>
      <p:ext uri="{BB962C8B-B14F-4D97-AF65-F5344CB8AC3E}">
        <p14:creationId xmlns:p14="http://schemas.microsoft.com/office/powerpoint/2010/main" val="87436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b="1"/>
            </a:lvl1pPr>
          </a:lstStyle>
          <a:p>
            <a:pPr>
              <a:defRPr/>
            </a:pPr>
            <a:fld id="{305EDE11-65CF-4860-9B9D-4C5BA36BA0BC}" type="datetime1">
              <a:rPr lang="pl-PL"/>
              <a:pPr>
                <a:defRPr/>
              </a:pPr>
              <a:t>26-03-2025</a:t>
            </a:fld>
            <a:endParaRPr lang="pl-PL"/>
          </a:p>
        </p:txBody>
      </p:sp>
      <p:sp>
        <p:nvSpPr>
          <p:cNvPr id="6" name="Symbol zastępczy stopki 4"/>
          <p:cNvSpPr>
            <a:spLocks noGrp="1"/>
          </p:cNvSpPr>
          <p:nvPr>
            <p:ph type="ftr" sz="quarter" idx="11"/>
          </p:nvPr>
        </p:nvSpPr>
        <p:spPr/>
        <p:txBody>
          <a:bodyPr/>
          <a:lstStyle>
            <a:lvl1pPr>
              <a:defRPr b="1"/>
            </a:lvl1pPr>
          </a:lstStyle>
          <a:p>
            <a:pPr>
              <a:defRPr/>
            </a:pPr>
            <a:endParaRPr lang="pl-PL"/>
          </a:p>
        </p:txBody>
      </p:sp>
      <p:sp>
        <p:nvSpPr>
          <p:cNvPr id="7" name="Symbol zastępczy numeru slajdu 5"/>
          <p:cNvSpPr>
            <a:spLocks noGrp="1"/>
          </p:cNvSpPr>
          <p:nvPr>
            <p:ph type="sldNum" sz="quarter" idx="12"/>
          </p:nvPr>
        </p:nvSpPr>
        <p:spPr/>
        <p:txBody>
          <a:bodyPr/>
          <a:lstStyle>
            <a:lvl1pPr>
              <a:defRPr b="1" smtClean="0"/>
            </a:lvl1pPr>
          </a:lstStyle>
          <a:p>
            <a:pPr>
              <a:defRPr/>
            </a:pPr>
            <a:fld id="{BB33336B-8F23-4A7D-B396-320874B31562}" type="slidenum">
              <a:rPr lang="pl-PL" altLang="pl-PL"/>
              <a:pPr>
                <a:defRPr/>
              </a:pPr>
              <a:t>‹#›</a:t>
            </a:fld>
            <a:endParaRPr lang="pl-PL" altLang="pl-PL"/>
          </a:p>
        </p:txBody>
      </p:sp>
    </p:spTree>
    <p:extLst>
      <p:ext uri="{BB962C8B-B14F-4D97-AF65-F5344CB8AC3E}">
        <p14:creationId xmlns:p14="http://schemas.microsoft.com/office/powerpoint/2010/main" val="216747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b="1"/>
            </a:lvl1pPr>
          </a:lstStyle>
          <a:p>
            <a:pPr>
              <a:defRPr/>
            </a:pPr>
            <a:fld id="{FBC53613-2C50-4F96-B21F-EC0C15306F81}" type="datetime1">
              <a:rPr lang="pl-PL"/>
              <a:pPr>
                <a:defRPr/>
              </a:pPr>
              <a:t>26-03-2025</a:t>
            </a:fld>
            <a:endParaRPr lang="pl-PL"/>
          </a:p>
        </p:txBody>
      </p:sp>
      <p:sp>
        <p:nvSpPr>
          <p:cNvPr id="6" name="Symbol zastępczy stopki 4"/>
          <p:cNvSpPr>
            <a:spLocks noGrp="1"/>
          </p:cNvSpPr>
          <p:nvPr>
            <p:ph type="ftr" sz="quarter" idx="11"/>
          </p:nvPr>
        </p:nvSpPr>
        <p:spPr/>
        <p:txBody>
          <a:bodyPr/>
          <a:lstStyle>
            <a:lvl1pPr>
              <a:defRPr b="1"/>
            </a:lvl1pPr>
          </a:lstStyle>
          <a:p>
            <a:pPr>
              <a:defRPr/>
            </a:pPr>
            <a:endParaRPr lang="pl-PL"/>
          </a:p>
        </p:txBody>
      </p:sp>
      <p:sp>
        <p:nvSpPr>
          <p:cNvPr id="7" name="Symbol zastępczy numeru slajdu 5"/>
          <p:cNvSpPr>
            <a:spLocks noGrp="1"/>
          </p:cNvSpPr>
          <p:nvPr>
            <p:ph type="sldNum" sz="quarter" idx="12"/>
          </p:nvPr>
        </p:nvSpPr>
        <p:spPr/>
        <p:txBody>
          <a:bodyPr/>
          <a:lstStyle>
            <a:lvl1pPr>
              <a:defRPr b="1" smtClean="0"/>
            </a:lvl1pPr>
          </a:lstStyle>
          <a:p>
            <a:pPr>
              <a:defRPr/>
            </a:pPr>
            <a:fld id="{08890F8F-EE08-409C-BC32-C87226F045CB}" type="slidenum">
              <a:rPr lang="pl-PL" altLang="pl-PL"/>
              <a:pPr>
                <a:defRPr/>
              </a:pPr>
              <a:t>‹#›</a:t>
            </a:fld>
            <a:endParaRPr lang="pl-PL" altLang="pl-PL"/>
          </a:p>
        </p:txBody>
      </p:sp>
    </p:spTree>
    <p:extLst>
      <p:ext uri="{BB962C8B-B14F-4D97-AF65-F5344CB8AC3E}">
        <p14:creationId xmlns:p14="http://schemas.microsoft.com/office/powerpoint/2010/main" val="46000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2050"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2051"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effectLst/>
                <a:latin typeface="+mn-lt"/>
              </a:defRPr>
            </a:lvl1pPr>
          </a:lstStyle>
          <a:p>
            <a:pPr>
              <a:defRPr/>
            </a:pPr>
            <a:fld id="{6321F29C-DE41-487B-87D6-E67E5B9D79D9}" type="datetime1">
              <a:rPr lang="pl-PL"/>
              <a:pPr>
                <a:defRPr/>
              </a:pPr>
              <a:t>26-03-2025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effectLst/>
                <a:latin typeface="+mn-lt"/>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latin typeface="Calibri" pitchFamily="34" charset="0"/>
              </a:defRPr>
            </a:lvl1pPr>
          </a:lstStyle>
          <a:p>
            <a:pPr>
              <a:defRPr/>
            </a:pPr>
            <a:fld id="{DDD1A345-F4E1-41E9-88C7-20741CF300C2}" type="slidenum">
              <a:rPr lang="pl-PL" altLang="pl-PL"/>
              <a:pPr>
                <a:defRPr/>
              </a:pPr>
              <a:t>‹#›</a:t>
            </a:fld>
            <a:endParaRPr lang="pl-PL" altLang="pl-PL"/>
          </a:p>
        </p:txBody>
      </p:sp>
    </p:spTree>
    <p:extLst>
      <p:ext uri="{BB962C8B-B14F-4D97-AF65-F5344CB8AC3E}">
        <p14:creationId xmlns:p14="http://schemas.microsoft.com/office/powerpoint/2010/main" val="4160593139"/>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transition>
    <p:blinds/>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27088" y="4149725"/>
            <a:ext cx="7572375" cy="1223963"/>
          </a:xfrm>
        </p:spPr>
        <p:txBody>
          <a:bodyPr>
            <a:normAutofit fontScale="90000"/>
          </a:bodyPr>
          <a:lstStyle/>
          <a:p>
            <a:pPr algn="ctr" eaLnBrk="1" hangingPunct="1">
              <a:defRPr/>
            </a:pPr>
            <a:r>
              <a:rPr lang="pl-PL" sz="1600" dirty="0">
                <a:solidFill>
                  <a:srgbClr val="215968"/>
                </a:solidFill>
                <a:effectLst>
                  <a:outerShdw blurRad="38100" dist="38100" dir="2700000" algn="tl">
                    <a:srgbClr val="C0C0C0"/>
                  </a:outerShdw>
                </a:effectLst>
              </a:rPr>
              <a:t/>
            </a:r>
            <a:br>
              <a:rPr lang="pl-PL" sz="1600" dirty="0">
                <a:solidFill>
                  <a:srgbClr val="215968"/>
                </a:solidFill>
                <a:effectLst>
                  <a:outerShdw blurRad="38100" dist="38100" dir="2700000" algn="tl">
                    <a:srgbClr val="C0C0C0"/>
                  </a:outerShdw>
                </a:effectLst>
              </a:rPr>
            </a:br>
            <a:r>
              <a:rPr lang="pl-PL" sz="2200" dirty="0">
                <a:solidFill>
                  <a:srgbClr val="002060"/>
                </a:solidFill>
                <a:effectLst>
                  <a:outerShdw blurRad="38100" dist="38100" dir="2700000" algn="tl">
                    <a:srgbClr val="C0C0C0"/>
                  </a:outerShdw>
                </a:effectLst>
              </a:rPr>
              <a:t>OCENA</a:t>
            </a:r>
            <a:br>
              <a:rPr lang="pl-PL" sz="2200" dirty="0">
                <a:solidFill>
                  <a:srgbClr val="002060"/>
                </a:solidFill>
                <a:effectLst>
                  <a:outerShdw blurRad="38100" dist="38100" dir="2700000" algn="tl">
                    <a:srgbClr val="C0C0C0"/>
                  </a:outerShdw>
                </a:effectLst>
              </a:rPr>
            </a:br>
            <a:r>
              <a:rPr lang="pl-PL" sz="2200" dirty="0">
                <a:solidFill>
                  <a:srgbClr val="002060"/>
                </a:solidFill>
                <a:effectLst>
                  <a:outerShdw blurRad="38100" dist="38100" dir="2700000" algn="tl">
                    <a:srgbClr val="C0C0C0"/>
                  </a:outerShdw>
                </a:effectLst>
              </a:rPr>
              <a:t> STANU BEZPIECZEŃSTWA I PORZĄDKU PUBLICZNEGO</a:t>
            </a:r>
            <a:br>
              <a:rPr lang="pl-PL" sz="2200" dirty="0">
                <a:solidFill>
                  <a:srgbClr val="002060"/>
                </a:solidFill>
                <a:effectLst>
                  <a:outerShdw blurRad="38100" dist="38100" dir="2700000" algn="tl">
                    <a:srgbClr val="C0C0C0"/>
                  </a:outerShdw>
                </a:effectLst>
              </a:rPr>
            </a:br>
            <a:r>
              <a:rPr lang="pl-PL" sz="2200" dirty="0">
                <a:solidFill>
                  <a:srgbClr val="002060"/>
                </a:solidFill>
                <a:effectLst>
                  <a:outerShdw blurRad="38100" dist="38100" dir="2700000" algn="tl">
                    <a:srgbClr val="C0C0C0"/>
                  </a:outerShdw>
                </a:effectLst>
              </a:rPr>
              <a:t>NA TERENIE DZIAŁANIA</a:t>
            </a:r>
            <a:br>
              <a:rPr lang="pl-PL" sz="2200" dirty="0">
                <a:solidFill>
                  <a:srgbClr val="002060"/>
                </a:solidFill>
                <a:effectLst>
                  <a:outerShdw blurRad="38100" dist="38100" dir="2700000" algn="tl">
                    <a:srgbClr val="C0C0C0"/>
                  </a:outerShdw>
                </a:effectLst>
              </a:rPr>
            </a:br>
            <a:r>
              <a:rPr lang="pl-PL" sz="2200" dirty="0">
                <a:solidFill>
                  <a:srgbClr val="002060"/>
                </a:solidFill>
                <a:effectLst>
                  <a:outerShdw blurRad="38100" dist="38100" dir="2700000" algn="tl">
                    <a:srgbClr val="C0C0C0"/>
                  </a:outerShdw>
                </a:effectLst>
              </a:rPr>
              <a:t>KOMISARIATU POLICJI W SEROCKU</a:t>
            </a:r>
            <a:br>
              <a:rPr lang="pl-PL" sz="2200" dirty="0">
                <a:solidFill>
                  <a:srgbClr val="002060"/>
                </a:solidFill>
                <a:effectLst>
                  <a:outerShdw blurRad="38100" dist="38100" dir="2700000" algn="tl">
                    <a:srgbClr val="C0C0C0"/>
                  </a:outerShdw>
                </a:effectLst>
              </a:rPr>
            </a:br>
            <a:r>
              <a:rPr lang="pl-PL" sz="2200" dirty="0">
                <a:solidFill>
                  <a:srgbClr val="002060"/>
                </a:solidFill>
                <a:effectLst>
                  <a:outerShdw blurRad="38100" dist="38100" dir="2700000" algn="tl">
                    <a:srgbClr val="C0C0C0"/>
                  </a:outerShdw>
                </a:effectLst>
              </a:rPr>
              <a:t>ZA ROK 2024</a:t>
            </a:r>
            <a:br>
              <a:rPr lang="pl-PL" sz="2200" dirty="0">
                <a:solidFill>
                  <a:srgbClr val="002060"/>
                </a:solidFill>
                <a:effectLst>
                  <a:outerShdw blurRad="38100" dist="38100" dir="2700000" algn="tl">
                    <a:srgbClr val="C0C0C0"/>
                  </a:outerShdw>
                </a:effectLst>
              </a:rPr>
            </a:br>
            <a:r>
              <a:rPr lang="pl-PL" sz="1600" dirty="0">
                <a:solidFill>
                  <a:schemeClr val="accent2"/>
                </a:solidFill>
                <a:effectLst>
                  <a:outerShdw blurRad="38100" dist="38100" dir="2700000" algn="tl">
                    <a:srgbClr val="C0C0C0"/>
                  </a:outerShdw>
                </a:effectLst>
                <a:latin typeface="Times New Roman" pitchFamily="18" charset="0"/>
              </a:rPr>
              <a:t/>
            </a:r>
            <a:br>
              <a:rPr lang="pl-PL" sz="1600" dirty="0">
                <a:solidFill>
                  <a:schemeClr val="accent2"/>
                </a:solidFill>
                <a:effectLst>
                  <a:outerShdw blurRad="38100" dist="38100" dir="2700000" algn="tl">
                    <a:srgbClr val="C0C0C0"/>
                  </a:outerShdw>
                </a:effectLst>
                <a:latin typeface="Times New Roman" pitchFamily="18" charset="0"/>
              </a:rPr>
            </a:br>
            <a:endParaRPr lang="pl-PL" sz="1800" dirty="0">
              <a:solidFill>
                <a:srgbClr val="002060"/>
              </a:solidFill>
              <a:effectLst>
                <a:outerShdw blurRad="38100" dist="38100" dir="2700000" algn="tl">
                  <a:srgbClr val="C0C0C0"/>
                </a:outerShdw>
              </a:effectLst>
            </a:endParaRPr>
          </a:p>
        </p:txBody>
      </p:sp>
      <p:sp>
        <p:nvSpPr>
          <p:cNvPr id="3" name="Podtytuł 2"/>
          <p:cNvSpPr>
            <a:spLocks noGrp="1"/>
          </p:cNvSpPr>
          <p:nvPr>
            <p:ph type="body" sz="half" idx="2"/>
          </p:nvPr>
        </p:nvSpPr>
        <p:spPr>
          <a:xfrm>
            <a:off x="1857375" y="5429250"/>
            <a:ext cx="5486400" cy="457200"/>
          </a:xfrm>
        </p:spPr>
        <p:txBody>
          <a:bodyPr>
            <a:normAutofit/>
          </a:bodyPr>
          <a:lstStyle/>
          <a:p>
            <a:pPr algn="ctr" eaLnBrk="1" hangingPunct="1">
              <a:defRPr/>
            </a:pPr>
            <a:r>
              <a:rPr lang="pl-PL" b="1" dirty="0">
                <a:solidFill>
                  <a:srgbClr val="254061"/>
                </a:solidFill>
                <a:effectLst>
                  <a:outerShdw blurRad="38100" dist="38100" dir="2700000" algn="tl">
                    <a:srgbClr val="C0C0C0"/>
                  </a:outerShdw>
                </a:effectLst>
              </a:rPr>
              <a:t>Serock styczeń 2025</a:t>
            </a:r>
          </a:p>
        </p:txBody>
      </p:sp>
      <p:pic>
        <p:nvPicPr>
          <p:cNvPr id="14340" name="Obraz 7" descr="logopoprawione1.png"/>
          <p:cNvPicPr>
            <a:picLocks noChangeAspect="1"/>
          </p:cNvPicPr>
          <p:nvPr/>
        </p:nvPicPr>
        <p:blipFill>
          <a:blip r:embed="rId4"/>
          <a:srcRect/>
          <a:stretch>
            <a:fillRect/>
          </a:stretch>
        </p:blipFill>
        <p:spPr bwMode="auto">
          <a:xfrm>
            <a:off x="2916238" y="188913"/>
            <a:ext cx="3130550" cy="3214687"/>
          </a:xfrm>
          <a:prstGeom prst="rect">
            <a:avLst/>
          </a:prstGeom>
          <a:noFill/>
          <a:ln w="9525">
            <a:noFill/>
            <a:miter lim="800000"/>
            <a:headEnd/>
            <a:tailEnd/>
          </a:ln>
        </p:spPr>
      </p:pic>
      <p:sp>
        <p:nvSpPr>
          <p:cNvPr id="14342" name="Text Box 6"/>
          <p:cNvSpPr txBox="1">
            <a:spLocks noChangeArrowheads="1"/>
          </p:cNvSpPr>
          <p:nvPr/>
        </p:nvSpPr>
        <p:spPr bwMode="auto">
          <a:xfrm>
            <a:off x="5264883" y="5776165"/>
            <a:ext cx="3602037" cy="1081835"/>
          </a:xfrm>
          <a:prstGeom prst="rect">
            <a:avLst/>
          </a:prstGeom>
          <a:noFill/>
          <a:ln w="9525">
            <a:noFill/>
            <a:miter lim="800000"/>
            <a:headEnd/>
            <a:tailEnd/>
          </a:ln>
          <a:effectLst/>
        </p:spPr>
        <p:txBody>
          <a:bodyPr>
            <a:spAutoFit/>
          </a:bodyPr>
          <a:lstStyle/>
          <a:p>
            <a:pPr algn="ctr">
              <a:lnSpc>
                <a:spcPct val="65000"/>
              </a:lnSpc>
              <a:spcBef>
                <a:spcPct val="50000"/>
              </a:spcBef>
              <a:defRPr/>
            </a:pPr>
            <a:r>
              <a:rPr lang="pl-PL" sz="1400" b="1" dirty="0">
                <a:solidFill>
                  <a:schemeClr val="tx2">
                    <a:lumMod val="60000"/>
                    <a:lumOff val="40000"/>
                  </a:schemeClr>
                </a:solidFill>
                <a:effectLst>
                  <a:outerShdw blurRad="38100" dist="38100" dir="2700000" algn="tl">
                    <a:srgbClr val="C0C0C0"/>
                  </a:outerShdw>
                </a:effectLst>
              </a:rPr>
              <a:t>Wyk. i opr. </a:t>
            </a:r>
            <a:r>
              <a:rPr lang="pl-PL" sz="1400" b="1" dirty="0" err="1">
                <a:solidFill>
                  <a:schemeClr val="tx2">
                    <a:lumMod val="60000"/>
                    <a:lumOff val="40000"/>
                  </a:schemeClr>
                </a:solidFill>
                <a:effectLst>
                  <a:outerShdw blurRad="38100" dist="38100" dir="2700000" algn="tl">
                    <a:srgbClr val="C0C0C0"/>
                  </a:outerShdw>
                </a:effectLst>
              </a:rPr>
              <a:t>podkom</a:t>
            </a:r>
            <a:r>
              <a:rPr lang="pl-PL" sz="1400" b="1" dirty="0">
                <a:solidFill>
                  <a:schemeClr val="tx2">
                    <a:lumMod val="60000"/>
                    <a:lumOff val="40000"/>
                  </a:schemeClr>
                </a:solidFill>
                <a:effectLst>
                  <a:outerShdw blurRad="38100" dist="38100" dir="2700000" algn="tl">
                    <a:srgbClr val="C0C0C0"/>
                  </a:outerShdw>
                </a:effectLst>
              </a:rPr>
              <a:t>. Andrzej </a:t>
            </a:r>
            <a:r>
              <a:rPr lang="pl-PL" sz="1400" b="1" dirty="0" smtClean="0">
                <a:solidFill>
                  <a:schemeClr val="tx2">
                    <a:lumMod val="60000"/>
                    <a:lumOff val="40000"/>
                  </a:schemeClr>
                </a:solidFill>
                <a:effectLst>
                  <a:outerShdw blurRad="38100" dist="38100" dir="2700000" algn="tl">
                    <a:srgbClr val="C0C0C0"/>
                  </a:outerShdw>
                </a:effectLst>
              </a:rPr>
              <a:t>Janecki</a:t>
            </a:r>
          </a:p>
          <a:p>
            <a:pPr algn="ctr">
              <a:lnSpc>
                <a:spcPct val="65000"/>
              </a:lnSpc>
              <a:spcBef>
                <a:spcPct val="50000"/>
              </a:spcBef>
              <a:defRPr/>
            </a:pPr>
            <a:r>
              <a:rPr lang="pl-PL" sz="1400" b="1" dirty="0" smtClean="0">
                <a:solidFill>
                  <a:schemeClr val="tx2">
                    <a:lumMod val="60000"/>
                    <a:lumOff val="40000"/>
                  </a:schemeClr>
                </a:solidFill>
                <a:effectLst>
                  <a:outerShdw blurRad="38100" dist="38100" dir="2700000" algn="tl">
                    <a:srgbClr val="C0C0C0"/>
                  </a:outerShdw>
                </a:effectLst>
              </a:rPr>
              <a:t>Komendant Komisariatu Policji</a:t>
            </a:r>
          </a:p>
          <a:p>
            <a:pPr algn="ctr">
              <a:lnSpc>
                <a:spcPct val="65000"/>
              </a:lnSpc>
              <a:spcBef>
                <a:spcPct val="50000"/>
              </a:spcBef>
              <a:defRPr/>
            </a:pPr>
            <a:r>
              <a:rPr lang="pl-PL" sz="1400" b="1" dirty="0">
                <a:solidFill>
                  <a:schemeClr val="tx2">
                    <a:lumMod val="60000"/>
                    <a:lumOff val="40000"/>
                  </a:schemeClr>
                </a:solidFill>
                <a:effectLst>
                  <a:outerShdw blurRad="38100" dist="38100" dir="2700000" algn="tl">
                    <a:srgbClr val="C0C0C0"/>
                  </a:outerShdw>
                </a:effectLst>
              </a:rPr>
              <a:t>w</a:t>
            </a:r>
            <a:r>
              <a:rPr lang="pl-PL" sz="1400" b="1" dirty="0" smtClean="0">
                <a:solidFill>
                  <a:schemeClr val="tx2">
                    <a:lumMod val="60000"/>
                    <a:lumOff val="40000"/>
                  </a:schemeClr>
                </a:solidFill>
                <a:effectLst>
                  <a:outerShdw blurRad="38100" dist="38100" dir="2700000" algn="tl">
                    <a:srgbClr val="C0C0C0"/>
                  </a:outerShdw>
                </a:effectLst>
              </a:rPr>
              <a:t> Serocku</a:t>
            </a:r>
            <a:endParaRPr lang="pl-PL" sz="1400" b="1" dirty="0">
              <a:solidFill>
                <a:schemeClr val="tx2">
                  <a:lumMod val="60000"/>
                  <a:lumOff val="40000"/>
                </a:schemeClr>
              </a:solidFill>
              <a:effectLst>
                <a:outerShdw blurRad="38100" dist="38100" dir="2700000" algn="tl">
                  <a:srgbClr val="C0C0C0"/>
                </a:outerShdw>
              </a:effectLst>
            </a:endParaRPr>
          </a:p>
          <a:p>
            <a:pPr>
              <a:lnSpc>
                <a:spcPct val="65000"/>
              </a:lnSpc>
              <a:spcBef>
                <a:spcPct val="50000"/>
              </a:spcBef>
              <a:defRPr/>
            </a:pPr>
            <a:endParaRPr lang="pl-PL" sz="1000" b="1" dirty="0">
              <a:solidFill>
                <a:schemeClr val="tx2">
                  <a:lumMod val="60000"/>
                  <a:lumOff val="40000"/>
                </a:schemeClr>
              </a:solidFill>
              <a:effectLst>
                <a:outerShdw blurRad="38100" dist="38100" dir="2700000" algn="tl">
                  <a:srgbClr val="C0C0C0"/>
                </a:outerShdw>
              </a:effectLst>
            </a:endParaRPr>
          </a:p>
          <a:p>
            <a:pPr>
              <a:lnSpc>
                <a:spcPct val="65000"/>
              </a:lnSpc>
              <a:spcBef>
                <a:spcPct val="50000"/>
              </a:spcBef>
              <a:defRPr/>
            </a:pPr>
            <a:endParaRPr lang="pl-PL" sz="1000" b="1" dirty="0">
              <a:solidFill>
                <a:schemeClr val="bg1"/>
              </a:solidFill>
              <a:effectLst>
                <a:outerShdw blurRad="38100" dist="38100" dir="2700000" algn="tl">
                  <a:srgbClr val="C0C0C0"/>
                </a:outerShdw>
              </a:effectLst>
            </a:endParaRPr>
          </a:p>
        </p:txBody>
      </p:sp>
      <p:pic>
        <p:nvPicPr>
          <p:cNvPr id="3078" name="Obraz 3"/>
          <p:cNvPicPr>
            <a:picLocks noChangeAspect="1"/>
          </p:cNvPicPr>
          <p:nvPr/>
        </p:nvPicPr>
        <p:blipFill>
          <a:blip r:embed="rId5"/>
          <a:srcRect/>
          <a:stretch>
            <a:fillRect/>
          </a:stretch>
        </p:blipFill>
        <p:spPr bwMode="auto">
          <a:xfrm>
            <a:off x="7668344" y="2996952"/>
            <a:ext cx="1293812" cy="2397125"/>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770" decel="100000"/>
                                        <p:tgtEl>
                                          <p:spTgt spid="14340"/>
                                        </p:tgtEl>
                                      </p:cBhvr>
                                    </p:animEffect>
                                    <p:animScale>
                                      <p:cBhvr>
                                        <p:cTn id="8" dur="770" decel="100000"/>
                                        <p:tgtEl>
                                          <p:spTgt spid="14340"/>
                                        </p:tgtEl>
                                      </p:cBhvr>
                                      <p:from x="10000" y="10000"/>
                                      <p:to x="200000" y="450000"/>
                                    </p:animScale>
                                    <p:animScale>
                                      <p:cBhvr>
                                        <p:cTn id="9" dur="1230" accel="100000" fill="hold">
                                          <p:stCondLst>
                                            <p:cond delay="770"/>
                                          </p:stCondLst>
                                        </p:cTn>
                                        <p:tgtEl>
                                          <p:spTgt spid="14340"/>
                                        </p:tgtEl>
                                      </p:cBhvr>
                                      <p:from x="200000" y="450000"/>
                                      <p:to x="100000" y="100000"/>
                                    </p:animScale>
                                    <p:set>
                                      <p:cBhvr>
                                        <p:cTn id="10" dur="770" fill="hold"/>
                                        <p:tgtEl>
                                          <p:spTgt spid="14340"/>
                                        </p:tgtEl>
                                        <p:attrNameLst>
                                          <p:attrName>ppt_x</p:attrName>
                                        </p:attrNameLst>
                                      </p:cBhvr>
                                      <p:to>
                                        <p:strVal val="(0.5)"/>
                                      </p:to>
                                    </p:set>
                                    <p:anim from="(0.5)" to="(#ppt_x)" calcmode="lin" valueType="num">
                                      <p:cBhvr>
                                        <p:cTn id="11" dur="1230" accel="100000" fill="hold">
                                          <p:stCondLst>
                                            <p:cond delay="770"/>
                                          </p:stCondLst>
                                        </p:cTn>
                                        <p:tgtEl>
                                          <p:spTgt spid="14340"/>
                                        </p:tgtEl>
                                        <p:attrNameLst>
                                          <p:attrName>ppt_x</p:attrName>
                                        </p:attrNameLst>
                                      </p:cBhvr>
                                    </p:anim>
                                    <p:set>
                                      <p:cBhvr>
                                        <p:cTn id="12" dur="770" fill="hold"/>
                                        <p:tgtEl>
                                          <p:spTgt spid="14340"/>
                                        </p:tgtEl>
                                        <p:attrNameLst>
                                          <p:attrName>ppt_y</p:attrName>
                                        </p:attrNameLst>
                                      </p:cBhvr>
                                      <p:to>
                                        <p:strVal val="(#ppt_y+0.4)"/>
                                      </p:to>
                                    </p:set>
                                    <p:anim from="(#ppt_y+0.4)" to="(#ppt_y)" calcmode="lin" valueType="num">
                                      <p:cBhvr>
                                        <p:cTn id="13" dur="1230" accel="100000" fill="hold">
                                          <p:stCondLst>
                                            <p:cond delay="770"/>
                                          </p:stCondLst>
                                        </p:cTn>
                                        <p:tgtEl>
                                          <p:spTgt spid="14340"/>
                                        </p:tgtEl>
                                        <p:attrNameLst>
                                          <p:attrName>ppt_y</p:attrName>
                                        </p:attrNameLst>
                                      </p:cBhvr>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2000"/>
                            </p:stCondLst>
                            <p:childTnLst>
                              <p:par>
                                <p:cTn id="23" presetID="34" presetClass="emph" presetSubtype="0" fill="hold" grpId="0" nodeType="afterEffect">
                                  <p:stCondLst>
                                    <p:cond delay="300"/>
                                  </p:stCondLst>
                                  <p:iterate type="lt">
                                    <p:tmPct val="10000"/>
                                  </p:iterate>
                                  <p:childTnLst>
                                    <p:animMotion origin="layout" path="M 1.94444E-6 -2.05644E-6 L 1.94444E-6 -0.04071 " pathEditMode="relative" rAng="0" ptsTypes="AA">
                                      <p:cBhvr>
                                        <p:cTn id="24" dur="250" accel="50000" decel="50000" autoRev="1" fill="hold">
                                          <p:stCondLst>
                                            <p:cond delay="0"/>
                                          </p:stCondLst>
                                        </p:cTn>
                                        <p:tgtEl>
                                          <p:spTgt spid="14342"/>
                                        </p:tgtEl>
                                        <p:attrNameLst>
                                          <p:attrName>ppt_x</p:attrName>
                                          <p:attrName>ppt_y</p:attrName>
                                        </p:attrNameLst>
                                      </p:cBhvr>
                                      <p:rCtr x="0" y="-20"/>
                                    </p:animMotion>
                                    <p:animRot by="1500000">
                                      <p:cBhvr>
                                        <p:cTn id="25" dur="125" fill="hold">
                                          <p:stCondLst>
                                            <p:cond delay="0"/>
                                          </p:stCondLst>
                                        </p:cTn>
                                        <p:tgtEl>
                                          <p:spTgt spid="14342"/>
                                        </p:tgtEl>
                                        <p:attrNameLst>
                                          <p:attrName>r</p:attrName>
                                        </p:attrNameLst>
                                      </p:cBhvr>
                                    </p:animRot>
                                    <p:animRot by="-1500000">
                                      <p:cBhvr>
                                        <p:cTn id="26" dur="125" fill="hold">
                                          <p:stCondLst>
                                            <p:cond delay="125"/>
                                          </p:stCondLst>
                                        </p:cTn>
                                        <p:tgtEl>
                                          <p:spTgt spid="14342"/>
                                        </p:tgtEl>
                                        <p:attrNameLst>
                                          <p:attrName>r</p:attrName>
                                        </p:attrNameLst>
                                      </p:cBhvr>
                                    </p:animRot>
                                    <p:animRot by="-1500000">
                                      <p:cBhvr>
                                        <p:cTn id="27" dur="125" fill="hold">
                                          <p:stCondLst>
                                            <p:cond delay="250"/>
                                          </p:stCondLst>
                                        </p:cTn>
                                        <p:tgtEl>
                                          <p:spTgt spid="14342"/>
                                        </p:tgtEl>
                                        <p:attrNameLst>
                                          <p:attrName>r</p:attrName>
                                        </p:attrNameLst>
                                      </p:cBhvr>
                                    </p:animRot>
                                    <p:animRot by="1500000">
                                      <p:cBhvr>
                                        <p:cTn id="28" dur="125" fill="hold">
                                          <p:stCondLst>
                                            <p:cond delay="375"/>
                                          </p:stCondLst>
                                        </p:cTn>
                                        <p:tgtEl>
                                          <p:spTgt spid="143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43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Tytuł 1"/>
          <p:cNvSpPr>
            <a:spLocks noGrp="1"/>
          </p:cNvSpPr>
          <p:nvPr>
            <p:ph type="title"/>
          </p:nvPr>
        </p:nvSpPr>
        <p:spPr>
          <a:xfrm>
            <a:off x="323850" y="44450"/>
            <a:ext cx="8229600" cy="1223963"/>
          </a:xfrm>
        </p:spPr>
        <p:txBody>
          <a:bodyPr/>
          <a:lstStyle/>
          <a:p>
            <a:pPr>
              <a:lnSpc>
                <a:spcPct val="90000"/>
              </a:lnSpc>
            </a:pPr>
            <a:r>
              <a:rPr lang="pl-PL" altLang="pl-PL" sz="2400" b="1" dirty="0">
                <a:solidFill>
                  <a:srgbClr val="FF0000"/>
                </a:solidFill>
              </a:rPr>
              <a:t/>
            </a:r>
            <a:br>
              <a:rPr lang="pl-PL" altLang="pl-PL" sz="2400" b="1" dirty="0">
                <a:solidFill>
                  <a:srgbClr val="FF0000"/>
                </a:solidFill>
              </a:rPr>
            </a:br>
            <a:r>
              <a:rPr lang="pl-PL" altLang="pl-PL" sz="2400" b="1" dirty="0">
                <a:solidFill>
                  <a:srgbClr val="FF0000"/>
                </a:solidFill>
              </a:rPr>
              <a:t/>
            </a:r>
            <a:br>
              <a:rPr lang="pl-PL" altLang="pl-PL" sz="2400" b="1" dirty="0">
                <a:solidFill>
                  <a:srgbClr val="FF0000"/>
                </a:solidFill>
              </a:rPr>
            </a:br>
            <a:endParaRPr lang="pl-PL" altLang="pl-PL" sz="2400" dirty="0">
              <a:solidFill>
                <a:srgbClr val="FF0000"/>
              </a:solidFill>
            </a:endParaRPr>
          </a:p>
        </p:txBody>
      </p:sp>
      <p:sp>
        <p:nvSpPr>
          <p:cNvPr id="2" name="Symbol zastępczy numeru slajdu 1"/>
          <p:cNvSpPr>
            <a:spLocks noGrp="1"/>
          </p:cNvSpPr>
          <p:nvPr>
            <p:ph type="sldNum" sz="quarter" idx="12"/>
          </p:nvPr>
        </p:nvSpPr>
        <p:spPr/>
        <p:txBody>
          <a:bodyPr/>
          <a:lstStyle/>
          <a:p>
            <a:pPr>
              <a:defRPr/>
            </a:pPr>
            <a:endParaRPr lang="pl-PL" dirty="0">
              <a:solidFill>
                <a:prstClr val="black">
                  <a:tint val="75000"/>
                </a:prstClr>
              </a:solidFill>
            </a:endParaRPr>
          </a:p>
        </p:txBody>
      </p:sp>
      <p:sp>
        <p:nvSpPr>
          <p:cNvPr id="4" name="pole tekstowe 3">
            <a:extLst>
              <a:ext uri="{FF2B5EF4-FFF2-40B4-BE49-F238E27FC236}">
                <a16:creationId xmlns="" xmlns:a16="http://schemas.microsoft.com/office/drawing/2014/main" id="{0D89310B-85E2-E485-B257-F83415928FA4}"/>
              </a:ext>
            </a:extLst>
          </p:cNvPr>
          <p:cNvSpPr txBox="1"/>
          <p:nvPr/>
        </p:nvSpPr>
        <p:spPr>
          <a:xfrm>
            <a:off x="729470" y="1474069"/>
            <a:ext cx="7797874" cy="2169825"/>
          </a:xfrm>
          <a:prstGeom prst="rect">
            <a:avLst/>
          </a:prstGeom>
          <a:noFill/>
        </p:spPr>
        <p:txBody>
          <a:bodyPr wrap="square" rtlCol="0">
            <a:spAutoFit/>
          </a:bodyPr>
          <a:lstStyle/>
          <a:p>
            <a:pPr indent="449580" algn="just">
              <a:lnSpc>
                <a:spcPct val="150000"/>
              </a:lnSpc>
              <a:spcBef>
                <a:spcPts val="600"/>
              </a:spcBef>
              <a:spcAft>
                <a:spcPts val="600"/>
              </a:spcAft>
            </a:pPr>
            <a:r>
              <a:rPr lang="pl-PL" sz="1800" dirty="0">
                <a:effectLst/>
                <a:latin typeface="Arial" panose="020B0604020202020204" pitchFamily="34" charset="0"/>
                <a:ea typeface="Times New Roman" panose="02020603050405020304" pitchFamily="18" charset="0"/>
                <a:cs typeface="Arial" panose="020B0604020202020204" pitchFamily="34" charset="0"/>
              </a:rPr>
              <a:t>Najczęściej występujące wykroczenia na terenie gm. Serock związane są m.in. z nieprzestrzeganiem przepisów dotyczących spożywania alkoholu w miejscach publicznych, kradzieży sklepowych w marketach Biedronka, Netto, Lidl,  zakłócania ciszy nocnej przez grupy młodzieży gromadzącej się na klatkach schodowych bloków oraz boisk osiedlowych.</a:t>
            </a:r>
          </a:p>
        </p:txBody>
      </p:sp>
      <p:sp>
        <p:nvSpPr>
          <p:cNvPr id="6" name="pole tekstowe 5">
            <a:extLst>
              <a:ext uri="{FF2B5EF4-FFF2-40B4-BE49-F238E27FC236}">
                <a16:creationId xmlns="" xmlns:a16="http://schemas.microsoft.com/office/drawing/2014/main" id="{F7C4DB94-0349-D280-C49F-64A51297DD58}"/>
              </a:ext>
            </a:extLst>
          </p:cNvPr>
          <p:cNvSpPr txBox="1"/>
          <p:nvPr/>
        </p:nvSpPr>
        <p:spPr>
          <a:xfrm>
            <a:off x="765904" y="3812556"/>
            <a:ext cx="7811578" cy="2118529"/>
          </a:xfrm>
          <a:prstGeom prst="rect">
            <a:avLst/>
          </a:prstGeom>
          <a:noFill/>
        </p:spPr>
        <p:txBody>
          <a:bodyPr wrap="square" rtlCol="0">
            <a:spAutoFit/>
          </a:bodyPr>
          <a:lstStyle/>
          <a:p>
            <a:pPr algn="just">
              <a:lnSpc>
                <a:spcPct val="150000"/>
              </a:lnSpc>
            </a:pPr>
            <a:r>
              <a:rPr lang="pl-PL" dirty="0">
                <a:latin typeface="Arial" panose="020B0604020202020204" pitchFamily="34" charset="0"/>
                <a:cs typeface="Arial" panose="020B0604020202020204" pitchFamily="34" charset="0"/>
              </a:rPr>
              <a:t>W związku z powyższym dyslokacja służby, która ma na celu doprowadzić do zmniejszenia jak największej ilości popełnianych wykroczeń </a:t>
            </a:r>
            <a:br>
              <a:rPr lang="pl-PL" dirty="0">
                <a:latin typeface="Arial" panose="020B0604020202020204" pitchFamily="34" charset="0"/>
                <a:cs typeface="Arial" panose="020B0604020202020204" pitchFamily="34" charset="0"/>
              </a:rPr>
            </a:br>
            <a:r>
              <a:rPr lang="pl-PL" dirty="0">
                <a:latin typeface="Arial" panose="020B0604020202020204" pitchFamily="34" charset="0"/>
                <a:cs typeface="Arial" panose="020B0604020202020204" pitchFamily="34" charset="0"/>
              </a:rPr>
              <a:t>i przestępstw, opiera się na przeprowadzanych cotygodniowo analizach zaistniałych wykroczeń. W miejsca ich występowania kierowane są załogi patrolowe oraz dzielnicowi w ramach wykonywanych obchodów dzielnicy.</a:t>
            </a:r>
          </a:p>
        </p:txBody>
      </p:sp>
      <p:pic>
        <p:nvPicPr>
          <p:cNvPr id="8" name="Obraz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a:extLst>
              <a:ext uri="{FF2B5EF4-FFF2-40B4-BE49-F238E27FC236}">
                <a16:creationId xmlns="" xmlns:a16="http://schemas.microsoft.com/office/drawing/2014/main" id="{AF3854C7-344F-20A4-0835-F3DE2E8173A6}"/>
              </a:ext>
            </a:extLst>
          </p:cNvPr>
          <p:cNvSpPr txBox="1"/>
          <p:nvPr/>
        </p:nvSpPr>
        <p:spPr>
          <a:xfrm>
            <a:off x="765904" y="652711"/>
            <a:ext cx="7416824" cy="461665"/>
          </a:xfrm>
          <a:prstGeom prst="rect">
            <a:avLst/>
          </a:prstGeom>
          <a:noFill/>
        </p:spPr>
        <p:txBody>
          <a:bodyPr wrap="square" rtlCol="0">
            <a:spAutoFit/>
          </a:bodyPr>
          <a:lstStyle/>
          <a:p>
            <a:pPr algn="ctr"/>
            <a:r>
              <a:rPr lang="pl-PL" sz="2400" b="1"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ZESPÓŁ PATROLOWO-INTERWENCYJNY</a:t>
            </a:r>
          </a:p>
        </p:txBody>
      </p:sp>
    </p:spTree>
    <p:extLst>
      <p:ext uri="{BB962C8B-B14F-4D97-AF65-F5344CB8AC3E}">
        <p14:creationId xmlns:p14="http://schemas.microsoft.com/office/powerpoint/2010/main" val="296870572"/>
      </p:ext>
    </p:extLst>
  </p:cSld>
  <p:clrMapOvr>
    <a:masterClrMapping/>
  </p:clrMapOvr>
  <p:transition>
    <p:blind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Osiągnięte wyniki w służbie</a:t>
            </a:r>
          </a:p>
        </p:txBody>
      </p:sp>
      <p:sp>
        <p:nvSpPr>
          <p:cNvPr id="9221" name="Text Box 14"/>
          <p:cNvSpPr txBox="1">
            <a:spLocks noChangeArrowheads="1"/>
          </p:cNvSpPr>
          <p:nvPr/>
        </p:nvSpPr>
        <p:spPr bwMode="auto">
          <a:xfrm>
            <a:off x="6443663" y="3213100"/>
            <a:ext cx="936625" cy="366713"/>
          </a:xfrm>
          <a:prstGeom prst="rect">
            <a:avLst/>
          </a:prstGeom>
          <a:noFill/>
          <a:ln w="9525">
            <a:noFill/>
            <a:miter lim="800000"/>
            <a:headEnd/>
            <a:tailEnd/>
          </a:ln>
        </p:spPr>
        <p:txBody>
          <a:bodyPr>
            <a:spAutoFit/>
          </a:bodyPr>
          <a:lstStyle/>
          <a:p>
            <a:pPr>
              <a:spcBef>
                <a:spcPct val="50000"/>
              </a:spcBef>
            </a:pPr>
            <a:endParaRPr lang="pl-PL"/>
          </a:p>
        </p:txBody>
      </p:sp>
      <p:graphicFrame>
        <p:nvGraphicFramePr>
          <p:cNvPr id="6" name="Tabela 5">
            <a:extLst>
              <a:ext uri="{FF2B5EF4-FFF2-40B4-BE49-F238E27FC236}">
                <a16:creationId xmlns="" xmlns:a16="http://schemas.microsoft.com/office/drawing/2014/main" id="{7D320CED-01E0-9127-762B-4F2F1EF772C9}"/>
              </a:ext>
            </a:extLst>
          </p:cNvPr>
          <p:cNvGraphicFramePr>
            <a:graphicFrameLocks noGrp="1"/>
          </p:cNvGraphicFramePr>
          <p:nvPr>
            <p:extLst>
              <p:ext uri="{D42A27DB-BD31-4B8C-83A1-F6EECF244321}">
                <p14:modId xmlns:p14="http://schemas.microsoft.com/office/powerpoint/2010/main" val="2007041004"/>
              </p:ext>
            </p:extLst>
          </p:nvPr>
        </p:nvGraphicFramePr>
        <p:xfrm>
          <a:off x="390363" y="1549401"/>
          <a:ext cx="8363273" cy="4582015"/>
        </p:xfrm>
        <a:graphic>
          <a:graphicData uri="http://schemas.openxmlformats.org/drawingml/2006/table">
            <a:tbl>
              <a:tblPr/>
              <a:tblGrid>
                <a:gridCol w="628008">
                  <a:extLst>
                    <a:ext uri="{9D8B030D-6E8A-4147-A177-3AD203B41FA5}">
                      <a16:colId xmlns="" xmlns:a16="http://schemas.microsoft.com/office/drawing/2014/main" val="2872521750"/>
                    </a:ext>
                  </a:extLst>
                </a:gridCol>
                <a:gridCol w="4052579">
                  <a:extLst>
                    <a:ext uri="{9D8B030D-6E8A-4147-A177-3AD203B41FA5}">
                      <a16:colId xmlns="" xmlns:a16="http://schemas.microsoft.com/office/drawing/2014/main" val="3696743977"/>
                    </a:ext>
                  </a:extLst>
                </a:gridCol>
                <a:gridCol w="1841343">
                  <a:extLst>
                    <a:ext uri="{9D8B030D-6E8A-4147-A177-3AD203B41FA5}">
                      <a16:colId xmlns="" xmlns:a16="http://schemas.microsoft.com/office/drawing/2014/main" val="924926305"/>
                    </a:ext>
                  </a:extLst>
                </a:gridCol>
                <a:gridCol w="1841343">
                  <a:extLst>
                    <a:ext uri="{9D8B030D-6E8A-4147-A177-3AD203B41FA5}">
                      <a16:colId xmlns="" xmlns:a16="http://schemas.microsoft.com/office/drawing/2014/main" val="3639146026"/>
                    </a:ext>
                  </a:extLst>
                </a:gridCol>
              </a:tblGrid>
              <a:tr h="338215">
                <a:tc>
                  <a:txBody>
                    <a:bodyPr/>
                    <a:lstStyle/>
                    <a:p>
                      <a:pPr>
                        <a:spcAft>
                          <a:spcPts val="600"/>
                        </a:spcAft>
                      </a:pPr>
                      <a:r>
                        <a:rPr lang="pl-PL"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Lp</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spcAft>
                          <a:spcPts val="600"/>
                        </a:spcAft>
                      </a:pPr>
                      <a:r>
                        <a:rPr lang="pl-P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Kategoria</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spcAft>
                          <a:spcPts val="600"/>
                        </a:spcAft>
                      </a:pPr>
                      <a:r>
                        <a:rPr lang="pl-P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 roku</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spcAft>
                          <a:spcPts val="600"/>
                        </a:spcAft>
                      </a:pPr>
                      <a:r>
                        <a:rPr lang="pl-PL"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 roku</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591236005"/>
                  </a:ext>
                </a:extLst>
              </a:tr>
              <a:tr h="259231">
                <a:tc>
                  <a:txBody>
                    <a:bodyPr/>
                    <a:lstStyle/>
                    <a:p>
                      <a:pPr marL="0" lvl="0" indent="0" algn="ctr">
                        <a:spcAft>
                          <a:spcPts val="600"/>
                        </a:spcAft>
                        <a:buFont typeface="+mj-lt"/>
                        <a:buNone/>
                        <a:tabLst>
                          <a:tab pos="457200" algn="l"/>
                        </a:tabLst>
                      </a:pPr>
                      <a:r>
                        <a:rPr lang="pl-PL" sz="1200" dirty="0">
                          <a:effectLst/>
                          <a:latin typeface="Arial" panose="020B0604020202020204" pitchFamily="34" charset="0"/>
                          <a:ea typeface="Times New Roman" panose="02020603050405020304" pitchFamily="18" charset="0"/>
                          <a:cs typeface="Arial" panose="020B0604020202020204" pitchFamily="34" charset="0"/>
                        </a:rPr>
                        <a: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pl-PL" sz="1200" dirty="0">
                          <a:effectLst/>
                          <a:latin typeface="Arial" panose="020B0604020202020204" pitchFamily="34" charset="0"/>
                          <a:ea typeface="Times New Roman" panose="02020603050405020304" pitchFamily="18" charset="0"/>
                          <a:cs typeface="Arial" panose="020B0604020202020204" pitchFamily="34" charset="0"/>
                        </a:rPr>
                        <a:t>Osoby zatrzymane za popełnione przestępstwa</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59</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92</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36872"/>
                  </a:ext>
                </a:extLst>
              </a:tr>
              <a:tr h="346049">
                <a:tc>
                  <a:txBody>
                    <a:bodyPr/>
                    <a:lstStyle/>
                    <a:p>
                      <a:pPr marL="0" lvl="0" indent="0" algn="ctr">
                        <a:spcAft>
                          <a:spcPts val="600"/>
                        </a:spcAft>
                        <a:buFont typeface="+mj-lt"/>
                        <a:buNone/>
                        <a:tabLst>
                          <a:tab pos="457200" algn="l"/>
                        </a:tabLst>
                      </a:pPr>
                      <a:r>
                        <a:rPr lang="pl-PL" sz="1200" dirty="0">
                          <a:effectLst/>
                          <a:latin typeface="Arial" panose="020B0604020202020204" pitchFamily="34" charset="0"/>
                          <a:ea typeface="Times New Roman" panose="02020603050405020304" pitchFamily="18" charset="0"/>
                          <a:cs typeface="Arial" panose="020B0604020202020204" pitchFamily="34" charset="0"/>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pl-PL" sz="1200" dirty="0">
                          <a:effectLst/>
                          <a:latin typeface="Arial" panose="020B0604020202020204" pitchFamily="34" charset="0"/>
                          <a:ea typeface="Times New Roman" panose="02020603050405020304" pitchFamily="18" charset="0"/>
                          <a:cs typeface="Arial" panose="020B0604020202020204" pitchFamily="34" charset="0"/>
                        </a:rPr>
                        <a:t>Poszukiwanych</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50</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61</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70403158"/>
                  </a:ext>
                </a:extLst>
              </a:tr>
              <a:tr h="2160240">
                <a:tc>
                  <a:txBody>
                    <a:bodyPr/>
                    <a:lstStyle/>
                    <a:p>
                      <a:pPr marL="0" lvl="0" indent="0" algn="ctr">
                        <a:spcAft>
                          <a:spcPts val="600"/>
                        </a:spcAft>
                        <a:buFont typeface="+mj-lt"/>
                        <a:buNone/>
                        <a:tabLst>
                          <a:tab pos="457200" algn="l"/>
                        </a:tabLst>
                      </a:pPr>
                      <a:r>
                        <a:rPr lang="pl-PL" sz="1200" dirty="0">
                          <a:effectLst/>
                          <a:latin typeface="Arial" panose="020B0604020202020204" pitchFamily="34" charset="0"/>
                          <a:ea typeface="Times New Roman" panose="02020603050405020304" pitchFamily="18" charset="0"/>
                          <a:cs typeface="Arial" panose="020B0604020202020204" pitchFamily="34" charset="0"/>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pl-PL" sz="1200" dirty="0">
                          <a:effectLst/>
                          <a:latin typeface="Arial" panose="020B0604020202020204" pitchFamily="34" charset="0"/>
                          <a:ea typeface="Times New Roman" panose="02020603050405020304" pitchFamily="18" charset="0"/>
                          <a:cs typeface="Arial" panose="020B0604020202020204" pitchFamily="34" charset="0"/>
                        </a:rPr>
                        <a:t>Interwencje</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4721 interwencji, w tym domowe </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109-dotyczace przemocy w rodzinie 3(NK)</a:t>
                      </a:r>
                    </a:p>
                    <a:p>
                      <a:pPr>
                        <a:spcAft>
                          <a:spcPts val="600"/>
                        </a:spcAft>
                      </a:pP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pP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pP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5144 interwencji, w tym domowe </a:t>
                      </a: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112-dotyczace przemocy w rodzinie 5(NK)</a:t>
                      </a:r>
                    </a:p>
                    <a:p>
                      <a:pPr>
                        <a:spcAft>
                          <a:spcPts val="600"/>
                        </a:spcAft>
                      </a:pP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77263166"/>
                  </a:ext>
                </a:extLst>
              </a:tr>
              <a:tr h="1376496">
                <a:tc>
                  <a:txBody>
                    <a:bodyPr/>
                    <a:lstStyle/>
                    <a:p>
                      <a:pPr marL="0" lvl="0" indent="0" algn="ctr">
                        <a:spcAft>
                          <a:spcPts val="600"/>
                        </a:spcAft>
                        <a:buFont typeface="+mj-lt"/>
                        <a:buNone/>
                        <a:tabLst>
                          <a:tab pos="457200" algn="l"/>
                        </a:tabLst>
                      </a:pPr>
                      <a:r>
                        <a:rPr lang="pl-PL" sz="1200" dirty="0">
                          <a:effectLst/>
                          <a:latin typeface="Arial" panose="020B0604020202020204" pitchFamily="34" charset="0"/>
                          <a:ea typeface="Times New Roman" panose="02020603050405020304" pitchFamily="18" charset="0"/>
                          <a:cs typeface="Arial" panose="020B0604020202020204" pitchFamily="34" charset="0"/>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Czas</a:t>
                      </a:r>
                      <a:r>
                        <a:rPr lang="pl-PL" sz="1200" b="1" i="1" baseline="0" dirty="0">
                          <a:effectLst/>
                          <a:latin typeface="Arial" panose="020B0604020202020204" pitchFamily="34" charset="0"/>
                          <a:ea typeface="Times New Roman" panose="02020603050405020304" pitchFamily="18" charset="0"/>
                          <a:cs typeface="Arial" panose="020B0604020202020204" pitchFamily="34" charset="0"/>
                        </a:rPr>
                        <a:t> reakcji na interwencję: </a:t>
                      </a:r>
                    </a:p>
                    <a:p>
                      <a:pPr>
                        <a:spcAft>
                          <a:spcPts val="600"/>
                        </a:spcAft>
                      </a:pPr>
                      <a:endParaRPr lang="pl-PL" sz="1200" b="1" i="1" baseline="0" dirty="0">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pl-PL" sz="1200" b="1" i="1" baseline="0" dirty="0">
                          <a:effectLst/>
                          <a:latin typeface="Arial" panose="020B0604020202020204" pitchFamily="34" charset="0"/>
                          <a:ea typeface="Times New Roman" panose="02020603050405020304" pitchFamily="18" charset="0"/>
                          <a:cs typeface="Arial" panose="020B0604020202020204" pitchFamily="34" charset="0"/>
                        </a:rPr>
                        <a:t>Interwencje pilne:</a:t>
                      </a:r>
                    </a:p>
                    <a:p>
                      <a:pPr>
                        <a:spcAft>
                          <a:spcPts val="600"/>
                        </a:spcAft>
                      </a:pPr>
                      <a:endParaRPr lang="pl-PL" sz="1200" b="1" i="1" baseline="0" dirty="0">
                        <a:effectLst/>
                        <a:latin typeface="Arial" panose="020B0604020202020204" pitchFamily="34" charset="0"/>
                        <a:ea typeface="Times New Roman" panose="02020603050405020304" pitchFamily="18" charset="0"/>
                        <a:cs typeface="Arial" panose="020B0604020202020204" pitchFamily="34" charset="0"/>
                      </a:endParaRPr>
                    </a:p>
                    <a:p>
                      <a:pPr>
                        <a:spcAft>
                          <a:spcPts val="600"/>
                        </a:spcAft>
                      </a:pPr>
                      <a:r>
                        <a:rPr lang="pl-PL" sz="1200" b="1" i="1" baseline="0" dirty="0">
                          <a:effectLst/>
                          <a:latin typeface="Arial" panose="020B0604020202020204" pitchFamily="34" charset="0"/>
                          <a:ea typeface="Times New Roman" panose="02020603050405020304" pitchFamily="18" charset="0"/>
                          <a:cs typeface="Arial" panose="020B0604020202020204" pitchFamily="34" charset="0"/>
                        </a:rPr>
                        <a:t>Interwencje zwykłe:</a:t>
                      </a: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600"/>
                        </a:spcAft>
                      </a:pPr>
                      <a:endParaRPr lang="pl-PL" sz="12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600"/>
                        </a:spcAft>
                      </a:pP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600"/>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7,57</a:t>
                      </a:r>
                      <a:r>
                        <a:rPr lang="pl-PL" sz="1200" b="1" i="1" baseline="0" dirty="0">
                          <a:effectLst/>
                          <a:latin typeface="Arial" panose="020B0604020202020204" pitchFamily="34" charset="0"/>
                          <a:ea typeface="Times New Roman" panose="02020603050405020304" pitchFamily="18" charset="0"/>
                          <a:cs typeface="Arial" panose="020B0604020202020204" pitchFamily="34" charset="0"/>
                        </a:rPr>
                        <a:t> min</a:t>
                      </a: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600"/>
                        </a:spcAft>
                      </a:pP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600"/>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13,23</a:t>
                      </a:r>
                      <a:r>
                        <a:rPr lang="pl-PL" sz="1200" b="1" i="1" baseline="0" dirty="0">
                          <a:effectLst/>
                          <a:latin typeface="Arial" panose="020B0604020202020204" pitchFamily="34" charset="0"/>
                          <a:ea typeface="Times New Roman" panose="02020603050405020304" pitchFamily="18" charset="0"/>
                          <a:cs typeface="Arial" panose="020B0604020202020204" pitchFamily="34" charset="0"/>
                        </a:rPr>
                        <a:t> min</a:t>
                      </a: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600"/>
                        </a:spcAft>
                      </a:pP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600"/>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8,06</a:t>
                      </a:r>
                      <a:r>
                        <a:rPr lang="pl-PL" sz="1200" b="1" i="1" baseline="0" dirty="0">
                          <a:effectLst/>
                          <a:latin typeface="Arial" panose="020B0604020202020204" pitchFamily="34" charset="0"/>
                          <a:ea typeface="Times New Roman" panose="02020603050405020304" pitchFamily="18" charset="0"/>
                          <a:cs typeface="Arial" panose="020B0604020202020204" pitchFamily="34" charset="0"/>
                        </a:rPr>
                        <a:t> min</a:t>
                      </a: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600"/>
                        </a:spcAft>
                      </a:pP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600"/>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16,15</a:t>
                      </a:r>
                      <a:r>
                        <a:rPr lang="pl-PL" sz="1200" b="1" i="1" baseline="0" dirty="0">
                          <a:effectLst/>
                          <a:latin typeface="Arial" panose="020B0604020202020204" pitchFamily="34" charset="0"/>
                          <a:ea typeface="Times New Roman" panose="02020603050405020304" pitchFamily="18" charset="0"/>
                          <a:cs typeface="Arial" panose="020B0604020202020204" pitchFamily="34" charset="0"/>
                        </a:rPr>
                        <a:t> min</a:t>
                      </a: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pic>
        <p:nvPicPr>
          <p:cNvPr id="7" name="Obraz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420" y="332656"/>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9789194"/>
      </p:ext>
    </p:extLst>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3" name="Tytuł 1"/>
          <p:cNvSpPr>
            <a:spLocks noGrp="1"/>
          </p:cNvSpPr>
          <p:nvPr>
            <p:ph type="title"/>
          </p:nvPr>
        </p:nvSpPr>
        <p:spPr>
          <a:xfrm>
            <a:off x="323850" y="44450"/>
            <a:ext cx="8229600" cy="1223963"/>
          </a:xfrm>
        </p:spPr>
        <p:txBody>
          <a:bodyPr/>
          <a:lstStyle/>
          <a:p>
            <a:pPr>
              <a:lnSpc>
                <a:spcPct val="90000"/>
              </a:lnSpc>
            </a:pPr>
            <a:r>
              <a:rPr lang="pl-PL" altLang="pl-PL" sz="2400" b="1" dirty="0">
                <a:solidFill>
                  <a:srgbClr val="FF0000"/>
                </a:solidFill>
              </a:rPr>
              <a:t/>
            </a:r>
            <a:br>
              <a:rPr lang="pl-PL" altLang="pl-PL" sz="2400" b="1" dirty="0">
                <a:solidFill>
                  <a:srgbClr val="FF0000"/>
                </a:solidFill>
              </a:rPr>
            </a:br>
            <a:r>
              <a:rPr lang="pl-PL" altLang="pl-PL" sz="2400" b="1" dirty="0">
                <a:solidFill>
                  <a:srgbClr val="FF0000"/>
                </a:solidFill>
              </a:rPr>
              <a:t/>
            </a:r>
            <a:br>
              <a:rPr lang="pl-PL" altLang="pl-PL" sz="2400" b="1" dirty="0">
                <a:solidFill>
                  <a:srgbClr val="FF0000"/>
                </a:solidFill>
              </a:rPr>
            </a:br>
            <a:endParaRPr lang="pl-PL" altLang="pl-PL" sz="2400" dirty="0">
              <a:solidFill>
                <a:srgbClr val="FF0000"/>
              </a:solidFill>
            </a:endParaRPr>
          </a:p>
        </p:txBody>
      </p:sp>
      <p:sp>
        <p:nvSpPr>
          <p:cNvPr id="2" name="Symbol zastępczy numeru slajdu 1"/>
          <p:cNvSpPr>
            <a:spLocks noGrp="1"/>
          </p:cNvSpPr>
          <p:nvPr>
            <p:ph type="sldNum" sz="quarter" idx="12"/>
          </p:nvPr>
        </p:nvSpPr>
        <p:spPr/>
        <p:txBody>
          <a:bodyPr/>
          <a:lstStyle/>
          <a:p>
            <a:pPr>
              <a:defRPr/>
            </a:pPr>
            <a:endParaRPr lang="pl-PL" dirty="0">
              <a:solidFill>
                <a:prstClr val="black">
                  <a:tint val="75000"/>
                </a:prstClr>
              </a:solidFill>
            </a:endParaRPr>
          </a:p>
        </p:txBody>
      </p:sp>
      <p:sp>
        <p:nvSpPr>
          <p:cNvPr id="4" name="pole tekstowe 3">
            <a:extLst>
              <a:ext uri="{FF2B5EF4-FFF2-40B4-BE49-F238E27FC236}">
                <a16:creationId xmlns="" xmlns:a16="http://schemas.microsoft.com/office/drawing/2014/main" id="{0D89310B-85E2-E485-B257-F83415928FA4}"/>
              </a:ext>
            </a:extLst>
          </p:cNvPr>
          <p:cNvSpPr txBox="1"/>
          <p:nvPr/>
        </p:nvSpPr>
        <p:spPr>
          <a:xfrm>
            <a:off x="671142" y="1916832"/>
            <a:ext cx="7797874" cy="2805320"/>
          </a:xfrm>
          <a:prstGeom prst="rect">
            <a:avLst/>
          </a:prstGeom>
          <a:noFill/>
        </p:spPr>
        <p:txBody>
          <a:bodyPr wrap="square" rtlCol="0">
            <a:spAutoFit/>
          </a:bodyPr>
          <a:lstStyle/>
          <a:p>
            <a:pPr indent="449580" algn="just">
              <a:lnSpc>
                <a:spcPct val="150000"/>
              </a:lnSpc>
              <a:spcBef>
                <a:spcPts val="600"/>
              </a:spcBef>
              <a:spcAft>
                <a:spcPts val="600"/>
              </a:spcAft>
            </a:pPr>
            <a:r>
              <a:rPr lang="pl-PL" sz="2000" dirty="0">
                <a:latin typeface="Arial" panose="020B0604020202020204" pitchFamily="34" charset="0"/>
                <a:cs typeface="Arial" panose="020B0604020202020204" pitchFamily="34" charset="0"/>
              </a:rPr>
              <a:t>Ważnym aspektem </a:t>
            </a:r>
            <a:r>
              <a:rPr lang="pl-PL" sz="2000" dirty="0">
                <a:effectLst/>
                <a:latin typeface="Arial" panose="020B0604020202020204" pitchFamily="34" charset="0"/>
                <a:ea typeface="Times New Roman" panose="02020603050405020304" pitchFamily="18" charset="0"/>
                <a:cs typeface="Arial" panose="020B0604020202020204" pitchFamily="34" charset="0"/>
              </a:rPr>
              <a:t>w realizacji czynności prewencyjnych była realizacja zadań w zakresie obsługi zgłoszeń mieszkańców Krajowej Mapy Zagrożeń Bezpieczeństwa. W roku 2024 wpłynęły </a:t>
            </a:r>
            <a:r>
              <a:rPr lang="pl-PL" sz="2000" dirty="0">
                <a:latin typeface="Arial" panose="020B0604020202020204" pitchFamily="34" charset="0"/>
                <a:ea typeface="Times New Roman" panose="02020603050405020304" pitchFamily="18" charset="0"/>
                <a:cs typeface="Arial" panose="020B0604020202020204" pitchFamily="34" charset="0"/>
              </a:rPr>
              <a:t>48</a:t>
            </a:r>
            <a:r>
              <a:rPr lang="pl-PL" sz="2000" dirty="0">
                <a:effectLst/>
                <a:latin typeface="Arial" panose="020B0604020202020204" pitchFamily="34" charset="0"/>
                <a:ea typeface="Times New Roman" panose="02020603050405020304" pitchFamily="18" charset="0"/>
                <a:cs typeface="Arial" panose="020B0604020202020204" pitchFamily="34" charset="0"/>
              </a:rPr>
              <a:t> zgłoszenia. W trakcie prowadzonych czynności funkcjonariusze potwierdzili i wyeliminowali </a:t>
            </a:r>
            <a:r>
              <a:rPr lang="pl-PL" sz="2000" dirty="0">
                <a:latin typeface="Arial" panose="020B0604020202020204" pitchFamily="34" charset="0"/>
                <a:ea typeface="Times New Roman" panose="02020603050405020304" pitchFamily="18" charset="0"/>
                <a:cs typeface="Arial" panose="020B0604020202020204" pitchFamily="34" charset="0"/>
              </a:rPr>
              <a:t>30</a:t>
            </a:r>
            <a:r>
              <a:rPr lang="pl-PL" sz="2000" dirty="0">
                <a:effectLst/>
                <a:latin typeface="Arial" panose="020B0604020202020204" pitchFamily="34" charset="0"/>
                <a:ea typeface="Times New Roman" panose="02020603050405020304" pitchFamily="18" charset="0"/>
                <a:cs typeface="Arial" panose="020B0604020202020204" pitchFamily="34" charset="0"/>
              </a:rPr>
              <a:t> zgłoszeń co stanowi </a:t>
            </a:r>
            <a:r>
              <a:rPr lang="pl-PL" sz="2000" dirty="0">
                <a:latin typeface="Arial" panose="020B0604020202020204" pitchFamily="34" charset="0"/>
                <a:ea typeface="Times New Roman" panose="02020603050405020304" pitchFamily="18" charset="0"/>
                <a:cs typeface="Arial" panose="020B0604020202020204" pitchFamily="34" charset="0"/>
              </a:rPr>
              <a:t>62</a:t>
            </a:r>
            <a:r>
              <a:rPr lang="pl-PL" sz="2000" dirty="0">
                <a:effectLst/>
                <a:latin typeface="Arial" panose="020B0604020202020204" pitchFamily="34" charset="0"/>
                <a:ea typeface="Times New Roman" panose="02020603050405020304" pitchFamily="18" charset="0"/>
                <a:cs typeface="Arial" panose="020B0604020202020204" pitchFamily="34" charset="0"/>
              </a:rPr>
              <a:t>,5% zgłoszonych zdarzeń naniesionych na Krajową Mapę Zagrożeń.</a:t>
            </a:r>
          </a:p>
        </p:txBody>
      </p:sp>
      <p:pic>
        <p:nvPicPr>
          <p:cNvPr id="8" name="Obraz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a:extLst>
              <a:ext uri="{FF2B5EF4-FFF2-40B4-BE49-F238E27FC236}">
                <a16:creationId xmlns="" xmlns:a16="http://schemas.microsoft.com/office/drawing/2014/main" id="{AF3854C7-344F-20A4-0835-F3DE2E8173A6}"/>
              </a:ext>
            </a:extLst>
          </p:cNvPr>
          <p:cNvSpPr txBox="1"/>
          <p:nvPr/>
        </p:nvSpPr>
        <p:spPr>
          <a:xfrm>
            <a:off x="730238" y="879494"/>
            <a:ext cx="7416824" cy="461665"/>
          </a:xfrm>
          <a:prstGeom prst="rect">
            <a:avLst/>
          </a:prstGeom>
          <a:noFill/>
        </p:spPr>
        <p:txBody>
          <a:bodyPr wrap="square" rtlCol="0">
            <a:spAutoFit/>
          </a:bodyPr>
          <a:lstStyle/>
          <a:p>
            <a:pPr algn="ctr"/>
            <a:r>
              <a:rPr lang="pl-PL" sz="2400" b="1"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Krajowa Mapa Zagrożeń Bezpieczeństwa</a:t>
            </a:r>
          </a:p>
        </p:txBody>
      </p:sp>
    </p:spTree>
    <p:extLst>
      <p:ext uri="{BB962C8B-B14F-4D97-AF65-F5344CB8AC3E}">
        <p14:creationId xmlns:p14="http://schemas.microsoft.com/office/powerpoint/2010/main" val="1962380048"/>
      </p:ext>
    </p:extLst>
  </p:cSld>
  <p:clrMapOvr>
    <a:masterClrMapping/>
  </p:clrMapOvr>
  <p:transition>
    <p:blind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JEDNOSOBOWE STANOWISKO DO SPRAW WYKROCZEŃ</a:t>
            </a:r>
            <a:endParaRPr lang="pl-PL"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Symbol zastępczy zawartości 5">
            <a:extLst>
              <a:ext uri="{FF2B5EF4-FFF2-40B4-BE49-F238E27FC236}">
                <a16:creationId xmlns="" xmlns:a16="http://schemas.microsoft.com/office/drawing/2014/main" id="{E5CAF4F7-60A7-38FC-2F7E-10306CC48940}"/>
              </a:ext>
            </a:extLst>
          </p:cNvPr>
          <p:cNvSpPr>
            <a:spLocks noGrp="1"/>
          </p:cNvSpPr>
          <p:nvPr>
            <p:ph idx="1"/>
          </p:nvPr>
        </p:nvSpPr>
        <p:spPr/>
        <p:txBody>
          <a:bodyPr/>
          <a:lstStyle/>
          <a:p>
            <a:pPr marL="0" indent="0" algn="just">
              <a:lnSpc>
                <a:spcPct val="150000"/>
              </a:lnSpc>
              <a:buNone/>
            </a:pPr>
            <a:r>
              <a:rPr lang="pl-PL" sz="2000" dirty="0">
                <a:latin typeface="Arial" panose="020B0604020202020204" pitchFamily="34" charset="0"/>
                <a:cs typeface="Arial" panose="020B0604020202020204" pitchFamily="34" charset="0"/>
              </a:rPr>
              <a:t>Zadaniem funkcjonariusza jest realizacja czynności w sprawach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o wykroczenia, realizacja pomocy prawnych oraz obsługa zdarzeń kryminalnych.  </a:t>
            </a:r>
          </a:p>
          <a:p>
            <a:pPr marL="0" indent="0" algn="just">
              <a:lnSpc>
                <a:spcPct val="150000"/>
              </a:lnSpc>
              <a:buNone/>
            </a:pPr>
            <a:r>
              <a:rPr lang="pl-PL" sz="2000" dirty="0">
                <a:latin typeface="Arial" panose="020B0604020202020204" pitchFamily="34" charset="0"/>
                <a:cs typeface="Arial" panose="020B0604020202020204" pitchFamily="34" charset="0"/>
              </a:rPr>
              <a:t>W 2024 roku funkcjonariusz Jednoosobowego Stanowiska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ds. Wykroczeń przeprowadził 295 postępowań w sprawach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o wykroczenia zaistniałych na terenie gm. Serock oraz zrealizował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220 pomocy prawnych.</a:t>
            </a:r>
          </a:p>
          <a:p>
            <a:pPr marL="0" indent="0" algn="just">
              <a:lnSpc>
                <a:spcPct val="150000"/>
              </a:lnSpc>
              <a:buNone/>
            </a:pPr>
            <a:endParaRPr lang="pl-PL" sz="2000" dirty="0">
              <a:latin typeface="Arial" panose="020B0604020202020204" pitchFamily="34" charset="0"/>
              <a:cs typeface="Arial" panose="020B0604020202020204" pitchFamily="34" charset="0"/>
            </a:endParaRPr>
          </a:p>
        </p:txBody>
      </p:sp>
      <p:pic>
        <p:nvPicPr>
          <p:cNvPr id="5" name="Obraz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rostokąt 4"/>
          <p:cNvSpPr>
            <a:spLocks noChangeArrowheads="1"/>
          </p:cNvSpPr>
          <p:nvPr/>
        </p:nvSpPr>
        <p:spPr bwMode="auto">
          <a:xfrm>
            <a:off x="784225" y="1268413"/>
            <a:ext cx="7829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altLang="pl-PL"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RUCH  DROGOWY </a:t>
            </a:r>
          </a:p>
          <a:p>
            <a:pPr algn="ctr" eaLnBrk="1" hangingPunct="1"/>
            <a:r>
              <a:rPr lang="pl-PL" altLang="pl-PL"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pl-PL" altLang="pl-PL"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pl-PL" altLang="pl-PL"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7283" name="Symbol zastępczy numeru slajdu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endParaRPr lang="pl-PL" altLang="pl-PL" sz="1200" dirty="0">
              <a:solidFill>
                <a:srgbClr val="898989"/>
              </a:solidFill>
              <a:latin typeface="Calibri" pitchFamily="34" charset="0"/>
            </a:endParaRPr>
          </a:p>
        </p:txBody>
      </p:sp>
      <p:pic>
        <p:nvPicPr>
          <p:cNvPr id="97285" name="Obraz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284538"/>
            <a:ext cx="319405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08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rostokąt 4"/>
          <p:cNvSpPr>
            <a:spLocks noChangeArrowheads="1"/>
          </p:cNvSpPr>
          <p:nvPr/>
        </p:nvSpPr>
        <p:spPr bwMode="auto">
          <a:xfrm>
            <a:off x="320675" y="1125538"/>
            <a:ext cx="8640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alt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STAN BEZPIECZEŃSTWA W RUCHU DROGOWYM </a:t>
            </a:r>
          </a:p>
          <a:p>
            <a:pPr algn="ctr" eaLnBrk="1" hangingPunct="1"/>
            <a:r>
              <a:rPr lang="pl-PL" alt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 TERENIE GMINY SEROCK W 2024 r.</a:t>
            </a:r>
          </a:p>
        </p:txBody>
      </p:sp>
      <p:sp>
        <p:nvSpPr>
          <p:cNvPr id="98307" name="Symbol zastępczy numeru slajdu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endParaRPr lang="pl-PL" altLang="pl-PL" sz="1200" dirty="0">
              <a:solidFill>
                <a:srgbClr val="898989"/>
              </a:solidFill>
              <a:latin typeface="Calibri" pitchFamily="34" charset="0"/>
            </a:endParaRPr>
          </a:p>
        </p:txBody>
      </p:sp>
      <p:graphicFrame>
        <p:nvGraphicFramePr>
          <p:cNvPr id="7" name="Tabela 6"/>
          <p:cNvGraphicFramePr>
            <a:graphicFrameLocks noGrp="1"/>
          </p:cNvGraphicFramePr>
          <p:nvPr>
            <p:extLst>
              <p:ext uri="{D42A27DB-BD31-4B8C-83A1-F6EECF244321}">
                <p14:modId xmlns:p14="http://schemas.microsoft.com/office/powerpoint/2010/main" val="2532011553"/>
              </p:ext>
            </p:extLst>
          </p:nvPr>
        </p:nvGraphicFramePr>
        <p:xfrm>
          <a:off x="754149" y="2277530"/>
          <a:ext cx="7635701" cy="2302940"/>
        </p:xfrm>
        <a:graphic>
          <a:graphicData uri="http://schemas.openxmlformats.org/drawingml/2006/table">
            <a:tbl>
              <a:tblPr/>
              <a:tblGrid>
                <a:gridCol w="1817898">
                  <a:extLst>
                    <a:ext uri="{9D8B030D-6E8A-4147-A177-3AD203B41FA5}">
                      <a16:colId xmlns="" xmlns:a16="http://schemas.microsoft.com/office/drawing/2014/main" val="20000"/>
                    </a:ext>
                  </a:extLst>
                </a:gridCol>
                <a:gridCol w="537190">
                  <a:extLst>
                    <a:ext uri="{9D8B030D-6E8A-4147-A177-3AD203B41FA5}">
                      <a16:colId xmlns="" xmlns:a16="http://schemas.microsoft.com/office/drawing/2014/main" val="20001"/>
                    </a:ext>
                  </a:extLst>
                </a:gridCol>
                <a:gridCol w="509678">
                  <a:extLst>
                    <a:ext uri="{9D8B030D-6E8A-4147-A177-3AD203B41FA5}">
                      <a16:colId xmlns="" xmlns:a16="http://schemas.microsoft.com/office/drawing/2014/main" val="20002"/>
                    </a:ext>
                  </a:extLst>
                </a:gridCol>
                <a:gridCol w="380679">
                  <a:extLst>
                    <a:ext uri="{9D8B030D-6E8A-4147-A177-3AD203B41FA5}">
                      <a16:colId xmlns="" xmlns:a16="http://schemas.microsoft.com/office/drawing/2014/main" val="20003"/>
                    </a:ext>
                  </a:extLst>
                </a:gridCol>
                <a:gridCol w="400049">
                  <a:extLst>
                    <a:ext uri="{9D8B030D-6E8A-4147-A177-3AD203B41FA5}">
                      <a16:colId xmlns="" xmlns:a16="http://schemas.microsoft.com/office/drawing/2014/main" val="20004"/>
                    </a:ext>
                  </a:extLst>
                </a:gridCol>
                <a:gridCol w="571018">
                  <a:extLst>
                    <a:ext uri="{9D8B030D-6E8A-4147-A177-3AD203B41FA5}">
                      <a16:colId xmlns="" xmlns:a16="http://schemas.microsoft.com/office/drawing/2014/main" val="20005"/>
                    </a:ext>
                  </a:extLst>
                </a:gridCol>
                <a:gridCol w="380679">
                  <a:extLst>
                    <a:ext uri="{9D8B030D-6E8A-4147-A177-3AD203B41FA5}">
                      <a16:colId xmlns="" xmlns:a16="http://schemas.microsoft.com/office/drawing/2014/main" val="20006"/>
                    </a:ext>
                  </a:extLst>
                </a:gridCol>
                <a:gridCol w="571018">
                  <a:extLst>
                    <a:ext uri="{9D8B030D-6E8A-4147-A177-3AD203B41FA5}">
                      <a16:colId xmlns="" xmlns:a16="http://schemas.microsoft.com/office/drawing/2014/main" val="20007"/>
                    </a:ext>
                  </a:extLst>
                </a:gridCol>
                <a:gridCol w="571018">
                  <a:extLst>
                    <a:ext uri="{9D8B030D-6E8A-4147-A177-3AD203B41FA5}">
                      <a16:colId xmlns="" xmlns:a16="http://schemas.microsoft.com/office/drawing/2014/main" val="20008"/>
                    </a:ext>
                  </a:extLst>
                </a:gridCol>
                <a:gridCol w="475849">
                  <a:extLst>
                    <a:ext uri="{9D8B030D-6E8A-4147-A177-3AD203B41FA5}">
                      <a16:colId xmlns="" xmlns:a16="http://schemas.microsoft.com/office/drawing/2014/main" val="20009"/>
                    </a:ext>
                  </a:extLst>
                </a:gridCol>
                <a:gridCol w="475849">
                  <a:extLst>
                    <a:ext uri="{9D8B030D-6E8A-4147-A177-3AD203B41FA5}">
                      <a16:colId xmlns="" xmlns:a16="http://schemas.microsoft.com/office/drawing/2014/main" val="20010"/>
                    </a:ext>
                  </a:extLst>
                </a:gridCol>
                <a:gridCol w="512728">
                  <a:extLst>
                    <a:ext uri="{9D8B030D-6E8A-4147-A177-3AD203B41FA5}">
                      <a16:colId xmlns="" xmlns:a16="http://schemas.microsoft.com/office/drawing/2014/main" val="20011"/>
                    </a:ext>
                  </a:extLst>
                </a:gridCol>
                <a:gridCol w="432048">
                  <a:extLst>
                    <a:ext uri="{9D8B030D-6E8A-4147-A177-3AD203B41FA5}">
                      <a16:colId xmlns="" xmlns:a16="http://schemas.microsoft.com/office/drawing/2014/main" val="20012"/>
                    </a:ext>
                  </a:extLst>
                </a:gridCol>
              </a:tblGrid>
              <a:tr h="273196">
                <a:tc rowSpan="2">
                  <a:txBody>
                    <a:bodyPr/>
                    <a:lstStyle/>
                    <a:p>
                      <a:pPr algn="ctr" fontAlgn="ctr"/>
                      <a:r>
                        <a:rPr lang="pl-PL" sz="1100" b="0" i="0" u="none" strike="noStrike" dirty="0">
                          <a:solidFill>
                            <a:srgbClr val="000000"/>
                          </a:solidFill>
                          <a:latin typeface="Cambria"/>
                        </a:rPr>
                        <a:t>Jednostka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gridSpan="3">
                  <a:txBody>
                    <a:bodyPr/>
                    <a:lstStyle/>
                    <a:p>
                      <a:pPr algn="ctr" fontAlgn="ctr"/>
                      <a:r>
                        <a:rPr lang="pl-PL" sz="1100" b="0" i="0" u="none" strike="noStrike" dirty="0">
                          <a:solidFill>
                            <a:srgbClr val="000000"/>
                          </a:solidFill>
                          <a:latin typeface="Cambria"/>
                        </a:rPr>
                        <a:t>WYPADKI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pl-PL"/>
                    </a:p>
                  </a:txBody>
                  <a:tcPr/>
                </a:tc>
                <a:tc hMerge="1">
                  <a:txBody>
                    <a:bodyPr/>
                    <a:lstStyle/>
                    <a:p>
                      <a:endParaRPr lang="pl-PL"/>
                    </a:p>
                  </a:txBody>
                  <a:tcPr/>
                </a:tc>
                <a:tc gridSpan="3">
                  <a:txBody>
                    <a:bodyPr/>
                    <a:lstStyle/>
                    <a:p>
                      <a:pPr algn="ctr" fontAlgn="ctr"/>
                      <a:r>
                        <a:rPr lang="pl-PL" sz="1100" b="0" i="0" u="none" strike="noStrike" dirty="0">
                          <a:solidFill>
                            <a:srgbClr val="000000"/>
                          </a:solidFill>
                          <a:latin typeface="Cambria"/>
                        </a:rPr>
                        <a:t>ZABICI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pl-P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pl-P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gridSpan="3">
                  <a:txBody>
                    <a:bodyPr/>
                    <a:lstStyle/>
                    <a:p>
                      <a:pPr algn="ctr" fontAlgn="ctr"/>
                      <a:r>
                        <a:rPr lang="pl-PL" sz="1100" b="0" i="0" u="none" strike="noStrike" dirty="0">
                          <a:solidFill>
                            <a:srgbClr val="000000"/>
                          </a:solidFill>
                          <a:latin typeface="Cambria"/>
                        </a:rPr>
                        <a:t>RANNI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pl-P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pl-P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gridSpan="3">
                  <a:txBody>
                    <a:bodyPr/>
                    <a:lstStyle/>
                    <a:p>
                      <a:pPr algn="ctr" fontAlgn="ctr"/>
                      <a:r>
                        <a:rPr lang="pl-PL" sz="1100" b="0" i="0" u="none" strike="noStrike" dirty="0">
                          <a:solidFill>
                            <a:srgbClr val="000000"/>
                          </a:solidFill>
                          <a:latin typeface="Cambria"/>
                        </a:rPr>
                        <a:t>KOLIZJE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pl-P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pl-PL"/>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extLst>
                  <a:ext uri="{0D108BD9-81ED-4DB2-BD59-A6C34878D82A}">
                    <a16:rowId xmlns="" xmlns:a16="http://schemas.microsoft.com/office/drawing/2014/main" val="10000"/>
                  </a:ext>
                </a:extLst>
              </a:tr>
              <a:tr h="613090">
                <a:tc vMerge="1">
                  <a:txBody>
                    <a:bodyPr/>
                    <a:lstStyle/>
                    <a:p>
                      <a:endParaRPr lang="pl-PL"/>
                    </a:p>
                  </a:txBody>
                  <a:tcPr/>
                </a:tc>
                <a:tc>
                  <a:txBody>
                    <a:bodyPr/>
                    <a:lstStyle/>
                    <a:p>
                      <a:pPr algn="ctr" fontAlgn="ctr"/>
                      <a:r>
                        <a:rPr lang="pl-PL" sz="1100" b="0" i="0" u="none" strike="noStrike" dirty="0">
                          <a:solidFill>
                            <a:srgbClr val="000000"/>
                          </a:solidFill>
                          <a:latin typeface="Cambria"/>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100" b="0" i="0" u="none" strike="noStrike" dirty="0">
                          <a:solidFill>
                            <a:srgbClr val="000000"/>
                          </a:solidFill>
                          <a:latin typeface="Cambria"/>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100" b="0" i="0" u="none" strike="noStrike" dirty="0">
                          <a:solidFill>
                            <a:srgbClr val="000000"/>
                          </a:solidFill>
                          <a:latin typeface="Cambri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100" b="0" i="0" u="none" strike="noStrike" dirty="0">
                          <a:solidFill>
                            <a:srgbClr val="000000"/>
                          </a:solidFill>
                          <a:latin typeface="Cambria"/>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100" b="0" i="0" u="none" strike="noStrike" dirty="0">
                          <a:solidFill>
                            <a:srgbClr val="000000"/>
                          </a:solidFill>
                          <a:latin typeface="Cambria"/>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100" b="0" i="0" u="none" strike="noStrike" dirty="0">
                          <a:solidFill>
                            <a:srgbClr val="000000"/>
                          </a:solidFill>
                          <a:latin typeface="Cambri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100" b="0" i="0" u="none" strike="noStrike" dirty="0">
                          <a:solidFill>
                            <a:srgbClr val="000000"/>
                          </a:solidFill>
                          <a:latin typeface="Cambria"/>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100" b="0" i="0" u="none" strike="noStrike" dirty="0">
                          <a:solidFill>
                            <a:srgbClr val="000000"/>
                          </a:solidFill>
                          <a:latin typeface="Cambria"/>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100" b="0" i="0" u="none" strike="noStrike" dirty="0">
                          <a:solidFill>
                            <a:srgbClr val="000000"/>
                          </a:solidFill>
                          <a:latin typeface="Cambri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100" b="0" i="0" u="none" strike="noStrike" dirty="0">
                          <a:solidFill>
                            <a:srgbClr val="000000"/>
                          </a:solidFill>
                          <a:latin typeface="Cambria"/>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100" b="0" i="0" u="none" strike="noStrike" dirty="0">
                          <a:solidFill>
                            <a:srgbClr val="000000"/>
                          </a:solidFill>
                          <a:latin typeface="Cambria"/>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100" b="0" i="0" u="none" strike="noStrike" dirty="0">
                          <a:solidFill>
                            <a:srgbClr val="000000"/>
                          </a:solidFill>
                          <a:latin typeface="Cambria"/>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01"/>
                  </a:ext>
                </a:extLst>
              </a:tr>
              <a:tr h="708327">
                <a:tc>
                  <a:txBody>
                    <a:bodyPr/>
                    <a:lstStyle/>
                    <a:p>
                      <a:pPr algn="ctr" fontAlgn="ctr"/>
                      <a:r>
                        <a:rPr lang="pl-PL" sz="1100" b="0" i="0" u="none" strike="noStrike" dirty="0">
                          <a:solidFill>
                            <a:srgbClr val="000000"/>
                          </a:solidFill>
                          <a:latin typeface="Cambria"/>
                        </a:rPr>
                        <a:t>Serock Obszar Miejski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l-PL" sz="1200" b="1"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02"/>
                  </a:ext>
                </a:extLst>
              </a:tr>
              <a:tr h="708327">
                <a:tc>
                  <a:txBody>
                    <a:bodyPr/>
                    <a:lstStyle/>
                    <a:p>
                      <a:pPr algn="ctr" fontAlgn="ctr"/>
                      <a:r>
                        <a:rPr lang="pl-PL" sz="1100" b="0" i="0" u="none" strike="noStrike" dirty="0">
                          <a:solidFill>
                            <a:srgbClr val="000000"/>
                          </a:solidFill>
                          <a:latin typeface="Cambria"/>
                        </a:rPr>
                        <a:t>Serock</a:t>
                      </a:r>
                      <a:r>
                        <a:rPr lang="pl-PL" sz="1100" b="0" i="0" u="none" strike="noStrike" baseline="0" dirty="0">
                          <a:solidFill>
                            <a:srgbClr val="000000"/>
                          </a:solidFill>
                          <a:latin typeface="Cambria"/>
                        </a:rPr>
                        <a:t> Obszar Wiejski</a:t>
                      </a:r>
                      <a:endParaRPr lang="pl-PL" sz="1100" b="0" i="0" u="none" strike="noStrike" dirty="0">
                        <a:solidFill>
                          <a:srgbClr val="000000"/>
                        </a:solidFill>
                        <a:latin typeface="Cambri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pl-PL" sz="1200" b="1" i="0" u="none" strike="noStrike" dirty="0">
                          <a:solidFill>
                            <a:schemeClr val="tx1"/>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pl-PL" sz="1200" b="1" i="0" u="none" strike="noStrike" dirty="0">
                          <a:solidFill>
                            <a:schemeClr val="tx1"/>
                          </a:solidFill>
                          <a:effectLst/>
                          <a:latin typeface="+mn-lt"/>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 xmlns:a16="http://schemas.microsoft.com/office/drawing/2014/main" val="10003"/>
                  </a:ext>
                </a:extLst>
              </a:tr>
            </a:tbl>
          </a:graphicData>
        </a:graphic>
      </p:graphicFrame>
      <p:pic>
        <p:nvPicPr>
          <p:cNvPr id="11" name="Obraz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91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ymbol zastępczy numeru slajdu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D815FF5B-D576-48DB-9EFD-B4F5E2FA3074}" type="slidenum">
              <a:rPr lang="pl-PL" altLang="pl-PL" sz="1200">
                <a:solidFill>
                  <a:srgbClr val="898989"/>
                </a:solidFill>
                <a:latin typeface="Calibri" pitchFamily="34" charset="0"/>
              </a:rPr>
              <a:pPr algn="r" eaLnBrk="1" hangingPunct="1"/>
              <a:t>16</a:t>
            </a:fld>
            <a:endParaRPr lang="pl-PL" altLang="pl-PL" sz="1200">
              <a:solidFill>
                <a:srgbClr val="898989"/>
              </a:solidFill>
              <a:latin typeface="Calibri" pitchFamily="34" charset="0"/>
            </a:endParaRPr>
          </a:p>
        </p:txBody>
      </p:sp>
      <p:pic>
        <p:nvPicPr>
          <p:cNvPr id="993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146050"/>
            <a:ext cx="101758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ytuł 1"/>
          <p:cNvSpPr txBox="1">
            <a:spLocks/>
          </p:cNvSpPr>
          <p:nvPr/>
        </p:nvSpPr>
        <p:spPr bwMode="auto">
          <a:xfrm>
            <a:off x="265073" y="851678"/>
            <a:ext cx="8351837" cy="582612"/>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pl-PL" altLang="pl-PL" sz="1800" b="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GŁÓWNE PRZYCZYNY WYPADKÓW DROGOWYCH Z WINY KIERUJĄCYCH</a:t>
            </a:r>
          </a:p>
          <a:p>
            <a:pPr>
              <a:defRPr/>
            </a:pPr>
            <a:r>
              <a:rPr lang="pl-PL" altLang="pl-PL" sz="1800" b="1" dirty="0">
                <a:solidFill>
                  <a:srgbClr val="C000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NA TERENIE GARNIZONU STOŁECZNEGO W ROKU 2024  </a:t>
            </a:r>
          </a:p>
        </p:txBody>
      </p:sp>
      <p:graphicFrame>
        <p:nvGraphicFramePr>
          <p:cNvPr id="7" name="Wykres 6"/>
          <p:cNvGraphicFramePr/>
          <p:nvPr/>
        </p:nvGraphicFramePr>
        <p:xfrm>
          <a:off x="0" y="1142984"/>
          <a:ext cx="9144000" cy="57150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370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ymbol zastępczy numeru slajdu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fld id="{FA2F8792-0DA2-4E15-ABCB-6669050F835F}" type="slidenum">
              <a:rPr lang="pl-PL" altLang="pl-PL" sz="1200">
                <a:solidFill>
                  <a:srgbClr val="898989"/>
                </a:solidFill>
                <a:latin typeface="Calibri" pitchFamily="34" charset="0"/>
              </a:rPr>
              <a:pPr algn="r" eaLnBrk="1" hangingPunct="1"/>
              <a:t>17</a:t>
            </a:fld>
            <a:endParaRPr lang="pl-PL" altLang="pl-PL" sz="1200">
              <a:solidFill>
                <a:srgbClr val="898989"/>
              </a:solidFill>
              <a:latin typeface="Calibri" pitchFamily="34" charset="0"/>
            </a:endParaRPr>
          </a:p>
        </p:txBody>
      </p:sp>
      <p:pic>
        <p:nvPicPr>
          <p:cNvPr id="1003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146050"/>
            <a:ext cx="101758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6" name="Tytuł 1"/>
          <p:cNvSpPr txBox="1">
            <a:spLocks/>
          </p:cNvSpPr>
          <p:nvPr/>
        </p:nvSpPr>
        <p:spPr bwMode="auto">
          <a:xfrm>
            <a:off x="160338" y="488950"/>
            <a:ext cx="8496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a:r>
              <a:rPr lang="pl-PL" altLang="pl-PL" sz="1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GŁÓWNE PRZYCZYNY WYPADKÓW DROGOWYCH Z WINY PIESZYCH</a:t>
            </a:r>
          </a:p>
          <a:p>
            <a:pPr algn="ctr"/>
            <a:r>
              <a:rPr lang="pl-PL" altLang="pl-PL" sz="1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 TERENIE GARNIZONU STOŁECZNEGO W ROKU 2024  </a:t>
            </a:r>
          </a:p>
        </p:txBody>
      </p:sp>
      <p:graphicFrame>
        <p:nvGraphicFramePr>
          <p:cNvPr id="9" name="Wykres 8"/>
          <p:cNvGraphicFramePr/>
          <p:nvPr/>
        </p:nvGraphicFramePr>
        <p:xfrm>
          <a:off x="0" y="1285860"/>
          <a:ext cx="9144000" cy="5572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1263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ytuł 1">
            <a:extLst>
              <a:ext uri="{FF2B5EF4-FFF2-40B4-BE49-F238E27FC236}">
                <a16:creationId xmlns="" xmlns:a16="http://schemas.microsoft.com/office/drawing/2014/main" id="{95577BA9-9D3F-7D32-9D71-F9B2268479F4}"/>
              </a:ext>
            </a:extLst>
          </p:cNvPr>
          <p:cNvSpPr>
            <a:spLocks noGrp="1"/>
          </p:cNvSpPr>
          <p:nvPr>
            <p:ph type="title"/>
          </p:nvPr>
        </p:nvSpPr>
        <p:spPr>
          <a:xfrm>
            <a:off x="457200" y="836712"/>
            <a:ext cx="8229600" cy="1143000"/>
          </a:xfrm>
        </p:spPr>
        <p:txBody>
          <a:bodyPr/>
          <a:lstStyle/>
          <a:p>
            <a:pPr>
              <a:lnSpc>
                <a:spcPct val="90000"/>
              </a:lnSpc>
              <a:defRPr/>
            </a:pPr>
            <a:r>
              <a:rPr lang="pl-PL" altLang="pl-PL" sz="2400" b="1"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rPr>
              <a:t>REALIZACJA PROWADZONYCH DZIAŁAŃ WŁASNYCH ORAZ ZABEZPIECZENIA IMPREZ NA TERENIE GMINY SEROCK</a:t>
            </a:r>
            <a:endParaRPr lang="pl-PL" altLang="pl-PL" sz="2400"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9" name="Symbol zastępczy zawartości 3">
            <a:extLst>
              <a:ext uri="{FF2B5EF4-FFF2-40B4-BE49-F238E27FC236}">
                <a16:creationId xmlns="" xmlns:a16="http://schemas.microsoft.com/office/drawing/2014/main" id="{98E911F6-ABA2-0443-DF0D-F24F441EA25F}"/>
              </a:ext>
            </a:extLst>
          </p:cNvPr>
          <p:cNvSpPr>
            <a:spLocks noGrp="1"/>
          </p:cNvSpPr>
          <p:nvPr>
            <p:ph idx="1"/>
          </p:nvPr>
        </p:nvSpPr>
        <p:spPr>
          <a:xfrm>
            <a:off x="457200" y="2060848"/>
            <a:ext cx="8229600" cy="4525963"/>
          </a:xfrm>
        </p:spPr>
        <p:txBody>
          <a:bodyPr/>
          <a:lstStyle/>
          <a:p>
            <a:pPr marL="0" indent="0" algn="just">
              <a:lnSpc>
                <a:spcPct val="150000"/>
              </a:lnSpc>
              <a:buNone/>
            </a:pPr>
            <a:r>
              <a:rPr lang="pl-PL" sz="1800" dirty="0">
                <a:latin typeface="Arial" panose="020B0604020202020204" pitchFamily="34" charset="0"/>
                <a:cs typeface="Arial" panose="020B0604020202020204" pitchFamily="34" charset="0"/>
              </a:rPr>
              <a:t>Jednym z zadań realizowanych przez KP Serock jest zabezpieczanie prewencyjne imprez plenerowych na terenie gminy oraz inicjowanie akcji mających na celu poprawę stanu porządku i bezpieczeństwa publicznego. Między innymi zabezpieczono imprezy takie jak “Wojciechowe Świętowanie” oraz różnego rodzaju imprezy sportowe. W trakcie zabezpieczania ww. imprez lokalnych nie odnotowano przypadków zbiorowego naruszenia prawa, co pozwala wysnuć tezę, że użyte siły były adekwatnie do potrzeb</a:t>
            </a:r>
            <a:endParaRPr lang="pl-PL" sz="1800" dirty="0"/>
          </a:p>
        </p:txBody>
      </p:sp>
    </p:spTree>
    <p:extLst>
      <p:ext uri="{BB962C8B-B14F-4D97-AF65-F5344CB8AC3E}">
        <p14:creationId xmlns:p14="http://schemas.microsoft.com/office/powerpoint/2010/main" val="857217246"/>
      </p:ext>
    </p:extLst>
  </p:cSld>
  <p:clrMapOvr>
    <a:masterClrMapping/>
  </p:clrMapOvr>
  <p:transition>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REALIZACJA PROWADZONYCH DZIAŁAŃ WŁASNYCH</a:t>
            </a:r>
            <a:endParaRPr lang="pl-PL"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ymbol zastępczy zawartości 4">
            <a:extLst>
              <a:ext uri="{FF2B5EF4-FFF2-40B4-BE49-F238E27FC236}">
                <a16:creationId xmlns="" xmlns:a16="http://schemas.microsoft.com/office/drawing/2014/main" id="{47881817-75B2-BD43-43DF-61AA74804300}"/>
              </a:ext>
            </a:extLst>
          </p:cNvPr>
          <p:cNvSpPr>
            <a:spLocks noGrp="1"/>
          </p:cNvSpPr>
          <p:nvPr>
            <p:ph idx="1"/>
          </p:nvPr>
        </p:nvSpPr>
        <p:spPr>
          <a:xfrm>
            <a:off x="467544" y="1268760"/>
            <a:ext cx="8219256" cy="4857403"/>
          </a:xfrm>
        </p:spPr>
        <p:txBody>
          <a:bodyPr/>
          <a:lstStyle/>
          <a:p>
            <a:pPr marL="0" indent="0" algn="just">
              <a:lnSpc>
                <a:spcPct val="150000"/>
              </a:lnSpc>
              <a:buNone/>
            </a:pPr>
            <a:r>
              <a:rPr lang="pl-PL" sz="1800" dirty="0">
                <a:latin typeface="Arial" panose="020B0604020202020204" pitchFamily="34" charset="0"/>
                <a:cs typeface="Arial" panose="020B0604020202020204" pitchFamily="34" charset="0"/>
              </a:rPr>
              <a:t>Funkcjonariusze Komisariatu Policji w Serocku uczestniczyli w realizacji akcji prewencyjnych pod kryptonimem  „Bezpieczne Wakacje”, „Bezpieczne Ferie”,  „Bezdomny”, itp. Ponadto realizowano zadania w ramach działań ruchu drogowego takich jak „Pasy”, „Niechronieni uczestnicy ruchu drogowego”, „Trzeźwość”, „Alkohol i Narkotyki”. </a:t>
            </a:r>
          </a:p>
          <a:p>
            <a:pPr marL="0" indent="0" algn="just">
              <a:lnSpc>
                <a:spcPct val="150000"/>
              </a:lnSpc>
              <a:buNone/>
            </a:pPr>
            <a:r>
              <a:rPr lang="pl-PL" sz="1800" dirty="0">
                <a:latin typeface="Arial" panose="020B0604020202020204" pitchFamily="34" charset="0"/>
                <a:cs typeface="Arial" panose="020B0604020202020204" pitchFamily="34" charset="0"/>
              </a:rPr>
              <a:t>W celu poprawienia dostępności obywateli do instytucji dane o Komisariacie Policji Serock  są opublikowane na stronie internetowej Komendy Powiatowej Policji w Legionowie oraz dane kontaktowe są dostępne na aplikacji Moja Komenda. Zawierają one informacje ogólne o komisariacie oraz dane o dzielnicowych z uwzględnieniem podziału terytorialnego rejonów służbowych i numerów telefonów kontaktowych.</a:t>
            </a:r>
          </a:p>
        </p:txBody>
      </p:sp>
      <p:pic>
        <p:nvPicPr>
          <p:cNvPr id="6" name="Obraz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 xmlns:a16="http://schemas.microsoft.com/office/drawing/2014/main" id="{40B57C81-4C4F-5ACA-7ED4-5EA787017BCF}"/>
              </a:ext>
            </a:extLst>
          </p:cNvPr>
          <p:cNvSpPr>
            <a:spLocks noGrp="1"/>
          </p:cNvSpPr>
          <p:nvPr>
            <p:ph type="sldNum" sz="quarter" idx="12"/>
          </p:nvPr>
        </p:nvSpPr>
        <p:spPr/>
        <p:txBody>
          <a:bodyPr/>
          <a:lstStyle/>
          <a:p>
            <a:pPr>
              <a:defRPr/>
            </a:pPr>
            <a:fld id="{9F0FF203-3BB0-45FE-8F29-FFEB138AB79E}" type="slidenum">
              <a:rPr lang="pl-PL" altLang="pl-PL" smtClean="0"/>
              <a:pPr>
                <a:defRPr/>
              </a:pPr>
              <a:t>2</a:t>
            </a:fld>
            <a:endParaRPr lang="pl-PL" altLang="pl-PL"/>
          </a:p>
        </p:txBody>
      </p:sp>
      <p:sp>
        <p:nvSpPr>
          <p:cNvPr id="5" name="Rectangle 3">
            <a:extLst>
              <a:ext uri="{FF2B5EF4-FFF2-40B4-BE49-F238E27FC236}">
                <a16:creationId xmlns="" xmlns:a16="http://schemas.microsoft.com/office/drawing/2014/main" id="{95C4B68C-CF7F-AFA8-B5AB-74D4E256BEAD}"/>
              </a:ext>
            </a:extLst>
          </p:cNvPr>
          <p:cNvSpPr txBox="1">
            <a:spLocks noChangeArrowheads="1"/>
          </p:cNvSpPr>
          <p:nvPr/>
        </p:nvSpPr>
        <p:spPr bwMode="auto">
          <a:xfrm>
            <a:off x="457200" y="553864"/>
            <a:ext cx="8229600"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Wingdings" pitchFamily="2" charset="2"/>
              <a:buNone/>
              <a:defRPr/>
            </a:pPr>
            <a:endPar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eaLnBrk="1" hangingPunct="1">
              <a:buFont typeface="Wingdings" pitchFamily="2" charset="2"/>
              <a:buNone/>
              <a:defRPr/>
            </a:pPr>
            <a: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Stan etatowy Komisariatu Policji w Serocku na dzień </a:t>
            </a:r>
            <a:b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 grudnia 2024 r. przedstawia się następująco:</a:t>
            </a:r>
          </a:p>
          <a:p>
            <a:r>
              <a:rPr lang="pl-PL" sz="1800" dirty="0">
                <a:latin typeface="Arial" panose="020B0604020202020204" pitchFamily="34" charset="0"/>
                <a:cs typeface="Arial" panose="020B0604020202020204" pitchFamily="34" charset="0"/>
              </a:rPr>
              <a:t>24 etaty policyjne </a:t>
            </a:r>
          </a:p>
          <a:p>
            <a:r>
              <a:rPr lang="pl-PL" sz="1800" dirty="0">
                <a:latin typeface="Arial" panose="020B0604020202020204" pitchFamily="34" charset="0"/>
                <a:cs typeface="Arial" panose="020B0604020202020204" pitchFamily="34" charset="0"/>
              </a:rPr>
              <a:t>2 pracowników cywilnych</a:t>
            </a:r>
          </a:p>
          <a:p>
            <a:pPr marL="0" indent="0">
              <a:buNone/>
            </a:pPr>
            <a:endParaRPr lang="pl-PL" sz="1800" dirty="0">
              <a:latin typeface="Arial" panose="020B0604020202020204" pitchFamily="34" charset="0"/>
              <a:cs typeface="Arial" panose="020B0604020202020204" pitchFamily="34" charset="0"/>
            </a:endParaRPr>
          </a:p>
          <a:p>
            <a:pPr marL="0" indent="0" algn="ctr">
              <a:buFont typeface="Arial" charset="0"/>
              <a:buNone/>
            </a:pPr>
            <a:r>
              <a:rPr lang="pl-PL" sz="1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Fluktuacja kadr w 2024 roku charakteryzowała się następująco:</a:t>
            </a:r>
          </a:p>
          <a:p>
            <a:r>
              <a:rPr lang="pl-PL" sz="1800" dirty="0">
                <a:latin typeface="Arial" panose="020B0604020202020204" pitchFamily="34" charset="0"/>
                <a:cs typeface="Arial" panose="020B0604020202020204" pitchFamily="34" charset="0"/>
              </a:rPr>
              <a:t>1 policjant odszedł w lutym 2024 roku na emeryturę,</a:t>
            </a:r>
          </a:p>
          <a:p>
            <a:r>
              <a:rPr lang="pl-PL" sz="1800" dirty="0">
                <a:latin typeface="Arial" panose="020B0604020202020204" pitchFamily="34" charset="0"/>
                <a:cs typeface="Arial" panose="020B0604020202020204" pitchFamily="34" charset="0"/>
              </a:rPr>
              <a:t>1 policjant - dzielnicowy - został przeniesiony do pełnienia służby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na stanowisku dyżurnego KP Serock,</a:t>
            </a:r>
          </a:p>
          <a:p>
            <a:r>
              <a:rPr lang="pl-PL" sz="1800" dirty="0">
                <a:solidFill>
                  <a:prstClr val="black"/>
                </a:solidFill>
                <a:latin typeface="Arial" panose="020B0604020202020204" pitchFamily="34" charset="0"/>
                <a:cs typeface="Arial" panose="020B0604020202020204" pitchFamily="34" charset="0"/>
              </a:rPr>
              <a:t>1 policjant został przeniesiony z Zespołu Patrolowo – Interwencyjnego </a:t>
            </a:r>
            <a:br>
              <a:rPr lang="pl-PL" sz="1800" dirty="0">
                <a:solidFill>
                  <a:prstClr val="black"/>
                </a:solidFill>
                <a:latin typeface="Arial" panose="020B0604020202020204" pitchFamily="34" charset="0"/>
                <a:cs typeface="Arial" panose="020B0604020202020204" pitchFamily="34" charset="0"/>
              </a:rPr>
            </a:br>
            <a:r>
              <a:rPr lang="pl-PL" sz="1800" dirty="0">
                <a:solidFill>
                  <a:prstClr val="black"/>
                </a:solidFill>
                <a:latin typeface="Arial" panose="020B0604020202020204" pitchFamily="34" charset="0"/>
                <a:cs typeface="Arial" panose="020B0604020202020204" pitchFamily="34" charset="0"/>
              </a:rPr>
              <a:t>do pełnienia służby na stanowisku dzielnicowego,</a:t>
            </a:r>
            <a:endParaRPr lang="pl-PL" sz="1800" dirty="0">
              <a:latin typeface="Arial" panose="020B0604020202020204" pitchFamily="34" charset="0"/>
              <a:cs typeface="Arial" panose="020B0604020202020204" pitchFamily="34" charset="0"/>
            </a:endParaRPr>
          </a:p>
          <a:p>
            <a:r>
              <a:rPr lang="pl-PL" sz="1800" dirty="0">
                <a:latin typeface="Arial" panose="020B0604020202020204" pitchFamily="34" charset="0"/>
                <a:cs typeface="Arial" panose="020B0604020202020204" pitchFamily="34" charset="0"/>
              </a:rPr>
              <a:t> 1 policjant </a:t>
            </a:r>
            <a:r>
              <a:rPr lang="pl-PL" sz="1800" dirty="0">
                <a:solidFill>
                  <a:prstClr val="black"/>
                </a:solidFill>
                <a:latin typeface="Arial" panose="020B0604020202020204" pitchFamily="34" charset="0"/>
                <a:cs typeface="Arial" panose="020B0604020202020204" pitchFamily="34" charset="0"/>
              </a:rPr>
              <a:t>został przeniesiony z Zespołu Patrolowo  – Interwencyjnego </a:t>
            </a:r>
            <a:br>
              <a:rPr lang="pl-PL" sz="1800" dirty="0">
                <a:solidFill>
                  <a:prstClr val="black"/>
                </a:solidFill>
                <a:latin typeface="Arial" panose="020B0604020202020204" pitchFamily="34" charset="0"/>
                <a:cs typeface="Arial" panose="020B0604020202020204" pitchFamily="34" charset="0"/>
              </a:rPr>
            </a:br>
            <a:r>
              <a:rPr lang="pl-PL" sz="1800" dirty="0">
                <a:solidFill>
                  <a:prstClr val="black"/>
                </a:solidFill>
                <a:latin typeface="Arial" panose="020B0604020202020204" pitchFamily="34" charset="0"/>
                <a:cs typeface="Arial" panose="020B0604020202020204" pitchFamily="34" charset="0"/>
              </a:rPr>
              <a:t>do pełnienia służby w KPP Legionowo.</a:t>
            </a:r>
            <a:endParaRPr lang="pl-PL" sz="1800" dirty="0">
              <a:latin typeface="Arial" panose="020B0604020202020204" pitchFamily="34" charset="0"/>
              <a:cs typeface="Arial" panose="020B0604020202020204" pitchFamily="34" charset="0"/>
            </a:endParaRPr>
          </a:p>
          <a:p>
            <a:pPr marL="0" indent="0">
              <a:buFont typeface="Arial" charset="0"/>
              <a:buNone/>
            </a:pPr>
            <a:endParaRPr lang="pl-PL" sz="2000" dirty="0">
              <a:latin typeface="Arial" panose="020B0604020202020204" pitchFamily="34" charset="0"/>
              <a:cs typeface="Arial" panose="020B0604020202020204" pitchFamily="34" charset="0"/>
            </a:endParaRPr>
          </a:p>
          <a:p>
            <a:pPr marL="0" indent="0" eaLnBrk="1" hangingPunct="1">
              <a:buFont typeface="Wingdings" pitchFamily="2" charset="2"/>
              <a:buNone/>
              <a:defRPr/>
            </a:pPr>
            <a:endParaRPr lang="pl-PL" sz="2000" b="1" dirty="0">
              <a:solidFill>
                <a:srgbClr val="002060"/>
              </a:solidFill>
              <a:effectLst>
                <a:outerShdw blurRad="38100" dist="38100" dir="2700000" algn="tl">
                  <a:srgbClr val="C0C0C0"/>
                </a:outerShdw>
              </a:effectLst>
            </a:endParaRPr>
          </a:p>
          <a:p>
            <a:pPr marL="0" indent="0" eaLnBrk="1" hangingPunct="1">
              <a:buFont typeface="Wingdings" pitchFamily="2" charset="2"/>
              <a:buNone/>
              <a:defRPr/>
            </a:pPr>
            <a:endParaRPr lang="pl-PL" sz="2000" b="1" dirty="0">
              <a:solidFill>
                <a:srgbClr val="002060"/>
              </a:solidFill>
              <a:effectLst>
                <a:outerShdw blurRad="38100" dist="38100" dir="2700000" algn="tl">
                  <a:srgbClr val="C0C0C0"/>
                </a:outerShdw>
              </a:effectLst>
            </a:endParaRPr>
          </a:p>
          <a:p>
            <a:pPr marL="0" indent="0" eaLnBrk="1" hangingPunct="1">
              <a:buFont typeface="Wingdings" pitchFamily="2" charset="2"/>
              <a:buNone/>
              <a:defRPr/>
            </a:pPr>
            <a:endParaRPr lang="pl-PL" sz="2000" b="1" dirty="0">
              <a:solidFill>
                <a:srgbClr val="0070C0"/>
              </a:solidFill>
              <a:effectLst>
                <a:outerShdw blurRad="38100" dist="38100" dir="2700000" algn="tl">
                  <a:srgbClr val="C0C0C0"/>
                </a:outerShdw>
              </a:effectLst>
            </a:endParaRPr>
          </a:p>
        </p:txBody>
      </p:sp>
      <p:pic>
        <p:nvPicPr>
          <p:cNvPr id="6" name="Obraz 13">
            <a:extLst>
              <a:ext uri="{FF2B5EF4-FFF2-40B4-BE49-F238E27FC236}">
                <a16:creationId xmlns="" xmlns:a16="http://schemas.microsoft.com/office/drawing/2014/main" id="{76F1AEC8-CD44-0DD1-4B55-8D278EDBAD2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2116" y="127000"/>
            <a:ext cx="1082497" cy="85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36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ytuł 1">
            <a:extLst>
              <a:ext uri="{FF2B5EF4-FFF2-40B4-BE49-F238E27FC236}">
                <a16:creationId xmlns="" xmlns:a16="http://schemas.microsoft.com/office/drawing/2014/main" id="{E3ADA05F-B982-703C-4E7E-2729B481A02C}"/>
              </a:ext>
            </a:extLst>
          </p:cNvPr>
          <p:cNvSpPr>
            <a:spLocks noGrp="1"/>
          </p:cNvSpPr>
          <p:nvPr>
            <p:ph type="title"/>
          </p:nvPr>
        </p:nvSpPr>
        <p:spPr>
          <a:xfrm>
            <a:off x="249238" y="542924"/>
            <a:ext cx="8229600" cy="900841"/>
          </a:xfrm>
        </p:spPr>
        <p:txBody>
          <a:bodyPr/>
          <a:lstStyle/>
          <a:p>
            <a:r>
              <a:rPr lang="pl-PL" alt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WSPARCIE FINANSOWE</a:t>
            </a:r>
          </a:p>
        </p:txBody>
      </p:sp>
      <p:sp>
        <p:nvSpPr>
          <p:cNvPr id="7" name="Symbol zastępczy zawartości 2">
            <a:extLst>
              <a:ext uri="{FF2B5EF4-FFF2-40B4-BE49-F238E27FC236}">
                <a16:creationId xmlns="" xmlns:a16="http://schemas.microsoft.com/office/drawing/2014/main" id="{E051978B-4E94-11A5-068B-E45C56588B11}"/>
              </a:ext>
            </a:extLst>
          </p:cNvPr>
          <p:cNvSpPr>
            <a:spLocks noGrp="1"/>
          </p:cNvSpPr>
          <p:nvPr>
            <p:ph idx="1"/>
          </p:nvPr>
        </p:nvSpPr>
        <p:spPr>
          <a:xfrm>
            <a:off x="179388" y="1443765"/>
            <a:ext cx="8640762" cy="1655763"/>
          </a:xfrm>
        </p:spPr>
        <p:txBody>
          <a:bodyPr/>
          <a:lstStyle/>
          <a:p>
            <a:pPr marL="0" indent="0" algn="just" eaLnBrk="1" hangingPunct="1">
              <a:lnSpc>
                <a:spcPct val="150000"/>
              </a:lnSpc>
              <a:buFont typeface="Arial" panose="020B0604020202020204" pitchFamily="34" charset="0"/>
              <a:buNone/>
              <a:defRPr/>
            </a:pPr>
            <a:r>
              <a:rPr lang="pl-PL" altLang="pl-PL" sz="1200" b="1" dirty="0">
                <a:latin typeface="Arial" panose="020B0604020202020204" pitchFamily="34" charset="0"/>
                <a:cs typeface="Arial" panose="020B0604020202020204" pitchFamily="34" charset="0"/>
              </a:rPr>
              <a:t>W 2024 roku współpraca z samorządem lokalnym, podobnie jak w ubiegłych latach prowadzona była na wielu płaszczyznach i układała się na bardzo wysokim poziomie. Samorząd wspomagał Komisariat Policji w Serocku </a:t>
            </a:r>
            <a:br>
              <a:rPr lang="pl-PL" altLang="pl-PL" sz="1200" b="1" dirty="0">
                <a:latin typeface="Arial" panose="020B0604020202020204" pitchFamily="34" charset="0"/>
                <a:cs typeface="Arial" panose="020B0604020202020204" pitchFamily="34" charset="0"/>
              </a:rPr>
            </a:br>
            <a:r>
              <a:rPr lang="pl-PL" altLang="pl-PL" sz="1200" b="1" dirty="0">
                <a:latin typeface="Arial" panose="020B0604020202020204" pitchFamily="34" charset="0"/>
                <a:cs typeface="Arial" panose="020B0604020202020204" pitchFamily="34" charset="0"/>
              </a:rPr>
              <a:t>w środki finansowe.</a:t>
            </a:r>
          </a:p>
          <a:p>
            <a:pPr marL="0" indent="0" algn="just" eaLnBrk="1" hangingPunct="1">
              <a:lnSpc>
                <a:spcPct val="150000"/>
              </a:lnSpc>
              <a:buFont typeface="Arial" panose="020B0604020202020204" pitchFamily="34" charset="0"/>
              <a:buNone/>
              <a:defRPr/>
            </a:pPr>
            <a:r>
              <a:rPr lang="pl-PL" altLang="pl-PL" sz="1200" b="1" dirty="0">
                <a:latin typeface="Arial" panose="020B0604020202020204" pitchFamily="34" charset="0"/>
                <a:cs typeface="Arial" panose="020B0604020202020204" pitchFamily="34" charset="0"/>
              </a:rPr>
              <a:t>W 2024 roku samorząd gminy Serock sfinansował służby ponadnormatywne i nagrody, przeznaczył środki pochodzące z dochodów własnych w wysokości – </a:t>
            </a:r>
            <a:r>
              <a:rPr lang="pl-PL" altLang="pl-PL" sz="1600" b="1" dirty="0">
                <a:solidFill>
                  <a:srgbClr val="C00000"/>
                </a:solidFill>
                <a:latin typeface="Arial" panose="020B0604020202020204" pitchFamily="34" charset="0"/>
                <a:cs typeface="Arial" panose="020B0604020202020204" pitchFamily="34" charset="0"/>
              </a:rPr>
              <a:t>140 000 zł</a:t>
            </a:r>
            <a:r>
              <a:rPr lang="pl-PL" altLang="pl-PL" sz="1600" b="1" dirty="0">
                <a:solidFill>
                  <a:srgbClr val="FF0000"/>
                </a:solidFill>
                <a:latin typeface="Arial" panose="020B0604020202020204" pitchFamily="34" charset="0"/>
                <a:cs typeface="Arial" panose="020B0604020202020204" pitchFamily="34" charset="0"/>
              </a:rPr>
              <a:t> </a:t>
            </a:r>
            <a:r>
              <a:rPr lang="pl-PL" altLang="pl-PL" sz="1200" b="1" dirty="0">
                <a:latin typeface="Arial" panose="020B0604020202020204" pitchFamily="34" charset="0"/>
                <a:cs typeface="Arial" panose="020B0604020202020204" pitchFamily="34" charset="0"/>
              </a:rPr>
              <a:t>w tym na :</a:t>
            </a:r>
            <a:endParaRPr lang="pl-PL" altLang="pl-PL" sz="1200" b="1" dirty="0">
              <a:solidFill>
                <a:srgbClr val="000066"/>
              </a:solidFill>
              <a:effectLst>
                <a:outerShdw blurRad="38100" dist="38100" dir="2700000" algn="tl">
                  <a:srgbClr val="C0C0C0"/>
                </a:outerShdw>
              </a:effectLst>
              <a:latin typeface="Arial" panose="020B0604020202020204" pitchFamily="34" charset="0"/>
              <a:cs typeface="Arial" panose="020B0604020202020204" pitchFamily="34" charset="0"/>
            </a:endParaRPr>
          </a:p>
          <a:p>
            <a:pPr marL="723900" indent="-190500" algn="just" eaLnBrk="1" hangingPunct="1">
              <a:buFont typeface="Wingdings" panose="05000000000000000000" pitchFamily="2" charset="2"/>
              <a:buChar char="Ø"/>
              <a:defRPr/>
            </a:pPr>
            <a:endParaRPr lang="pl-PL" altLang="pl-PL" sz="1800" b="1" dirty="0">
              <a:solidFill>
                <a:srgbClr val="FF0000"/>
              </a:solidFill>
              <a:latin typeface="Arial" panose="020B0604020202020204" pitchFamily="34" charset="0"/>
              <a:cs typeface="Arial" panose="020B0604020202020204" pitchFamily="34" charset="0"/>
            </a:endParaRPr>
          </a:p>
          <a:p>
            <a:pPr marL="0" indent="0" algn="just" eaLnBrk="1" hangingPunct="1">
              <a:buFont typeface="Wingdings" pitchFamily="2" charset="2"/>
              <a:buNone/>
              <a:defRPr/>
            </a:pPr>
            <a:endParaRPr lang="pl-PL" altLang="pl-PL" sz="1800" b="1" dirty="0">
              <a:solidFill>
                <a:srgbClr val="80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aphicFrame>
        <p:nvGraphicFramePr>
          <p:cNvPr id="8" name="Tabela 7">
            <a:extLst>
              <a:ext uri="{FF2B5EF4-FFF2-40B4-BE49-F238E27FC236}">
                <a16:creationId xmlns="" xmlns:a16="http://schemas.microsoft.com/office/drawing/2014/main" id="{7757E927-C62F-E749-A240-C6A75DF2B3C8}"/>
              </a:ext>
            </a:extLst>
          </p:cNvPr>
          <p:cNvGraphicFramePr>
            <a:graphicFrameLocks noGrp="1"/>
          </p:cNvGraphicFramePr>
          <p:nvPr>
            <p:extLst>
              <p:ext uri="{D42A27DB-BD31-4B8C-83A1-F6EECF244321}">
                <p14:modId xmlns:p14="http://schemas.microsoft.com/office/powerpoint/2010/main" val="2154295501"/>
              </p:ext>
            </p:extLst>
          </p:nvPr>
        </p:nvGraphicFramePr>
        <p:xfrm>
          <a:off x="245814" y="3212976"/>
          <a:ext cx="8424863" cy="1338394"/>
        </p:xfrm>
        <a:graphic>
          <a:graphicData uri="http://schemas.openxmlformats.org/drawingml/2006/table">
            <a:tbl>
              <a:tblPr/>
              <a:tblGrid>
                <a:gridCol w="3744318">
                  <a:extLst>
                    <a:ext uri="{9D8B030D-6E8A-4147-A177-3AD203B41FA5}">
                      <a16:colId xmlns="" xmlns:a16="http://schemas.microsoft.com/office/drawing/2014/main" val="20000"/>
                    </a:ext>
                  </a:extLst>
                </a:gridCol>
                <a:gridCol w="2015271">
                  <a:extLst>
                    <a:ext uri="{9D8B030D-6E8A-4147-A177-3AD203B41FA5}">
                      <a16:colId xmlns="" xmlns:a16="http://schemas.microsoft.com/office/drawing/2014/main" val="20001"/>
                    </a:ext>
                  </a:extLst>
                </a:gridCol>
                <a:gridCol w="1473066">
                  <a:extLst>
                    <a:ext uri="{9D8B030D-6E8A-4147-A177-3AD203B41FA5}">
                      <a16:colId xmlns="" xmlns:a16="http://schemas.microsoft.com/office/drawing/2014/main" val="20002"/>
                    </a:ext>
                  </a:extLst>
                </a:gridCol>
                <a:gridCol w="1192208">
                  <a:extLst>
                    <a:ext uri="{9D8B030D-6E8A-4147-A177-3AD203B41FA5}">
                      <a16:colId xmlns="" xmlns:a16="http://schemas.microsoft.com/office/drawing/2014/main" val="20003"/>
                    </a:ext>
                  </a:extLst>
                </a:gridCol>
              </a:tblGrid>
              <a:tr h="542570">
                <a:tc>
                  <a:txBody>
                    <a:bodyPr/>
                    <a:lstStyle>
                      <a:lvl1pPr algn="l" eaLnBrk="0" hangingPunct="0">
                        <a:spcBef>
                          <a:spcPct val="20000"/>
                        </a:spcBef>
                        <a:buFont typeface="Arial" pitchFamily="34" charset="0"/>
                        <a:defRPr sz="2800">
                          <a:solidFill>
                            <a:schemeClr val="tx1"/>
                          </a:solidFill>
                          <a:latin typeface="Calibri" pitchFamily="34" charset="0"/>
                        </a:defRPr>
                      </a:lvl1pPr>
                      <a:lvl2pPr marL="742950" indent="-285750" algn="l" eaLnBrk="0" hangingPunct="0">
                        <a:spcBef>
                          <a:spcPct val="20000"/>
                        </a:spcBef>
                        <a:buFont typeface="Arial" pitchFamily="34" charset="0"/>
                        <a:defRPr sz="2400">
                          <a:solidFill>
                            <a:schemeClr val="tx1"/>
                          </a:solidFill>
                          <a:latin typeface="Calibri" pitchFamily="34" charset="0"/>
                        </a:defRPr>
                      </a:lvl2pPr>
                      <a:lvl3pPr marL="1143000" indent="-228600" algn="l" eaLnBrk="0" hangingPunct="0">
                        <a:spcBef>
                          <a:spcPct val="20000"/>
                        </a:spcBef>
                        <a:buFont typeface="Arial" pitchFamily="34" charset="0"/>
                        <a:defRPr sz="2000">
                          <a:solidFill>
                            <a:schemeClr val="tx1"/>
                          </a:solidFill>
                          <a:latin typeface="Calibri" pitchFamily="34" charset="0"/>
                        </a:defRPr>
                      </a:lvl3pPr>
                      <a:lvl4pPr marL="1600200" indent="-228600" algn="l" eaLnBrk="0" hangingPunct="0">
                        <a:spcBef>
                          <a:spcPct val="20000"/>
                        </a:spcBef>
                        <a:buFont typeface="Arial" pitchFamily="34" charset="0"/>
                        <a:defRPr>
                          <a:solidFill>
                            <a:schemeClr val="tx1"/>
                          </a:solidFill>
                          <a:latin typeface="Calibri" pitchFamily="34" charset="0"/>
                        </a:defRPr>
                      </a:lvl4pPr>
                      <a:lvl5pPr marL="2057400" indent="-228600" algn="l"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1" i="0" u="none" strike="noStrike" cap="none" normalizeH="0" baseline="0" dirty="0">
                          <a:ln>
                            <a:noFill/>
                          </a:ln>
                          <a:solidFill>
                            <a:srgbClr val="FFFFFF"/>
                          </a:solidFill>
                          <a:effectLst/>
                          <a:latin typeface="Calibri" pitchFamily="34" charset="0"/>
                          <a:cs typeface="+mn-cs"/>
                        </a:rPr>
                        <a:t>Cel wsparcia</a:t>
                      </a:r>
                      <a:endParaRPr kumimoji="0" lang="pl-PL" altLang="pl-PL" sz="1400" b="1" i="0" u="none" strike="noStrike" cap="none" normalizeH="0" baseline="0" dirty="0">
                        <a:ln>
                          <a:noFill/>
                        </a:ln>
                        <a:solidFill>
                          <a:srgbClr val="FFFFFF"/>
                        </a:solidFill>
                        <a:effectLst/>
                        <a:latin typeface="Calibri" pitchFamily="34" charset="0"/>
                        <a:cs typeface="Times New Roman" pitchFamily="18" charset="0"/>
                      </a:endParaRPr>
                    </a:p>
                  </a:txBody>
                  <a:tcPr marL="8764" marR="8764" marT="8763" marB="8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ct val="20000"/>
                        </a:spcBef>
                        <a:buFont typeface="Arial" pitchFamily="34" charset="0"/>
                        <a:defRPr sz="2800">
                          <a:solidFill>
                            <a:schemeClr val="tx1"/>
                          </a:solidFill>
                          <a:latin typeface="Calibri" pitchFamily="34" charset="0"/>
                        </a:defRPr>
                      </a:lvl1pPr>
                      <a:lvl2pPr marL="742950" indent="-285750" algn="l" eaLnBrk="0" hangingPunct="0">
                        <a:spcBef>
                          <a:spcPct val="20000"/>
                        </a:spcBef>
                        <a:buFont typeface="Arial" pitchFamily="34" charset="0"/>
                        <a:defRPr sz="2400">
                          <a:solidFill>
                            <a:schemeClr val="tx1"/>
                          </a:solidFill>
                          <a:latin typeface="Calibri" pitchFamily="34" charset="0"/>
                        </a:defRPr>
                      </a:lvl2pPr>
                      <a:lvl3pPr marL="1143000" indent="-228600" algn="l" eaLnBrk="0" hangingPunct="0">
                        <a:spcBef>
                          <a:spcPct val="20000"/>
                        </a:spcBef>
                        <a:buFont typeface="Arial" pitchFamily="34" charset="0"/>
                        <a:defRPr sz="2000">
                          <a:solidFill>
                            <a:schemeClr val="tx1"/>
                          </a:solidFill>
                          <a:latin typeface="Calibri" pitchFamily="34" charset="0"/>
                        </a:defRPr>
                      </a:lvl3pPr>
                      <a:lvl4pPr marL="1600200" indent="-228600" algn="l" eaLnBrk="0" hangingPunct="0">
                        <a:spcBef>
                          <a:spcPct val="20000"/>
                        </a:spcBef>
                        <a:buFont typeface="Arial" pitchFamily="34" charset="0"/>
                        <a:defRPr>
                          <a:solidFill>
                            <a:schemeClr val="tx1"/>
                          </a:solidFill>
                          <a:latin typeface="Calibri" pitchFamily="34" charset="0"/>
                        </a:defRPr>
                      </a:lvl4pPr>
                      <a:lvl5pPr marL="2057400" indent="-228600" algn="l"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1" i="0" u="none" strike="noStrike" cap="none" normalizeH="0" baseline="0" dirty="0">
                          <a:ln>
                            <a:noFill/>
                          </a:ln>
                          <a:solidFill>
                            <a:srgbClr val="FFFFFF"/>
                          </a:solidFill>
                          <a:effectLst/>
                          <a:latin typeface="Calibri" pitchFamily="34" charset="0"/>
                        </a:rPr>
                        <a:t>Darczyńca</a:t>
                      </a:r>
                      <a:endParaRPr kumimoji="0" lang="pl-PL" altLang="pl-PL" sz="1400" b="1" i="0" u="none" strike="noStrike" cap="none" normalizeH="0" baseline="0" dirty="0">
                        <a:ln>
                          <a:noFill/>
                        </a:ln>
                        <a:solidFill>
                          <a:srgbClr val="FFFFFF"/>
                        </a:solidFill>
                        <a:effectLst/>
                        <a:latin typeface="Calibri" pitchFamily="34" charset="0"/>
                        <a:cs typeface="Times New Roman" pitchFamily="18" charset="0"/>
                      </a:endParaRPr>
                    </a:p>
                  </a:txBody>
                  <a:tcPr marL="8764" marR="8764" marT="8763" marB="8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ct val="20000"/>
                        </a:spcBef>
                        <a:buFont typeface="Arial" pitchFamily="34" charset="0"/>
                        <a:defRPr sz="2800">
                          <a:solidFill>
                            <a:schemeClr val="tx1"/>
                          </a:solidFill>
                          <a:latin typeface="Calibri" pitchFamily="34" charset="0"/>
                        </a:defRPr>
                      </a:lvl1pPr>
                      <a:lvl2pPr marL="742950" indent="-285750" algn="l" eaLnBrk="0" hangingPunct="0">
                        <a:spcBef>
                          <a:spcPct val="20000"/>
                        </a:spcBef>
                        <a:buFont typeface="Arial" pitchFamily="34" charset="0"/>
                        <a:defRPr sz="2400">
                          <a:solidFill>
                            <a:schemeClr val="tx1"/>
                          </a:solidFill>
                          <a:latin typeface="Calibri" pitchFamily="34" charset="0"/>
                        </a:defRPr>
                      </a:lvl2pPr>
                      <a:lvl3pPr marL="1143000" indent="-228600" algn="l" eaLnBrk="0" hangingPunct="0">
                        <a:spcBef>
                          <a:spcPct val="20000"/>
                        </a:spcBef>
                        <a:buFont typeface="Arial" pitchFamily="34" charset="0"/>
                        <a:defRPr sz="2000">
                          <a:solidFill>
                            <a:schemeClr val="tx1"/>
                          </a:solidFill>
                          <a:latin typeface="Calibri" pitchFamily="34" charset="0"/>
                        </a:defRPr>
                      </a:lvl3pPr>
                      <a:lvl4pPr marL="1600200" indent="-228600" algn="l" eaLnBrk="0" hangingPunct="0">
                        <a:spcBef>
                          <a:spcPct val="20000"/>
                        </a:spcBef>
                        <a:buFont typeface="Arial" pitchFamily="34" charset="0"/>
                        <a:defRPr>
                          <a:solidFill>
                            <a:schemeClr val="tx1"/>
                          </a:solidFill>
                          <a:latin typeface="Calibri" pitchFamily="34" charset="0"/>
                        </a:defRPr>
                      </a:lvl4pPr>
                      <a:lvl5pPr marL="2057400" indent="-228600" algn="l"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1" i="0" u="none" strike="noStrike" cap="none" normalizeH="0" baseline="0" dirty="0">
                          <a:ln>
                            <a:noFill/>
                          </a:ln>
                          <a:solidFill>
                            <a:srgbClr val="FFFFFF"/>
                          </a:solidFill>
                          <a:effectLst/>
                          <a:latin typeface="Calibri" pitchFamily="34" charset="0"/>
                        </a:rPr>
                        <a:t>Obdarowany</a:t>
                      </a:r>
                      <a:endParaRPr kumimoji="0" lang="pl-PL" altLang="pl-PL" sz="1400" b="1" i="0" u="none" strike="noStrike" cap="none" normalizeH="0" baseline="0" dirty="0">
                        <a:ln>
                          <a:noFill/>
                        </a:ln>
                        <a:solidFill>
                          <a:srgbClr val="FFFFFF"/>
                        </a:solidFill>
                        <a:effectLst/>
                        <a:latin typeface="Calibri" pitchFamily="34" charset="0"/>
                        <a:cs typeface="Times New Roman" pitchFamily="18" charset="0"/>
                      </a:endParaRPr>
                    </a:p>
                  </a:txBody>
                  <a:tcPr marL="8764" marR="8764" marT="8763" marB="8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ct val="20000"/>
                        </a:spcBef>
                        <a:buFont typeface="Arial" pitchFamily="34" charset="0"/>
                        <a:defRPr sz="2800">
                          <a:solidFill>
                            <a:schemeClr val="tx1"/>
                          </a:solidFill>
                          <a:latin typeface="Calibri" pitchFamily="34" charset="0"/>
                        </a:defRPr>
                      </a:lvl1pPr>
                      <a:lvl2pPr marL="742950" indent="-285750" algn="l" eaLnBrk="0" hangingPunct="0">
                        <a:spcBef>
                          <a:spcPct val="20000"/>
                        </a:spcBef>
                        <a:buFont typeface="Arial" pitchFamily="34" charset="0"/>
                        <a:defRPr sz="2400">
                          <a:solidFill>
                            <a:schemeClr val="tx1"/>
                          </a:solidFill>
                          <a:latin typeface="Calibri" pitchFamily="34" charset="0"/>
                        </a:defRPr>
                      </a:lvl2pPr>
                      <a:lvl3pPr marL="1143000" indent="-228600" algn="l" eaLnBrk="0" hangingPunct="0">
                        <a:spcBef>
                          <a:spcPct val="20000"/>
                        </a:spcBef>
                        <a:buFont typeface="Arial" pitchFamily="34" charset="0"/>
                        <a:defRPr sz="2000">
                          <a:solidFill>
                            <a:schemeClr val="tx1"/>
                          </a:solidFill>
                          <a:latin typeface="Calibri" pitchFamily="34" charset="0"/>
                        </a:defRPr>
                      </a:lvl3pPr>
                      <a:lvl4pPr marL="1600200" indent="-228600" algn="l" eaLnBrk="0" hangingPunct="0">
                        <a:spcBef>
                          <a:spcPct val="20000"/>
                        </a:spcBef>
                        <a:buFont typeface="Arial" pitchFamily="34" charset="0"/>
                        <a:defRPr>
                          <a:solidFill>
                            <a:schemeClr val="tx1"/>
                          </a:solidFill>
                          <a:latin typeface="Calibri" pitchFamily="34" charset="0"/>
                        </a:defRPr>
                      </a:lvl4pPr>
                      <a:lvl5pPr marL="2057400" indent="-228600" algn="l"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1" i="0" u="none" strike="noStrike" cap="none" normalizeH="0" baseline="0">
                          <a:ln>
                            <a:noFill/>
                          </a:ln>
                          <a:solidFill>
                            <a:srgbClr val="FFFFFF"/>
                          </a:solidFill>
                          <a:effectLst/>
                          <a:latin typeface="Calibri" pitchFamily="34" charset="0"/>
                        </a:rPr>
                        <a:t>Wartość </a:t>
                      </a:r>
                    </a:p>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1" i="0" u="none" strike="noStrike" cap="none" normalizeH="0" baseline="0">
                          <a:ln>
                            <a:noFill/>
                          </a:ln>
                          <a:solidFill>
                            <a:srgbClr val="FFFFFF"/>
                          </a:solidFill>
                          <a:effectLst/>
                          <a:latin typeface="Calibri" pitchFamily="34" charset="0"/>
                        </a:rPr>
                        <a:t>w PLN</a:t>
                      </a:r>
                      <a:endParaRPr kumimoji="0" lang="pl-PL" altLang="pl-PL" sz="1400" b="1" i="0" u="none" strike="noStrike" cap="none" normalizeH="0" baseline="0">
                        <a:ln>
                          <a:noFill/>
                        </a:ln>
                        <a:solidFill>
                          <a:srgbClr val="FFFFFF"/>
                        </a:solidFill>
                        <a:effectLst/>
                        <a:latin typeface="Calibri" pitchFamily="34" charset="0"/>
                        <a:cs typeface="Times New Roman" pitchFamily="18" charset="0"/>
                      </a:endParaRPr>
                    </a:p>
                  </a:txBody>
                  <a:tcPr marL="8764" marR="8764" marT="8763" marB="8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269706">
                <a:tc>
                  <a:txBody>
                    <a:bodyPr/>
                    <a:lstStyle/>
                    <a:p>
                      <a:pPr algn="l" fontAlgn="ctr"/>
                      <a:r>
                        <a:rPr lang="pl-PL" sz="1200" b="1" i="0" u="none" strike="noStrike" dirty="0">
                          <a:solidFill>
                            <a:schemeClr val="bg1"/>
                          </a:solidFill>
                          <a:effectLst/>
                          <a:latin typeface="Calibri"/>
                        </a:rPr>
                        <a:t>Nagrody na Święto Policji</a:t>
                      </a:r>
                    </a:p>
                  </a:txBody>
                  <a:tcPr marL="9525" marR="9525" marT="95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pl-PL" sz="1400" b="0" i="0" u="none" strike="noStrike" dirty="0">
                          <a:solidFill>
                            <a:srgbClr val="000000"/>
                          </a:solidFill>
                          <a:effectLst/>
                          <a:latin typeface="Calibri"/>
                        </a:rPr>
                        <a:t>Gmina Serock</a:t>
                      </a:r>
                    </a:p>
                  </a:txBody>
                  <a:tcPr marL="9525" marR="9525" marT="95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a:ln>
                            <a:noFill/>
                          </a:ln>
                          <a:solidFill>
                            <a:srgbClr val="000000"/>
                          </a:solidFill>
                          <a:effectLst/>
                          <a:latin typeface="Calibri" pitchFamily="34" charset="0"/>
                          <a:cs typeface="Times New Roman" pitchFamily="18" charset="0"/>
                        </a:rPr>
                        <a:t>KP Serock</a:t>
                      </a:r>
                      <a:endParaRPr kumimoji="0" lang="pl-PL" altLang="pl-PL" sz="1400" b="0" i="0" u="none" strike="noStrike" cap="none" normalizeH="0" baseline="0" dirty="0">
                        <a:ln>
                          <a:noFill/>
                        </a:ln>
                        <a:solidFill>
                          <a:srgbClr val="000000"/>
                        </a:solidFill>
                        <a:effectLst/>
                        <a:latin typeface="Calibri" pitchFamily="34" charset="0"/>
                        <a:cs typeface="Times New Roman" pitchFamily="18" charset="0"/>
                      </a:endParaRPr>
                    </a:p>
                  </a:txBody>
                  <a:tcPr marL="8764" marR="8764" marT="8763" marB="8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r" fontAlgn="ctr"/>
                      <a:r>
                        <a:rPr lang="pl-PL" sz="1400" b="1" i="0" u="none" strike="noStrike" dirty="0">
                          <a:solidFill>
                            <a:srgbClr val="000000"/>
                          </a:solidFill>
                          <a:effectLst/>
                          <a:latin typeface="Calibri"/>
                        </a:rPr>
                        <a:t>10 000</a:t>
                      </a:r>
                    </a:p>
                  </a:txBody>
                  <a:tcPr marL="9525" marR="9525" marT="95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1"/>
                  </a:ext>
                </a:extLst>
              </a:tr>
              <a:tr h="263059">
                <a:tc>
                  <a:txBody>
                    <a:bodyPr/>
                    <a:lstStyle/>
                    <a:p>
                      <a:pPr algn="l" fontAlgn="ctr"/>
                      <a:r>
                        <a:rPr lang="pl-PL" sz="1200" b="1" i="0" u="none" strike="noStrike" dirty="0">
                          <a:solidFill>
                            <a:schemeClr val="bg1"/>
                          </a:solidFill>
                          <a:effectLst/>
                          <a:latin typeface="Calibri"/>
                        </a:rPr>
                        <a:t>Służby ponadnormatywne</a:t>
                      </a:r>
                    </a:p>
                  </a:txBody>
                  <a:tcPr marL="9525" marR="9525" marT="95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pl-PL" sz="1400" b="0" i="0" u="none" strike="noStrike">
                          <a:solidFill>
                            <a:srgbClr val="000000"/>
                          </a:solidFill>
                          <a:effectLst/>
                          <a:latin typeface="Calibri"/>
                        </a:rPr>
                        <a:t>Gmina Serock</a:t>
                      </a:r>
                    </a:p>
                  </a:txBody>
                  <a:tcPr marL="9525" marR="9525" marT="95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000000"/>
                          </a:solidFill>
                          <a:effectLst/>
                          <a:latin typeface="Calibri" pitchFamily="34" charset="0"/>
                          <a:cs typeface="Times New Roman" pitchFamily="18" charset="0"/>
                        </a:rPr>
                        <a:t>KP Serock</a:t>
                      </a:r>
                    </a:p>
                  </a:txBody>
                  <a:tcPr marL="8764" marR="8764" marT="8763" marB="8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r" fontAlgn="ctr"/>
                      <a:r>
                        <a:rPr lang="pl-PL" sz="1400" b="1" i="0" u="none" strike="noStrike" dirty="0">
                          <a:solidFill>
                            <a:srgbClr val="000000"/>
                          </a:solidFill>
                          <a:effectLst/>
                          <a:latin typeface="Calibri"/>
                        </a:rPr>
                        <a:t>20 000</a:t>
                      </a:r>
                    </a:p>
                  </a:txBody>
                  <a:tcPr marL="9525" marR="9525" marT="95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2"/>
                  </a:ext>
                </a:extLst>
              </a:tr>
              <a:tr h="263059">
                <a:tc>
                  <a:txBody>
                    <a:bodyPr/>
                    <a:lstStyle/>
                    <a:p>
                      <a:pPr algn="l" fontAlgn="ctr"/>
                      <a:r>
                        <a:rPr lang="pl-PL" sz="1200" b="1" i="0" u="none" strike="noStrike" dirty="0">
                          <a:solidFill>
                            <a:schemeClr val="bg1"/>
                          </a:solidFill>
                          <a:effectLst/>
                          <a:latin typeface="Calibri"/>
                        </a:rPr>
                        <a:t>Samochód</a:t>
                      </a:r>
                      <a:r>
                        <a:rPr lang="pl-PL" sz="1200" b="1" i="0" u="none" strike="noStrike" baseline="0" dirty="0">
                          <a:solidFill>
                            <a:schemeClr val="bg1"/>
                          </a:solidFill>
                          <a:effectLst/>
                          <a:latin typeface="Calibri"/>
                        </a:rPr>
                        <a:t> typu SUV w wersji oznakowanej</a:t>
                      </a:r>
                      <a:endParaRPr lang="pl-PL" sz="1200" b="1" i="0" u="none" strike="noStrike" dirty="0">
                        <a:solidFill>
                          <a:schemeClr val="bg1"/>
                        </a:solidFill>
                        <a:effectLst/>
                        <a:latin typeface="Calibri"/>
                      </a:endParaRPr>
                    </a:p>
                  </a:txBody>
                  <a:tcPr marL="9525" marR="9525" marT="95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fontAlgn="ctr"/>
                      <a:r>
                        <a:rPr lang="pl-PL" sz="1400" b="0" i="0" u="none" strike="noStrike" dirty="0">
                          <a:solidFill>
                            <a:srgbClr val="000000"/>
                          </a:solidFill>
                          <a:effectLst/>
                          <a:latin typeface="Calibri"/>
                        </a:rPr>
                        <a:t>Gmina Serock</a:t>
                      </a:r>
                    </a:p>
                  </a:txBody>
                  <a:tcPr marL="9525" marR="9525" marT="95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000000"/>
                          </a:solidFill>
                          <a:effectLst/>
                          <a:latin typeface="Calibri" pitchFamily="34" charset="0"/>
                          <a:cs typeface="Times New Roman" pitchFamily="18" charset="0"/>
                        </a:rPr>
                        <a:t>KP Serock</a:t>
                      </a:r>
                    </a:p>
                  </a:txBody>
                  <a:tcPr marL="8764" marR="8764" marT="8763" marB="876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r" fontAlgn="ctr"/>
                      <a:r>
                        <a:rPr lang="pl-PL" sz="1400" b="1" i="0" u="none" strike="noStrike" dirty="0">
                          <a:solidFill>
                            <a:srgbClr val="000000"/>
                          </a:solidFill>
                          <a:effectLst/>
                          <a:latin typeface="Calibri"/>
                        </a:rPr>
                        <a:t>110 000</a:t>
                      </a:r>
                    </a:p>
                  </a:txBody>
                  <a:tcPr marL="9525" marR="9525" marT="95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 xmlns:a16="http://schemas.microsoft.com/office/drawing/2014/main" val="10003"/>
                  </a:ext>
                </a:extLst>
              </a:tr>
            </a:tbl>
          </a:graphicData>
        </a:graphic>
      </p:graphicFrame>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 xmlns:a16="http://schemas.microsoft.com/office/drawing/2014/main" id="{B590ED00-D636-CCEB-AF23-C2313195B785}"/>
              </a:ext>
            </a:extLst>
          </p:cNvPr>
          <p:cNvSpPr>
            <a:spLocks noGrp="1"/>
          </p:cNvSpPr>
          <p:nvPr>
            <p:ph type="title" idx="4294967295"/>
          </p:nvPr>
        </p:nvSpPr>
        <p:spPr>
          <a:xfrm>
            <a:off x="107950" y="188913"/>
            <a:ext cx="8229600" cy="777875"/>
          </a:xfrm>
        </p:spPr>
        <p:txBody>
          <a:bodyPr/>
          <a:lstStyle/>
          <a:p>
            <a:pPr eaLnBrk="1" hangingPunct="1"/>
            <a:r>
              <a:rPr lang="pl-PL" alt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POTRZEBY – POJAZDY SŁUŻBOWE</a:t>
            </a:r>
          </a:p>
        </p:txBody>
      </p:sp>
      <p:sp>
        <p:nvSpPr>
          <p:cNvPr id="162819" name="Rectangle 3">
            <a:extLst>
              <a:ext uri="{FF2B5EF4-FFF2-40B4-BE49-F238E27FC236}">
                <a16:creationId xmlns="" xmlns:a16="http://schemas.microsoft.com/office/drawing/2014/main" id="{DAA87C6C-90F7-B0AC-96A6-25FE08340286}"/>
              </a:ext>
            </a:extLst>
          </p:cNvPr>
          <p:cNvSpPr>
            <a:spLocks noGrp="1"/>
          </p:cNvSpPr>
          <p:nvPr>
            <p:ph type="body" sz="half" idx="4294967295"/>
          </p:nvPr>
        </p:nvSpPr>
        <p:spPr>
          <a:xfrm>
            <a:off x="265113" y="1268413"/>
            <a:ext cx="8569325" cy="5976937"/>
          </a:xfrm>
        </p:spPr>
        <p:txBody>
          <a:bodyPr/>
          <a:lstStyle/>
          <a:p>
            <a:pPr marL="0" indent="0">
              <a:buFont typeface="Arial" panose="020B0604020202020204" pitchFamily="34" charset="0"/>
              <a:buNone/>
            </a:pPr>
            <a:endParaRPr lang="pl-PL" altLang="pl-PL" sz="16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pl-PL" altLang="pl-PL" sz="1800" b="1" dirty="0">
                <a:latin typeface="Arial" panose="020B0604020202020204" pitchFamily="34" charset="0"/>
                <a:cs typeface="Arial" panose="020B0604020202020204" pitchFamily="34" charset="0"/>
              </a:rPr>
              <a:t>Zakup </a:t>
            </a:r>
            <a:r>
              <a:rPr lang="pl-PL" altLang="pl-PL" sz="1800" b="1" dirty="0">
                <a:solidFill>
                  <a:srgbClr val="FF0000"/>
                </a:solidFill>
                <a:latin typeface="Arial" panose="020B0604020202020204" pitchFamily="34" charset="0"/>
                <a:cs typeface="Arial" panose="020B0604020202020204" pitchFamily="34" charset="0"/>
              </a:rPr>
              <a:t>1</a:t>
            </a:r>
            <a:r>
              <a:rPr lang="pl-PL" altLang="pl-PL" sz="1800" b="1" dirty="0">
                <a:latin typeface="Arial" panose="020B0604020202020204" pitchFamily="34" charset="0"/>
                <a:cs typeface="Arial" panose="020B0604020202020204" pitchFamily="34" charset="0"/>
              </a:rPr>
              <a:t> pojazdu służbowego</a:t>
            </a:r>
          </a:p>
          <a:p>
            <a:pPr marL="0" indent="0" algn="just">
              <a:buFont typeface="Arial" panose="020B0604020202020204" pitchFamily="34" charset="0"/>
              <a:buNone/>
            </a:pPr>
            <a:endParaRPr lang="pl-PL" altLang="pl-PL" sz="1200" b="1" dirty="0">
              <a:latin typeface="Arial" panose="020B0604020202020204" pitchFamily="34" charset="0"/>
              <a:cs typeface="Arial" panose="020B0604020202020204" pitchFamily="34" charset="0"/>
            </a:endParaRPr>
          </a:p>
          <a:p>
            <a:pPr marL="0" indent="0" algn="just">
              <a:buFont typeface="Arial" panose="020B0604020202020204" pitchFamily="34" charset="0"/>
              <a:buNone/>
            </a:pPr>
            <a:endParaRPr lang="pl-PL" altLang="pl-PL" sz="1600" b="1"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pl-PL" altLang="pl-PL" sz="1600" b="1" dirty="0">
                <a:latin typeface="Arial" panose="020B0604020202020204" pitchFamily="34" charset="0"/>
                <a:cs typeface="Arial" panose="020B0604020202020204" pitchFamily="34" charset="0"/>
              </a:rPr>
              <a:t>Zakup nowego pojazdu jest niezbędny do prawidłowej pracy policjantów. Nowoczesna flota wpłynie na poprawę warunków pełnienia służby policjantów, co bezsprzecznie będzie miało pozytywny wpływ na zapewnienie właściwego poziomu bezpieczeństwa na terenie gminy Serock.</a:t>
            </a:r>
          </a:p>
        </p:txBody>
      </p:sp>
      <p:sp>
        <p:nvSpPr>
          <p:cNvPr id="162820" name="Symbol zastępczy numeru slajdu 1">
            <a:extLst>
              <a:ext uri="{FF2B5EF4-FFF2-40B4-BE49-F238E27FC236}">
                <a16:creationId xmlns="" xmlns:a16="http://schemas.microsoft.com/office/drawing/2014/main" id="{D03B5409-43AF-505F-1996-7B8B61392839}"/>
              </a:ext>
            </a:extLst>
          </p:cNvPr>
          <p:cNvSpPr>
            <a:spLocks noGrp="1"/>
          </p:cNvSpPr>
          <p:nvPr>
            <p:ph type="sldNum" sz="quarter" idx="12"/>
          </p:nvPr>
        </p:nvSpPr>
        <p:spPr bwMode="auto">
          <a:xfrm>
            <a:off x="658812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B1AB73-A160-449A-AFC0-E06ED36CA75D}" type="slidenum">
              <a:rPr lang="pl-PL" altLang="pl-PL" sz="1200" smtClean="0">
                <a:solidFill>
                  <a:srgbClr val="898989"/>
                </a:solidFill>
              </a:rPr>
              <a:pPr>
                <a:spcBef>
                  <a:spcPct val="0"/>
                </a:spcBef>
                <a:buFontTx/>
                <a:buNone/>
              </a:pPr>
              <a:t>21</a:t>
            </a:fld>
            <a:endParaRPr lang="pl-PL" altLang="pl-PL" sz="1200">
              <a:solidFill>
                <a:srgbClr val="898989"/>
              </a:solidFill>
            </a:endParaRPr>
          </a:p>
        </p:txBody>
      </p:sp>
      <p:pic>
        <p:nvPicPr>
          <p:cNvPr id="162821" name="Obraz 6">
            <a:extLst>
              <a:ext uri="{FF2B5EF4-FFF2-40B4-BE49-F238E27FC236}">
                <a16:creationId xmlns="" xmlns:a16="http://schemas.microsoft.com/office/drawing/2014/main" id="{FC99BC84-3359-946F-F377-FF82061AC9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7663" y="188913"/>
            <a:ext cx="10207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az 1">
            <a:extLst>
              <a:ext uri="{FF2B5EF4-FFF2-40B4-BE49-F238E27FC236}">
                <a16:creationId xmlns="" xmlns:a16="http://schemas.microsoft.com/office/drawing/2014/main" id="{75682B0C-9C46-01E1-DB37-0E7F14C2DC6F}"/>
              </a:ext>
            </a:extLst>
          </p:cNvPr>
          <p:cNvPicPr>
            <a:picLocks noChangeAspect="1"/>
          </p:cNvPicPr>
          <p:nvPr/>
        </p:nvPicPr>
        <p:blipFill>
          <a:blip r:embed="rId4" cstate="print"/>
          <a:stretch>
            <a:fillRect/>
          </a:stretch>
        </p:blipFill>
        <p:spPr>
          <a:xfrm>
            <a:off x="5038239" y="4014471"/>
            <a:ext cx="3950186" cy="2633683"/>
          </a:xfrm>
          <a:prstGeom prst="ellipse">
            <a:avLst/>
          </a:prstGeom>
          <a:ln>
            <a:noFill/>
          </a:ln>
          <a:effectLst>
            <a:softEdge rad="112500"/>
          </a:effectLst>
        </p:spPr>
      </p:pic>
      <p:pic>
        <p:nvPicPr>
          <p:cNvPr id="4" name="Obraz 3">
            <a:extLst>
              <a:ext uri="{FF2B5EF4-FFF2-40B4-BE49-F238E27FC236}">
                <a16:creationId xmlns="" xmlns:a16="http://schemas.microsoft.com/office/drawing/2014/main" id="{4EC07638-BEC3-C360-9519-AD23B466CEE8}"/>
              </a:ext>
            </a:extLst>
          </p:cNvPr>
          <p:cNvPicPr>
            <a:picLocks noChangeAspect="1"/>
          </p:cNvPicPr>
          <p:nvPr/>
        </p:nvPicPr>
        <p:blipFill rotWithShape="1">
          <a:blip r:embed="rId5" cstate="print"/>
          <a:srcRect l="11190" t="14687" r="6285" b="7683"/>
          <a:stretch/>
        </p:blipFill>
        <p:spPr>
          <a:xfrm>
            <a:off x="250056" y="4365104"/>
            <a:ext cx="3743970" cy="2347913"/>
          </a:xfrm>
          <a:prstGeom prst="ellipse">
            <a:avLst/>
          </a:prstGeom>
          <a:ln>
            <a:noFill/>
          </a:ln>
          <a:effectLst>
            <a:softEdge rad="112500"/>
          </a:effec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 xmlns:a16="http://schemas.microsoft.com/office/drawing/2014/main" id="{22D8B482-DD51-B248-5B69-E6DC30129527}"/>
              </a:ext>
            </a:extLst>
          </p:cNvPr>
          <p:cNvSpPr>
            <a:spLocks noGrp="1"/>
          </p:cNvSpPr>
          <p:nvPr>
            <p:ph type="title" idx="4294967295"/>
          </p:nvPr>
        </p:nvSpPr>
        <p:spPr>
          <a:xfrm>
            <a:off x="242888" y="736600"/>
            <a:ext cx="8229600" cy="777875"/>
          </a:xfrm>
        </p:spPr>
        <p:txBody>
          <a:bodyPr/>
          <a:lstStyle/>
          <a:p>
            <a:pPr eaLnBrk="1" hangingPunct="1"/>
            <a:r>
              <a:rPr lang="pl-PL" alt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PRIORYTETY I ZADANIA POLICJI NA ROK 2025</a:t>
            </a:r>
          </a:p>
        </p:txBody>
      </p:sp>
      <p:sp>
        <p:nvSpPr>
          <p:cNvPr id="164867" name="Rectangle 3">
            <a:extLst>
              <a:ext uri="{FF2B5EF4-FFF2-40B4-BE49-F238E27FC236}">
                <a16:creationId xmlns="" xmlns:a16="http://schemas.microsoft.com/office/drawing/2014/main" id="{C1308677-8E61-B294-2B06-7328BF4D4FF2}"/>
              </a:ext>
            </a:extLst>
          </p:cNvPr>
          <p:cNvSpPr>
            <a:spLocks noGrp="1"/>
          </p:cNvSpPr>
          <p:nvPr>
            <p:ph type="body" sz="half" idx="4294967295"/>
          </p:nvPr>
        </p:nvSpPr>
        <p:spPr>
          <a:xfrm>
            <a:off x="250825" y="1773238"/>
            <a:ext cx="8470900" cy="4535487"/>
          </a:xfrm>
        </p:spPr>
        <p:txBody>
          <a:bodyPr/>
          <a:lstStyle/>
          <a:p>
            <a:pPr algn="ctr">
              <a:lnSpc>
                <a:spcPct val="150000"/>
              </a:lnSpc>
              <a:buFont typeface="Wingdings" panose="05000000000000000000" pitchFamily="2" charset="2"/>
              <a:buChar char="Ø"/>
            </a:pPr>
            <a:r>
              <a:rPr lang="pl-PL" altLang="pl-PL" sz="1800" b="1" dirty="0">
                <a:latin typeface="Arial" panose="020B0604020202020204" pitchFamily="34" charset="0"/>
                <a:cs typeface="Arial" panose="020B0604020202020204" pitchFamily="34" charset="0"/>
              </a:rPr>
              <a:t>Optymalizacja działań Policji w zakresie zwalczania kluczowych rodzajów przestępczości, w tym cyberprzestępczości</a:t>
            </a:r>
          </a:p>
          <a:p>
            <a:pPr algn="ctr">
              <a:lnSpc>
                <a:spcPct val="150000"/>
              </a:lnSpc>
              <a:buFont typeface="Wingdings" panose="05000000000000000000" pitchFamily="2" charset="2"/>
              <a:buChar char="Ø"/>
            </a:pPr>
            <a:r>
              <a:rPr lang="pl-PL" altLang="pl-PL" sz="1800" b="1" dirty="0">
                <a:latin typeface="Arial" panose="020B0604020202020204" pitchFamily="34" charset="0"/>
                <a:cs typeface="Arial" panose="020B0604020202020204" pitchFamily="34" charset="0"/>
              </a:rPr>
              <a:t>Zwiększanie skuteczności Policji poprzez wdrażanie nowoczesnych rozwiązań technologicznych</a:t>
            </a:r>
          </a:p>
          <a:p>
            <a:pPr algn="ctr">
              <a:lnSpc>
                <a:spcPct val="150000"/>
              </a:lnSpc>
              <a:buFont typeface="Wingdings" panose="05000000000000000000" pitchFamily="2" charset="2"/>
              <a:buChar char="Ø"/>
            </a:pPr>
            <a:r>
              <a:rPr lang="pl-PL" altLang="pl-PL" sz="1800" b="1" dirty="0">
                <a:latin typeface="Arial" panose="020B0604020202020204" pitchFamily="34" charset="0"/>
                <a:cs typeface="Arial" panose="020B0604020202020204" pitchFamily="34" charset="0"/>
              </a:rPr>
              <a:t>Podniesienie efektywności działań Policji, w celu realizacji oczekiwań społecznych</a:t>
            </a:r>
          </a:p>
          <a:p>
            <a:pPr algn="ctr">
              <a:lnSpc>
                <a:spcPct val="150000"/>
              </a:lnSpc>
              <a:buFont typeface="Wingdings" panose="05000000000000000000" pitchFamily="2" charset="2"/>
              <a:buChar char="Ø"/>
            </a:pPr>
            <a:r>
              <a:rPr lang="pl-PL" altLang="pl-PL" sz="1800" b="1" dirty="0">
                <a:latin typeface="Arial" panose="020B0604020202020204" pitchFamily="34" charset="0"/>
                <a:cs typeface="Arial" panose="020B0604020202020204" pitchFamily="34" charset="0"/>
              </a:rPr>
              <a:t>Zapewnienie optymalnych warunków pełnienia służby/pracy</a:t>
            </a:r>
          </a:p>
          <a:p>
            <a:pPr algn="ctr">
              <a:lnSpc>
                <a:spcPct val="150000"/>
              </a:lnSpc>
              <a:buFont typeface="Wingdings" panose="05000000000000000000" pitchFamily="2" charset="2"/>
              <a:buChar char="Ø"/>
            </a:pPr>
            <a:r>
              <a:rPr lang="pl-PL" altLang="pl-PL" sz="1800" b="1" dirty="0">
                <a:latin typeface="Arial" panose="020B0604020202020204" pitchFamily="34" charset="0"/>
                <a:cs typeface="Arial" panose="020B0604020202020204" pitchFamily="34" charset="0"/>
              </a:rPr>
              <a:t>Zwiększenie aktywności w obszarze doboru do służby</a:t>
            </a:r>
          </a:p>
          <a:p>
            <a:pPr algn="ctr">
              <a:lnSpc>
                <a:spcPct val="150000"/>
              </a:lnSpc>
              <a:buFont typeface="Wingdings" panose="05000000000000000000" pitchFamily="2" charset="2"/>
              <a:buChar char="Ø"/>
            </a:pPr>
            <a:r>
              <a:rPr lang="pl-PL" altLang="pl-PL" sz="1800" b="1" dirty="0">
                <a:latin typeface="Arial" panose="020B0604020202020204" pitchFamily="34" charset="0"/>
                <a:cs typeface="Arial" panose="020B0604020202020204" pitchFamily="34" charset="0"/>
              </a:rPr>
              <a:t>Intensyfikacja i zróżnicowanie policyjnego doskonalenia zawodowego</a:t>
            </a:r>
          </a:p>
          <a:p>
            <a:pPr algn="ctr">
              <a:lnSpc>
                <a:spcPct val="150000"/>
              </a:lnSpc>
              <a:buFont typeface="Wingdings" panose="05000000000000000000" pitchFamily="2" charset="2"/>
              <a:buChar char="Ø"/>
            </a:pPr>
            <a:r>
              <a:rPr lang="pl-PL" altLang="pl-PL" sz="1800" b="1" dirty="0">
                <a:latin typeface="Arial" panose="020B0604020202020204" pitchFamily="34" charset="0"/>
                <a:cs typeface="Arial" panose="020B0604020202020204" pitchFamily="34" charset="0"/>
              </a:rPr>
              <a:t>Szeroko rozumiana współpraca z podmiotami zewnętrznymi na rzecz bezpieczeństwa publicznego</a:t>
            </a:r>
            <a:endParaRPr lang="pl-PL" altLang="pl-PL" sz="1400" b="1" dirty="0">
              <a:latin typeface="Arial" panose="020B0604020202020204" pitchFamily="34" charset="0"/>
              <a:cs typeface="Arial" panose="020B0604020202020204" pitchFamily="34" charset="0"/>
            </a:endParaRPr>
          </a:p>
          <a:p>
            <a:pPr algn="ctr">
              <a:lnSpc>
                <a:spcPct val="150000"/>
              </a:lnSpc>
              <a:buFont typeface="Wingdings" panose="05000000000000000000" pitchFamily="2" charset="2"/>
              <a:buChar char="Ø"/>
            </a:pPr>
            <a:endParaRPr lang="pl-PL" altLang="pl-PL" sz="1800" b="1" dirty="0">
              <a:latin typeface="Arial" panose="020B0604020202020204" pitchFamily="34" charset="0"/>
              <a:cs typeface="Arial" panose="020B0604020202020204" pitchFamily="34" charset="0"/>
            </a:endParaRPr>
          </a:p>
        </p:txBody>
      </p:sp>
      <p:sp>
        <p:nvSpPr>
          <p:cNvPr id="164868" name="Symbol zastępczy numeru slajdu 1">
            <a:extLst>
              <a:ext uri="{FF2B5EF4-FFF2-40B4-BE49-F238E27FC236}">
                <a16:creationId xmlns="" xmlns:a16="http://schemas.microsoft.com/office/drawing/2014/main" id="{07034385-DE46-DEC8-26A5-F514A05FF3FF}"/>
              </a:ext>
            </a:extLst>
          </p:cNvPr>
          <p:cNvSpPr>
            <a:spLocks noGrp="1"/>
          </p:cNvSpPr>
          <p:nvPr>
            <p:ph type="sldNum" sz="quarter" idx="12"/>
          </p:nvPr>
        </p:nvSpPr>
        <p:spPr bwMode="auto">
          <a:xfrm>
            <a:off x="658812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A7A77B-1275-415C-A651-13DE1C465F3F}" type="slidenum">
              <a:rPr lang="pl-PL" altLang="pl-PL" sz="1200" smtClean="0">
                <a:solidFill>
                  <a:srgbClr val="898989"/>
                </a:solidFill>
              </a:rPr>
              <a:pPr>
                <a:spcBef>
                  <a:spcPct val="0"/>
                </a:spcBef>
                <a:buFontTx/>
                <a:buNone/>
              </a:pPr>
              <a:t>22</a:t>
            </a:fld>
            <a:endParaRPr lang="pl-PL" altLang="pl-PL" sz="1200">
              <a:solidFill>
                <a:srgbClr val="898989"/>
              </a:solidFill>
            </a:endParaRPr>
          </a:p>
        </p:txBody>
      </p:sp>
      <p:pic>
        <p:nvPicPr>
          <p:cNvPr id="164869" name="Obraz 6">
            <a:extLst>
              <a:ext uri="{FF2B5EF4-FFF2-40B4-BE49-F238E27FC236}">
                <a16:creationId xmlns="" xmlns:a16="http://schemas.microsoft.com/office/drawing/2014/main" id="{485B5175-6943-CAB7-99E2-C7003E97C3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7663" y="188913"/>
            <a:ext cx="102076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0594" name="Rectangle 2"/>
          <p:cNvSpPr>
            <a:spLocks noGrp="1"/>
          </p:cNvSpPr>
          <p:nvPr>
            <p:ph type="title"/>
          </p:nvPr>
        </p:nvSpPr>
        <p:spPr>
          <a:xfrm>
            <a:off x="611188" y="287338"/>
            <a:ext cx="8229600" cy="1139825"/>
          </a:xfrm>
        </p:spPr>
        <p:txBody>
          <a:bodyPr/>
          <a:lstStyle/>
          <a:p>
            <a:pPr>
              <a:defRPr/>
            </a:pPr>
            <a:r>
              <a:rPr lang="pl-PL" b="1" dirty="0">
                <a:solidFill>
                  <a:srgbClr val="A50021"/>
                </a:solidFill>
                <a:effectLst>
                  <a:outerShdw blurRad="38100" dist="38100" dir="2700000" algn="tl">
                    <a:srgbClr val="C0C0C0"/>
                  </a:outerShdw>
                </a:effectLst>
              </a:rPr>
              <a:t>DZIĘKUJĘ ZA UWAGĘ</a:t>
            </a:r>
          </a:p>
        </p:txBody>
      </p:sp>
      <p:sp>
        <p:nvSpPr>
          <p:cNvPr id="2" name="pole tekstowe 1"/>
          <p:cNvSpPr txBox="1"/>
          <p:nvPr/>
        </p:nvSpPr>
        <p:spPr>
          <a:xfrm>
            <a:off x="3347864" y="5445224"/>
            <a:ext cx="4938886" cy="923330"/>
          </a:xfrm>
          <a:prstGeom prst="rect">
            <a:avLst/>
          </a:prstGeom>
          <a:noFill/>
        </p:spPr>
        <p:txBody>
          <a:bodyPr wrap="square" rtlCol="0">
            <a:spAutoFit/>
          </a:bodyPr>
          <a:lstStyle/>
          <a:p>
            <a:r>
              <a:rPr lang="pl-PL" dirty="0">
                <a:solidFill>
                  <a:schemeClr val="tx2">
                    <a:lumMod val="60000"/>
                    <a:lumOff val="40000"/>
                  </a:schemeClr>
                </a:solidFill>
              </a:rPr>
              <a:t>Komendant </a:t>
            </a:r>
          </a:p>
          <a:p>
            <a:r>
              <a:rPr lang="pl-PL" dirty="0">
                <a:solidFill>
                  <a:schemeClr val="tx2">
                    <a:lumMod val="60000"/>
                    <a:lumOff val="40000"/>
                  </a:schemeClr>
                </a:solidFill>
              </a:rPr>
              <a:t>Komisariatu Policji w Serocku</a:t>
            </a:r>
          </a:p>
          <a:p>
            <a:r>
              <a:rPr lang="pl-PL" dirty="0" err="1">
                <a:solidFill>
                  <a:schemeClr val="tx2">
                    <a:lumMod val="60000"/>
                    <a:lumOff val="40000"/>
                  </a:schemeClr>
                </a:solidFill>
              </a:rPr>
              <a:t>podkom</a:t>
            </a:r>
            <a:r>
              <a:rPr lang="pl-PL" dirty="0">
                <a:solidFill>
                  <a:schemeClr val="tx2">
                    <a:lumMod val="60000"/>
                    <a:lumOff val="40000"/>
                  </a:schemeClr>
                </a:solidFill>
              </a:rPr>
              <a:t>. Andrzej Janecki</a:t>
            </a:r>
          </a:p>
        </p:txBody>
      </p:sp>
      <p:pic>
        <p:nvPicPr>
          <p:cNvPr id="5" name="Obraz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grpId="0" nodeType="withEffect">
                                  <p:stCondLst>
                                    <p:cond delay="0"/>
                                  </p:stCondLst>
                                  <p:endCondLst>
                                    <p:cond evt="onNext" delay="0">
                                      <p:tgtEl>
                                        <p:sldTgt/>
                                      </p:tgtEl>
                                    </p:cond>
                                  </p:endCondLst>
                                  <p:childTnLst>
                                    <p:set>
                                      <p:cBhvr>
                                        <p:cTn id="6" dur="1" fill="hold">
                                          <p:stCondLst>
                                            <p:cond delay="0"/>
                                          </p:stCondLst>
                                        </p:cTn>
                                        <p:tgtEl>
                                          <p:spTgt spid="110594"/>
                                        </p:tgtEl>
                                        <p:attrNameLst>
                                          <p:attrName>style.visibility</p:attrName>
                                        </p:attrNameLst>
                                      </p:cBhvr>
                                      <p:to>
                                        <p:strVal val="visible"/>
                                      </p:to>
                                    </p:set>
                                    <p:anim calcmode="lin" valueType="num">
                                      <p:cBhvr>
                                        <p:cTn id="7" dur="5000" fill="hold"/>
                                        <p:tgtEl>
                                          <p:spTgt spid="110594"/>
                                        </p:tgtEl>
                                        <p:attrNameLst>
                                          <p:attrName>ppt_w</p:attrName>
                                        </p:attrNameLst>
                                      </p:cBhvr>
                                      <p:tavLst>
                                        <p:tav tm="0" fmla="#ppt_w*sin(2.5*pi*$)">
                                          <p:val>
                                            <p:fltVal val="0"/>
                                          </p:val>
                                        </p:tav>
                                        <p:tav tm="100000">
                                          <p:val>
                                            <p:fltVal val="1"/>
                                          </p:val>
                                        </p:tav>
                                      </p:tavLst>
                                    </p:anim>
                                    <p:anim calcmode="lin" valueType="num">
                                      <p:cBhvr>
                                        <p:cTn id="8" dur="5000" fill="hold"/>
                                        <p:tgtEl>
                                          <p:spTgt spid="1105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274638"/>
            <a:ext cx="8003232" cy="582612"/>
          </a:xfrm>
        </p:spPr>
        <p:txBody>
          <a:bodyPr/>
          <a:lstStyle/>
          <a:p>
            <a:pPr>
              <a:defRPr/>
            </a:pPr>
            <a: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ZESPÓŁ KRYMINALNY</a:t>
            </a:r>
            <a:endParaRPr lang="pl-PL"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ymbol zastępczy zawartości 4">
            <a:extLst>
              <a:ext uri="{FF2B5EF4-FFF2-40B4-BE49-F238E27FC236}">
                <a16:creationId xmlns="" xmlns:a16="http://schemas.microsoft.com/office/drawing/2014/main" id="{0A7FE25D-3612-65DA-B206-70DF42454DCC}"/>
              </a:ext>
            </a:extLst>
          </p:cNvPr>
          <p:cNvSpPr>
            <a:spLocks noGrp="1"/>
          </p:cNvSpPr>
          <p:nvPr>
            <p:ph idx="1"/>
          </p:nvPr>
        </p:nvSpPr>
        <p:spPr>
          <a:xfrm>
            <a:off x="683568" y="857250"/>
            <a:ext cx="8003232" cy="5268913"/>
          </a:xfrm>
        </p:spPr>
        <p:txBody>
          <a:bodyPr/>
          <a:lstStyle/>
          <a:p>
            <a:pPr marL="0" indent="0" algn="just">
              <a:lnSpc>
                <a:spcPct val="150000"/>
              </a:lnSpc>
              <a:buNone/>
            </a:pPr>
            <a:r>
              <a:rPr lang="pl-PL" sz="1800" dirty="0">
                <a:latin typeface="Arial" panose="020B0604020202020204" pitchFamily="34" charset="0"/>
                <a:cs typeface="Arial" panose="020B0604020202020204" pitchFamily="34" charset="0"/>
              </a:rPr>
              <a:t>	W Zespole Kryminalnym Komisariatu Policji w Serocku w roku 2024 służbę pełniło   czterech  policjantów. </a:t>
            </a:r>
          </a:p>
          <a:p>
            <a:pPr marL="0" indent="0" algn="just">
              <a:lnSpc>
                <a:spcPct val="150000"/>
              </a:lnSpc>
              <a:buNone/>
            </a:pPr>
            <a:r>
              <a:rPr lang="pl-PL" sz="1800" dirty="0">
                <a:latin typeface="Arial" panose="020B0604020202020204" pitchFamily="34" charset="0"/>
                <a:cs typeface="Arial" panose="020B0604020202020204" pitchFamily="34" charset="0"/>
              </a:rPr>
              <a:t>	Oceniając pracę tej komórki komisariatu, należy pamiętać, iż liczący etatowo czterech funkcjonariuszy zespół prowadzi pracę dochodzeniowo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 śledczą, pracę operacyjną oraz zapewnia obsługę zdarzeń zaistniałych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na terenie całej gminy. Ponadto wykonują oni liczne czynności zlecone przez Sąd, Prokuraturę i inne jednostki Policji. W okresach szczególnego zagrożenia przestępczością policjanci tej komórki pełnią patrole kryminalne na terenie gminy.</a:t>
            </a:r>
          </a:p>
          <a:p>
            <a:pPr marL="0" indent="0" algn="just">
              <a:lnSpc>
                <a:spcPct val="150000"/>
              </a:lnSpc>
              <a:buNone/>
            </a:pPr>
            <a:r>
              <a:rPr lang="pl-PL" sz="1800" dirty="0">
                <a:latin typeface="Arial" panose="020B0604020202020204" pitchFamily="34" charset="0"/>
                <a:cs typeface="Arial" panose="020B0604020202020204" pitchFamily="34" charset="0"/>
              </a:rPr>
              <a:t>	W 2024 roku funkcjonariusze Zespołu Kryminalnego przeprowadzili: 373 postępowania przygotowawcze, 225 postępowań sprawdzających oraz zrealizowali 353 pomoce prawne.</a:t>
            </a:r>
          </a:p>
        </p:txBody>
      </p:sp>
      <p:sp>
        <p:nvSpPr>
          <p:cNvPr id="12293" name="Text Box 10"/>
          <p:cNvSpPr txBox="1">
            <a:spLocks noChangeArrowheads="1"/>
          </p:cNvSpPr>
          <p:nvPr/>
        </p:nvSpPr>
        <p:spPr bwMode="auto">
          <a:xfrm>
            <a:off x="6443663" y="3213100"/>
            <a:ext cx="936625" cy="366713"/>
          </a:xfrm>
          <a:prstGeom prst="rect">
            <a:avLst/>
          </a:prstGeom>
          <a:noFill/>
          <a:ln w="9525">
            <a:noFill/>
            <a:miter lim="800000"/>
            <a:headEnd/>
            <a:tailEnd/>
          </a:ln>
        </p:spPr>
        <p:txBody>
          <a:bodyPr>
            <a:spAutoFit/>
          </a:bodyPr>
          <a:lstStyle/>
          <a:p>
            <a:pPr>
              <a:spcBef>
                <a:spcPct val="50000"/>
              </a:spcBef>
            </a:pPr>
            <a:endParaRPr lang="pl-PL"/>
          </a:p>
        </p:txBody>
      </p:sp>
      <p:pic>
        <p:nvPicPr>
          <p:cNvPr id="6" name="Obraz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078016"/>
      </p:ext>
    </p:extLst>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3042" y="301340"/>
            <a:ext cx="8229600" cy="1143000"/>
          </a:xfrm>
        </p:spPr>
        <p:txBody>
          <a:bodyPr/>
          <a:lstStyle/>
          <a:p>
            <a:pPr>
              <a:defRPr/>
            </a:pPr>
            <a: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Liczba przestępstw o charakterze kryminalnym</a:t>
            </a:r>
            <a:b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 terenie gm. Serock</a:t>
            </a:r>
            <a:endParaRPr lang="pl-PL"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221" name="Text Box 14"/>
          <p:cNvSpPr txBox="1">
            <a:spLocks noChangeArrowheads="1"/>
          </p:cNvSpPr>
          <p:nvPr/>
        </p:nvSpPr>
        <p:spPr bwMode="auto">
          <a:xfrm>
            <a:off x="6443663" y="3213100"/>
            <a:ext cx="936625" cy="366713"/>
          </a:xfrm>
          <a:prstGeom prst="rect">
            <a:avLst/>
          </a:prstGeom>
          <a:noFill/>
          <a:ln w="9525">
            <a:noFill/>
            <a:miter lim="800000"/>
            <a:headEnd/>
            <a:tailEnd/>
          </a:ln>
        </p:spPr>
        <p:txBody>
          <a:bodyPr>
            <a:spAutoFit/>
          </a:bodyPr>
          <a:lstStyle/>
          <a:p>
            <a:pPr>
              <a:spcBef>
                <a:spcPct val="50000"/>
              </a:spcBef>
            </a:pPr>
            <a:endParaRPr lang="pl-PL"/>
          </a:p>
        </p:txBody>
      </p:sp>
      <p:graphicFrame>
        <p:nvGraphicFramePr>
          <p:cNvPr id="6" name="Tabela 5">
            <a:extLst>
              <a:ext uri="{FF2B5EF4-FFF2-40B4-BE49-F238E27FC236}">
                <a16:creationId xmlns="" xmlns:a16="http://schemas.microsoft.com/office/drawing/2014/main" id="{41529E07-92DB-E19B-2962-A23596C16A88}"/>
              </a:ext>
            </a:extLst>
          </p:cNvPr>
          <p:cNvGraphicFramePr>
            <a:graphicFrameLocks noGrp="1"/>
          </p:cNvGraphicFramePr>
          <p:nvPr>
            <p:extLst>
              <p:ext uri="{D42A27DB-BD31-4B8C-83A1-F6EECF244321}">
                <p14:modId xmlns:p14="http://schemas.microsoft.com/office/powerpoint/2010/main" val="443383548"/>
              </p:ext>
            </p:extLst>
          </p:nvPr>
        </p:nvGraphicFramePr>
        <p:xfrm>
          <a:off x="611559" y="1417641"/>
          <a:ext cx="7981083" cy="4218721"/>
        </p:xfrm>
        <a:graphic>
          <a:graphicData uri="http://schemas.openxmlformats.org/drawingml/2006/table">
            <a:tbl>
              <a:tblPr/>
              <a:tblGrid>
                <a:gridCol w="2136215">
                  <a:extLst>
                    <a:ext uri="{9D8B030D-6E8A-4147-A177-3AD203B41FA5}">
                      <a16:colId xmlns="" xmlns:a16="http://schemas.microsoft.com/office/drawing/2014/main" val="3051187376"/>
                    </a:ext>
                  </a:extLst>
                </a:gridCol>
                <a:gridCol w="1461217">
                  <a:extLst>
                    <a:ext uri="{9D8B030D-6E8A-4147-A177-3AD203B41FA5}">
                      <a16:colId xmlns="" xmlns:a16="http://schemas.microsoft.com/office/drawing/2014/main" val="257508419"/>
                    </a:ext>
                  </a:extLst>
                </a:gridCol>
                <a:gridCol w="1461217">
                  <a:extLst>
                    <a:ext uri="{9D8B030D-6E8A-4147-A177-3AD203B41FA5}">
                      <a16:colId xmlns="" xmlns:a16="http://schemas.microsoft.com/office/drawing/2014/main" val="3430027936"/>
                    </a:ext>
                  </a:extLst>
                </a:gridCol>
                <a:gridCol w="1461217">
                  <a:extLst>
                    <a:ext uri="{9D8B030D-6E8A-4147-A177-3AD203B41FA5}">
                      <a16:colId xmlns="" xmlns:a16="http://schemas.microsoft.com/office/drawing/2014/main" val="3942051864"/>
                    </a:ext>
                  </a:extLst>
                </a:gridCol>
                <a:gridCol w="1461217">
                  <a:extLst>
                    <a:ext uri="{9D8B030D-6E8A-4147-A177-3AD203B41FA5}">
                      <a16:colId xmlns="" xmlns:a16="http://schemas.microsoft.com/office/drawing/2014/main" val="3933498100"/>
                    </a:ext>
                  </a:extLst>
                </a:gridCol>
              </a:tblGrid>
              <a:tr h="307262">
                <a:tc>
                  <a:txBody>
                    <a:bodyPr/>
                    <a:lstStyle/>
                    <a:p>
                      <a:pPr algn="ctr">
                        <a:lnSpc>
                          <a:spcPct val="115000"/>
                        </a:lnSpc>
                        <a:spcBef>
                          <a:spcPts val="1400"/>
                        </a:spcBef>
                        <a:spcAft>
                          <a:spcPts val="595"/>
                        </a:spcAft>
                      </a:pPr>
                      <a:r>
                        <a:rPr lang="pl-PL"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Kategoria</a:t>
                      </a:r>
                      <a:endParaRPr lang="pl-PL" sz="1400" b="1" i="1"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CCFFFF"/>
                    </a:solidFill>
                  </a:tcPr>
                </a:tc>
                <a:tc>
                  <a:txBody>
                    <a:bodyPr/>
                    <a:lstStyle/>
                    <a:p>
                      <a:pPr algn="ctr">
                        <a:lnSpc>
                          <a:spcPct val="115000"/>
                        </a:lnSpc>
                        <a:spcBef>
                          <a:spcPts val="1400"/>
                        </a:spcBef>
                        <a:spcAft>
                          <a:spcPts val="595"/>
                        </a:spcAft>
                      </a:pPr>
                      <a:r>
                        <a:rPr lang="pl-PL"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a:t>
                      </a:r>
                      <a:endParaRPr lang="pl-PL" sz="1400" b="1" i="1"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CCFFFF"/>
                    </a:solidFill>
                  </a:tcPr>
                </a:tc>
                <a:tc>
                  <a:txBody>
                    <a:bodyPr/>
                    <a:lstStyle/>
                    <a:p>
                      <a:pPr algn="ctr">
                        <a:lnSpc>
                          <a:spcPct val="115000"/>
                        </a:lnSpc>
                        <a:spcBef>
                          <a:spcPts val="1400"/>
                        </a:spcBef>
                        <a:spcAft>
                          <a:spcPts val="595"/>
                        </a:spcAft>
                      </a:pPr>
                      <a:r>
                        <a:rPr lang="pl-PL"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a:t>
                      </a:r>
                      <a:endParaRPr lang="pl-PL" sz="1400" b="1" i="1"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b">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CCFFFF"/>
                    </a:solidFill>
                  </a:tcPr>
                </a:tc>
                <a:tc>
                  <a:txBody>
                    <a:bodyPr/>
                    <a:lstStyle/>
                    <a:p>
                      <a:pPr algn="ctr">
                        <a:lnSpc>
                          <a:spcPct val="115000"/>
                        </a:lnSpc>
                        <a:spcBef>
                          <a:spcPts val="1400"/>
                        </a:spcBef>
                        <a:spcAft>
                          <a:spcPts val="595"/>
                        </a:spcAft>
                      </a:pPr>
                      <a:r>
                        <a:rPr lang="pl-PL" sz="1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a:t>
                      </a:r>
                      <a:endParaRPr lang="pl-PL" sz="1400" b="1" i="1"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b">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CCFFFF"/>
                    </a:solidFill>
                  </a:tcPr>
                </a:tc>
                <a:tc>
                  <a:txBody>
                    <a:bodyPr/>
                    <a:lstStyle/>
                    <a:p>
                      <a:pPr algn="ctr">
                        <a:lnSpc>
                          <a:spcPct val="115000"/>
                        </a:lnSpc>
                        <a:spcBef>
                          <a:spcPts val="1400"/>
                        </a:spcBef>
                        <a:spcAft>
                          <a:spcPts val="595"/>
                        </a:spcAft>
                      </a:pPr>
                      <a:r>
                        <a:rPr lang="pl-PL" sz="1400" b="1" i="1" dirty="0">
                          <a:effectLst/>
                          <a:latin typeface="Arial" panose="020B0604020202020204" pitchFamily="34" charset="0"/>
                          <a:ea typeface="Times New Roman" panose="02020603050405020304" pitchFamily="18" charset="0"/>
                          <a:cs typeface="Arial" panose="020B0604020202020204" pitchFamily="34" charset="0"/>
                        </a:rPr>
                        <a:t>2024</a:t>
                      </a:r>
                    </a:p>
                  </a:txBody>
                  <a:tcPr marL="33845" marR="33845" marT="33845" marB="33845" anchor="b">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982430031"/>
                  </a:ext>
                </a:extLst>
              </a:tr>
              <a:tr h="334399">
                <a:tc>
                  <a:txBody>
                    <a:bodyPr/>
                    <a:lstStyle/>
                    <a:p>
                      <a:pPr marL="114300"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Kradzież cudzej rzeczy</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44</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53</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43</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30</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3606288292"/>
                  </a:ext>
                </a:extLst>
              </a:tr>
              <a:tr h="334399">
                <a:tc>
                  <a:txBody>
                    <a:bodyPr/>
                    <a:lstStyle/>
                    <a:p>
                      <a:pPr marL="114300"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Kradzież z włamaniem</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16</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a:effectLst/>
                          <a:latin typeface="Arial" panose="020B0604020202020204" pitchFamily="34" charset="0"/>
                          <a:ea typeface="Times New Roman" panose="02020603050405020304" pitchFamily="18" charset="0"/>
                          <a:cs typeface="Arial" panose="020B0604020202020204" pitchFamily="34" charset="0"/>
                        </a:rPr>
                        <a:t>19</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21</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27</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3252761969"/>
                  </a:ext>
                </a:extLst>
              </a:tr>
              <a:tr h="334399">
                <a:tc>
                  <a:txBody>
                    <a:bodyPr/>
                    <a:lstStyle/>
                    <a:p>
                      <a:pPr marL="114300"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Uszkodzenia mienia</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8</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a:effectLst/>
                          <a:latin typeface="Arial" panose="020B0604020202020204" pitchFamily="34" charset="0"/>
                          <a:ea typeface="Times New Roman" panose="02020603050405020304" pitchFamily="18" charset="0"/>
                          <a:cs typeface="Arial" panose="020B0604020202020204" pitchFamily="34" charset="0"/>
                        </a:rPr>
                        <a:t>6</a:t>
                      </a:r>
                      <a:endParaRPr lang="pl-PL" sz="140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14</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11</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3515195726"/>
                  </a:ext>
                </a:extLst>
              </a:tr>
              <a:tr h="334399">
                <a:tc>
                  <a:txBody>
                    <a:bodyPr/>
                    <a:lstStyle/>
                    <a:p>
                      <a:pPr marL="114300"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Kradzieży pojazdów</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17</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6</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10</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11</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3953097499"/>
                  </a:ext>
                </a:extLst>
              </a:tr>
              <a:tr h="334399">
                <a:tc>
                  <a:txBody>
                    <a:bodyPr/>
                    <a:lstStyle/>
                    <a:p>
                      <a:pPr marL="114300"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Uszczerbek na zdrowiu</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1</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0</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2</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4</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2186359431"/>
                  </a:ext>
                </a:extLst>
              </a:tr>
              <a:tr h="307262">
                <a:tc>
                  <a:txBody>
                    <a:bodyPr/>
                    <a:lstStyle/>
                    <a:p>
                      <a:pPr marL="114300"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Bójka i pobicie</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0</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0</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0</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1</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2117757780"/>
                  </a:ext>
                </a:extLst>
              </a:tr>
              <a:tr h="548086">
                <a:tc>
                  <a:txBody>
                    <a:bodyPr/>
                    <a:lstStyle/>
                    <a:p>
                      <a:pPr marL="114300"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Rozbój, wymuszenie rozbójnicze</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2</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400" b="1" dirty="0">
                          <a:effectLst/>
                          <a:latin typeface="Arial" panose="020B0604020202020204" pitchFamily="34" charset="0"/>
                          <a:ea typeface="Times New Roman" panose="02020603050405020304" pitchFamily="18" charset="0"/>
                          <a:cs typeface="Arial" panose="020B0604020202020204" pitchFamily="34" charset="0"/>
                        </a:rPr>
                        <a:t>0</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2</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r>
                        <a:rPr lang="pl-PL" sz="1400" b="1" dirty="0">
                          <a:latin typeface="Arial" panose="020B0604020202020204" pitchFamily="34" charset="0"/>
                          <a:cs typeface="Arial" panose="020B0604020202020204" pitchFamily="34" charset="0"/>
                        </a:rPr>
                        <a:t>1</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491872705"/>
                  </a:ext>
                </a:extLst>
              </a:tr>
              <a:tr h="548086">
                <a:tc>
                  <a:txBody>
                    <a:bodyPr/>
                    <a:lstStyle/>
                    <a:p>
                      <a:pPr marL="114300" algn="ctr">
                        <a:lnSpc>
                          <a:spcPct val="115000"/>
                        </a:lnSpc>
                        <a:spcBef>
                          <a:spcPts val="1400"/>
                        </a:spcBef>
                        <a:spcAft>
                          <a:spcPts val="595"/>
                        </a:spcAft>
                      </a:pPr>
                      <a:r>
                        <a:rPr lang="pl-PL"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Razem w 7 kat. Przestępstw.</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E6E6E6"/>
                    </a:solidFill>
                  </a:tcPr>
                </a:tc>
                <a:tc>
                  <a:txBody>
                    <a:bodyPr/>
                    <a:lstStyle/>
                    <a:p>
                      <a:pPr algn="ctr">
                        <a:lnSpc>
                          <a:spcPct val="115000"/>
                        </a:lnSpc>
                        <a:spcBef>
                          <a:spcPts val="1400"/>
                        </a:spcBef>
                        <a:spcAft>
                          <a:spcPts val="595"/>
                        </a:spcAft>
                      </a:pPr>
                      <a:r>
                        <a:rPr lang="pl-PL"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71</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E6E6E6"/>
                    </a:solidFill>
                  </a:tcPr>
                </a:tc>
                <a:tc>
                  <a:txBody>
                    <a:bodyPr/>
                    <a:lstStyle/>
                    <a:p>
                      <a:pPr algn="ctr">
                        <a:lnSpc>
                          <a:spcPct val="115000"/>
                        </a:lnSpc>
                        <a:spcBef>
                          <a:spcPts val="1400"/>
                        </a:spcBef>
                        <a:spcAft>
                          <a:spcPts val="595"/>
                        </a:spcAft>
                      </a:pPr>
                      <a:r>
                        <a:rPr lang="pl-PL"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E6E6E6"/>
                    </a:solidFill>
                  </a:tcPr>
                </a:tc>
                <a:tc>
                  <a:txBody>
                    <a:bodyPr/>
                    <a:lstStyle/>
                    <a:p>
                      <a:pPr algn="ctr"/>
                      <a:r>
                        <a:rPr lang="pl-PL" sz="1400" b="1" dirty="0">
                          <a:latin typeface="Arial" panose="020B0604020202020204" pitchFamily="34" charset="0"/>
                          <a:cs typeface="Arial" panose="020B0604020202020204" pitchFamily="34" charset="0"/>
                        </a:rPr>
                        <a:t>82</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E6E6E6"/>
                    </a:solidFill>
                  </a:tcPr>
                </a:tc>
                <a:tc>
                  <a:txBody>
                    <a:bodyPr/>
                    <a:lstStyle/>
                    <a:p>
                      <a:pPr algn="ctr"/>
                      <a:r>
                        <a:rPr lang="pl-PL" sz="1400" b="1" dirty="0">
                          <a:latin typeface="Arial" panose="020B0604020202020204" pitchFamily="34" charset="0"/>
                          <a:cs typeface="Arial" panose="020B0604020202020204" pitchFamily="34" charset="0"/>
                        </a:rPr>
                        <a:t>85</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E6E6E6"/>
                    </a:solidFill>
                  </a:tcPr>
                </a:tc>
                <a:extLst>
                  <a:ext uri="{0D108BD9-81ED-4DB2-BD59-A6C34878D82A}">
                    <a16:rowId xmlns="" xmlns:a16="http://schemas.microsoft.com/office/drawing/2014/main" val="4144846757"/>
                  </a:ext>
                </a:extLst>
              </a:tr>
              <a:tr h="788910">
                <a:tc>
                  <a:txBody>
                    <a:bodyPr/>
                    <a:lstStyle/>
                    <a:p>
                      <a:pPr algn="ctr">
                        <a:lnSpc>
                          <a:spcPct val="115000"/>
                        </a:lnSpc>
                        <a:spcBef>
                          <a:spcPts val="1400"/>
                        </a:spcBef>
                        <a:spcAft>
                          <a:spcPts val="595"/>
                        </a:spcAft>
                      </a:pPr>
                      <a:r>
                        <a:rPr lang="pl-PL"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Ogółem przestępstwa o charakterze kryminalnym.*</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E6E6E6"/>
                    </a:solidFill>
                  </a:tcPr>
                </a:tc>
                <a:tc>
                  <a:txBody>
                    <a:bodyPr/>
                    <a:lstStyle/>
                    <a:p>
                      <a:pPr algn="ctr">
                        <a:lnSpc>
                          <a:spcPct val="115000"/>
                        </a:lnSpc>
                        <a:spcBef>
                          <a:spcPts val="1400"/>
                        </a:spcBef>
                        <a:spcAft>
                          <a:spcPts val="595"/>
                        </a:spcAft>
                      </a:pPr>
                      <a:r>
                        <a:rPr lang="pl-PL"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185</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E6E6E6"/>
                    </a:solidFill>
                  </a:tcPr>
                </a:tc>
                <a:tc>
                  <a:txBody>
                    <a:bodyPr/>
                    <a:lstStyle/>
                    <a:p>
                      <a:pPr algn="ctr">
                        <a:lnSpc>
                          <a:spcPct val="115000"/>
                        </a:lnSpc>
                        <a:spcBef>
                          <a:spcPts val="1400"/>
                        </a:spcBef>
                        <a:spcAft>
                          <a:spcPts val="595"/>
                        </a:spcAft>
                      </a:pPr>
                      <a:r>
                        <a:rPr lang="pl-PL"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224</a:t>
                      </a:r>
                      <a:endParaRPr lang="pl-PL" sz="1400" dirty="0">
                        <a:effectLst/>
                        <a:latin typeface="Arial" panose="020B0604020202020204" pitchFamily="34" charset="0"/>
                        <a:ea typeface="Times New Roman" panose="02020603050405020304" pitchFamily="18" charset="0"/>
                        <a:cs typeface="Arial" panose="020B0604020202020204" pitchFamily="34" charset="0"/>
                      </a:endParaRP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E6E6E6"/>
                    </a:solidFill>
                  </a:tcPr>
                </a:tc>
                <a:tc>
                  <a:txBody>
                    <a:bodyPr/>
                    <a:lstStyle/>
                    <a:p>
                      <a:pPr algn="ctr"/>
                      <a:r>
                        <a:rPr lang="pl-PL" sz="1400" b="1" dirty="0">
                          <a:latin typeface="Arial" panose="020B0604020202020204" pitchFamily="34" charset="0"/>
                          <a:cs typeface="Arial" panose="020B0604020202020204" pitchFamily="34" charset="0"/>
                        </a:rPr>
                        <a:t>198</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E6E6E6"/>
                    </a:solidFill>
                  </a:tcPr>
                </a:tc>
                <a:tc>
                  <a:txBody>
                    <a:bodyPr/>
                    <a:lstStyle/>
                    <a:p>
                      <a:pPr algn="ctr"/>
                      <a:r>
                        <a:rPr lang="pl-PL" sz="1400" b="1" dirty="0">
                          <a:latin typeface="Arial" panose="020B0604020202020204" pitchFamily="34" charset="0"/>
                          <a:cs typeface="Arial" panose="020B0604020202020204" pitchFamily="34" charset="0"/>
                        </a:rPr>
                        <a:t>219</a:t>
                      </a:r>
                    </a:p>
                  </a:txBody>
                  <a:tcPr marL="33845" marR="33845" marT="33845" marB="33845" anchor="ctr">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E6E6E6"/>
                    </a:solidFill>
                  </a:tcPr>
                </a:tc>
                <a:extLst>
                  <a:ext uri="{0D108BD9-81ED-4DB2-BD59-A6C34878D82A}">
                    <a16:rowId xmlns="" xmlns:a16="http://schemas.microsoft.com/office/drawing/2014/main" val="2767994582"/>
                  </a:ext>
                </a:extLst>
              </a:tr>
            </a:tbl>
          </a:graphicData>
        </a:graphic>
      </p:graphicFrame>
      <p:sp>
        <p:nvSpPr>
          <p:cNvPr id="7" name="pole tekstowe 6">
            <a:extLst>
              <a:ext uri="{FF2B5EF4-FFF2-40B4-BE49-F238E27FC236}">
                <a16:creationId xmlns="" xmlns:a16="http://schemas.microsoft.com/office/drawing/2014/main" id="{896DA095-6705-52DE-7BE3-D0EF1FD3D397}"/>
              </a:ext>
            </a:extLst>
          </p:cNvPr>
          <p:cNvSpPr txBox="1"/>
          <p:nvPr/>
        </p:nvSpPr>
        <p:spPr>
          <a:xfrm>
            <a:off x="457200" y="5589240"/>
            <a:ext cx="8229600" cy="1107996"/>
          </a:xfrm>
          <a:prstGeom prst="rect">
            <a:avLst/>
          </a:prstGeom>
          <a:noFill/>
        </p:spPr>
        <p:txBody>
          <a:bodyPr wrap="square" rtlCol="0">
            <a:spAutoFit/>
          </a:bodyPr>
          <a:lstStyle/>
          <a:p>
            <a:endParaRPr lang="pl-PL" b="1" dirty="0"/>
          </a:p>
          <a:p>
            <a:pPr algn="just"/>
            <a:r>
              <a:rPr lang="pl-PL" sz="1600" b="1" dirty="0"/>
              <a:t>Na koniec 2024 roku wskaźnik dynamiki ogólnej przestępstw dla Komisariatu Policji w Serocku wyniósł 104,72 %. Wskaźnik wykrywalności ogólnej dla Komisariatu Policji w Serocku wyniósł 68,04 % .</a:t>
            </a:r>
          </a:p>
        </p:txBody>
      </p:sp>
      <p:pic>
        <p:nvPicPr>
          <p:cNvPr id="8" name="Obraz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 xmlns:a16="http://schemas.microsoft.com/office/drawing/2014/main" id="{BE53FAD9-8BC7-415C-4F76-86CFB6CBB95F}"/>
              </a:ext>
            </a:extLst>
          </p:cNvPr>
          <p:cNvSpPr>
            <a:spLocks noGrp="1"/>
          </p:cNvSpPr>
          <p:nvPr>
            <p:ph type="title"/>
          </p:nvPr>
        </p:nvSpPr>
        <p:spPr>
          <a:xfrm>
            <a:off x="251520" y="620688"/>
            <a:ext cx="8229600" cy="1008112"/>
          </a:xfrm>
        </p:spPr>
        <p:txBody>
          <a:bodyPr/>
          <a:lstStyle/>
          <a:p>
            <a:pPr>
              <a:lnSpc>
                <a:spcPct val="90000"/>
              </a:lnSpc>
            </a:pPr>
            <a:r>
              <a:rPr lang="pl-PL" alt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Wskaźnik wykrywalności</a:t>
            </a:r>
            <a:br>
              <a:rPr lang="pl-PL" alt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pl-PL" alt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 7 kategoriach przestępstw w latach 2021-2024:</a:t>
            </a:r>
            <a:endParaRPr lang="pl-PL" altLang="pl-PL"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7" name="Tabela 6">
            <a:extLst>
              <a:ext uri="{FF2B5EF4-FFF2-40B4-BE49-F238E27FC236}">
                <a16:creationId xmlns="" xmlns:a16="http://schemas.microsoft.com/office/drawing/2014/main" id="{4A7BCFBA-7A39-C4CB-0C3E-A7B713791946}"/>
              </a:ext>
            </a:extLst>
          </p:cNvPr>
          <p:cNvGraphicFramePr>
            <a:graphicFrameLocks noGrp="1"/>
          </p:cNvGraphicFramePr>
          <p:nvPr>
            <p:extLst>
              <p:ext uri="{D42A27DB-BD31-4B8C-83A1-F6EECF244321}">
                <p14:modId xmlns:p14="http://schemas.microsoft.com/office/powerpoint/2010/main" val="752397826"/>
              </p:ext>
            </p:extLst>
          </p:nvPr>
        </p:nvGraphicFramePr>
        <p:xfrm>
          <a:off x="539552" y="1896938"/>
          <a:ext cx="7848872" cy="4282243"/>
        </p:xfrm>
        <a:graphic>
          <a:graphicData uri="http://schemas.openxmlformats.org/drawingml/2006/table">
            <a:tbl>
              <a:tblPr/>
              <a:tblGrid>
                <a:gridCol w="2694289">
                  <a:extLst>
                    <a:ext uri="{9D8B030D-6E8A-4147-A177-3AD203B41FA5}">
                      <a16:colId xmlns="" xmlns:a16="http://schemas.microsoft.com/office/drawing/2014/main" val="553947172"/>
                    </a:ext>
                  </a:extLst>
                </a:gridCol>
                <a:gridCol w="1554183">
                  <a:extLst>
                    <a:ext uri="{9D8B030D-6E8A-4147-A177-3AD203B41FA5}">
                      <a16:colId xmlns="" xmlns:a16="http://schemas.microsoft.com/office/drawing/2014/main" val="3117370531"/>
                    </a:ext>
                  </a:extLst>
                </a:gridCol>
                <a:gridCol w="1224136">
                  <a:extLst>
                    <a:ext uri="{9D8B030D-6E8A-4147-A177-3AD203B41FA5}">
                      <a16:colId xmlns="" xmlns:a16="http://schemas.microsoft.com/office/drawing/2014/main" val="410981631"/>
                    </a:ext>
                  </a:extLst>
                </a:gridCol>
                <a:gridCol w="1224136">
                  <a:extLst>
                    <a:ext uri="{9D8B030D-6E8A-4147-A177-3AD203B41FA5}">
                      <a16:colId xmlns="" xmlns:a16="http://schemas.microsoft.com/office/drawing/2014/main" val="3927559880"/>
                    </a:ext>
                  </a:extLst>
                </a:gridCol>
                <a:gridCol w="1152128">
                  <a:extLst>
                    <a:ext uri="{9D8B030D-6E8A-4147-A177-3AD203B41FA5}">
                      <a16:colId xmlns="" xmlns:a16="http://schemas.microsoft.com/office/drawing/2014/main" val="4236289740"/>
                    </a:ext>
                  </a:extLst>
                </a:gridCol>
              </a:tblGrid>
              <a:tr h="517963">
                <a:tc>
                  <a:txBody>
                    <a:bodyPr/>
                    <a:lstStyle/>
                    <a:p>
                      <a:pPr algn="ctr">
                        <a:lnSpc>
                          <a:spcPct val="115000"/>
                        </a:lnSpc>
                        <a:spcBef>
                          <a:spcPts val="1400"/>
                        </a:spcBef>
                        <a:spcAft>
                          <a:spcPts val="595"/>
                        </a:spcAft>
                      </a:pPr>
                      <a:r>
                        <a:rPr lang="pl-PL" sz="1200" b="1" i="1" dirty="0">
                          <a:effectLst/>
                          <a:latin typeface="Arial" panose="020B0604020202020204" pitchFamily="34" charset="0"/>
                          <a:ea typeface="Times New Roman" panose="02020603050405020304" pitchFamily="18" charset="0"/>
                          <a:cs typeface="Arial" panose="020B0604020202020204" pitchFamily="34" charset="0"/>
                        </a:rPr>
                        <a:t> </a:t>
                      </a: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CCFFFF"/>
                    </a:solidFill>
                  </a:tcPr>
                </a:tc>
                <a:tc>
                  <a:txBody>
                    <a:bodyPr/>
                    <a:lstStyle/>
                    <a:p>
                      <a:pPr algn="ctr">
                        <a:lnSpc>
                          <a:spcPct val="115000"/>
                        </a:lnSpc>
                        <a:spcBef>
                          <a:spcPts val="1400"/>
                        </a:spcBef>
                        <a:spcAft>
                          <a:spcPts val="595"/>
                        </a:spcAft>
                      </a:pPr>
                      <a:r>
                        <a:rPr lang="pl-PL" sz="12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Rok 2021</a:t>
                      </a:r>
                      <a:endParaRPr lang="pl-PL" sz="1200" b="1" i="1">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CCFFFF"/>
                    </a:solidFill>
                  </a:tcPr>
                </a:tc>
                <a:tc>
                  <a:txBody>
                    <a:bodyPr/>
                    <a:lstStyle/>
                    <a:p>
                      <a:pPr algn="ctr">
                        <a:lnSpc>
                          <a:spcPct val="115000"/>
                        </a:lnSpc>
                        <a:spcBef>
                          <a:spcPts val="1400"/>
                        </a:spcBef>
                        <a:spcAft>
                          <a:spcPts val="595"/>
                        </a:spcAft>
                      </a:pPr>
                      <a:r>
                        <a:rPr lang="pl-PL" sz="12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Rok 2022</a:t>
                      </a:r>
                      <a:endParaRPr lang="pl-PL" sz="1200" b="1" i="1"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CCFFFF"/>
                    </a:solidFill>
                  </a:tcPr>
                </a:tc>
                <a:tc>
                  <a:txBody>
                    <a:bodyPr/>
                    <a:lstStyle/>
                    <a:p>
                      <a:pPr marL="0" marR="0" lvl="0" indent="0" algn="ctr" defTabSz="914400" rtl="0" eaLnBrk="1" fontAlgn="auto" latinLnBrk="0" hangingPunct="1">
                        <a:lnSpc>
                          <a:spcPct val="115000"/>
                        </a:lnSpc>
                        <a:spcBef>
                          <a:spcPts val="1400"/>
                        </a:spcBef>
                        <a:spcAft>
                          <a:spcPts val="595"/>
                        </a:spcAft>
                        <a:buClrTx/>
                        <a:buSzTx/>
                        <a:buFontTx/>
                        <a:buNone/>
                        <a:tabLst/>
                        <a:defRPr/>
                      </a:pPr>
                      <a:r>
                        <a:rPr kumimoji="0" lang="pl-PL" sz="12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Rok 2023</a:t>
                      </a:r>
                      <a:endParaRPr kumimoji="0" lang="pl-PL" sz="12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CCFFFF"/>
                    </a:solidFill>
                  </a:tcPr>
                </a:tc>
                <a:tc>
                  <a:txBody>
                    <a:bodyPr/>
                    <a:lstStyle/>
                    <a:p>
                      <a:pPr marL="0" marR="0" lvl="0" indent="0" algn="ctr" defTabSz="914400" rtl="0" eaLnBrk="1" fontAlgn="auto" latinLnBrk="0" hangingPunct="1">
                        <a:lnSpc>
                          <a:spcPct val="115000"/>
                        </a:lnSpc>
                        <a:spcBef>
                          <a:spcPts val="1400"/>
                        </a:spcBef>
                        <a:spcAft>
                          <a:spcPts val="595"/>
                        </a:spcAft>
                        <a:buClrTx/>
                        <a:buSzTx/>
                        <a:buFontTx/>
                        <a:buNone/>
                        <a:tabLst/>
                        <a:defRPr/>
                      </a:pPr>
                      <a:r>
                        <a:rPr kumimoji="0" lang="pl-PL" sz="12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Rok 2024</a:t>
                      </a:r>
                      <a:endParaRPr kumimoji="0" lang="pl-PL" sz="12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864017551"/>
                  </a:ext>
                </a:extLst>
              </a:tr>
              <a:tr h="274125">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Kradzież cudzej rzeczy</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a:effectLst/>
                          <a:latin typeface="Arial" panose="020B0604020202020204" pitchFamily="34" charset="0"/>
                          <a:ea typeface="Times New Roman" panose="02020603050405020304" pitchFamily="18" charset="0"/>
                          <a:cs typeface="Arial" panose="020B0604020202020204" pitchFamily="34" charset="0"/>
                        </a:rPr>
                        <a:t>13,8%</a:t>
                      </a:r>
                      <a:endParaRPr lang="pl-PL" sz="180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32,3%</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29,8%</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27,5%</a:t>
                      </a: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718955076"/>
                  </a:ext>
                </a:extLst>
              </a:tr>
              <a:tr h="260218">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Kradzież pojazdu</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6,3%</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14,3%</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a:effectLst/>
                          <a:latin typeface="Arial" panose="020B0604020202020204" pitchFamily="34" charset="0"/>
                          <a:ea typeface="Times New Roman" panose="02020603050405020304" pitchFamily="18" charset="0"/>
                          <a:cs typeface="Arial" panose="020B0604020202020204" pitchFamily="34" charset="0"/>
                        </a:rPr>
                        <a:t>15,4%</a:t>
                      </a:r>
                      <a:endParaRPr lang="pl-PL" sz="180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7,7%</a:t>
                      </a: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3933322346"/>
                  </a:ext>
                </a:extLst>
              </a:tr>
              <a:tr h="318319">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Kradzież z włamaniem</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a:effectLst/>
                          <a:latin typeface="Arial" panose="020B0604020202020204" pitchFamily="34" charset="0"/>
                          <a:ea typeface="Times New Roman" panose="02020603050405020304" pitchFamily="18" charset="0"/>
                          <a:cs typeface="Arial" panose="020B0604020202020204" pitchFamily="34" charset="0"/>
                        </a:rPr>
                        <a:t>72,6%</a:t>
                      </a:r>
                      <a:endParaRPr lang="pl-PL" sz="180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25%</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a:effectLst/>
                          <a:latin typeface="Arial" panose="020B0604020202020204" pitchFamily="34" charset="0"/>
                          <a:ea typeface="Times New Roman" panose="02020603050405020304" pitchFamily="18" charset="0"/>
                          <a:cs typeface="Arial" panose="020B0604020202020204" pitchFamily="34" charset="0"/>
                        </a:rPr>
                        <a:t>56,6%</a:t>
                      </a:r>
                      <a:endParaRPr lang="pl-PL" sz="180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22%</a:t>
                      </a: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2676109769"/>
                  </a:ext>
                </a:extLst>
              </a:tr>
              <a:tr h="304412">
                <a:tc>
                  <a:txBody>
                    <a:bodyPr/>
                    <a:lstStyle/>
                    <a:p>
                      <a:pPr algn="ctr">
                        <a:lnSpc>
                          <a:spcPct val="115000"/>
                        </a:lnSpc>
                        <a:spcBef>
                          <a:spcPts val="1400"/>
                        </a:spcBef>
                        <a:spcAft>
                          <a:spcPts val="595"/>
                        </a:spcAft>
                      </a:pPr>
                      <a:r>
                        <a:rPr lang="pl-PL" sz="1800" b="1">
                          <a:effectLst/>
                          <a:latin typeface="Arial" panose="020B0604020202020204" pitchFamily="34" charset="0"/>
                          <a:ea typeface="Times New Roman" panose="02020603050405020304" pitchFamily="18" charset="0"/>
                          <a:cs typeface="Arial" panose="020B0604020202020204" pitchFamily="34" charset="0"/>
                        </a:rPr>
                        <a:t>Rozboje i wymuszenia rozbójnicze</a:t>
                      </a:r>
                      <a:endParaRPr lang="pl-PL" sz="180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100%</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0</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a:effectLst/>
                          <a:latin typeface="Arial" panose="020B0604020202020204" pitchFamily="34" charset="0"/>
                          <a:ea typeface="Times New Roman" panose="02020603050405020304" pitchFamily="18" charset="0"/>
                          <a:cs typeface="Arial" panose="020B0604020202020204" pitchFamily="34" charset="0"/>
                        </a:rPr>
                        <a:t>100%</a:t>
                      </a:r>
                      <a:endParaRPr lang="pl-PL" sz="180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100%</a:t>
                      </a: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34542598"/>
                  </a:ext>
                </a:extLst>
              </a:tr>
              <a:tr h="288032">
                <a:tc>
                  <a:txBody>
                    <a:bodyPr/>
                    <a:lstStyle/>
                    <a:p>
                      <a:pPr algn="ctr">
                        <a:lnSpc>
                          <a:spcPct val="115000"/>
                        </a:lnSpc>
                        <a:spcBef>
                          <a:spcPts val="1400"/>
                        </a:spcBef>
                        <a:spcAft>
                          <a:spcPts val="595"/>
                        </a:spcAft>
                      </a:pPr>
                      <a:r>
                        <a:rPr lang="pl-PL" sz="1800" b="1">
                          <a:effectLst/>
                          <a:latin typeface="Arial" panose="020B0604020202020204" pitchFamily="34" charset="0"/>
                          <a:ea typeface="Times New Roman" panose="02020603050405020304" pitchFamily="18" charset="0"/>
                          <a:cs typeface="Arial" panose="020B0604020202020204" pitchFamily="34" charset="0"/>
                        </a:rPr>
                        <a:t>Uszkodzenie mienia</a:t>
                      </a:r>
                      <a:endParaRPr lang="pl-PL" sz="180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33,3%</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87,5%</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a:effectLst/>
                          <a:latin typeface="Arial" panose="020B0604020202020204" pitchFamily="34" charset="0"/>
                          <a:ea typeface="Times New Roman" panose="02020603050405020304" pitchFamily="18" charset="0"/>
                          <a:cs typeface="Arial" panose="020B0604020202020204" pitchFamily="34" charset="0"/>
                        </a:rPr>
                        <a:t>46,7%</a:t>
                      </a:r>
                      <a:endParaRPr lang="pl-PL" sz="180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45,4%</a:t>
                      </a: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66223487"/>
                  </a:ext>
                </a:extLst>
              </a:tr>
              <a:tr h="288032">
                <a:tc>
                  <a:txBody>
                    <a:bodyPr/>
                    <a:lstStyle/>
                    <a:p>
                      <a:pPr algn="ctr">
                        <a:lnSpc>
                          <a:spcPct val="115000"/>
                        </a:lnSpc>
                        <a:spcBef>
                          <a:spcPts val="1400"/>
                        </a:spcBef>
                        <a:spcAft>
                          <a:spcPts val="595"/>
                        </a:spcAft>
                      </a:pPr>
                      <a:r>
                        <a:rPr lang="pl-PL" sz="1800" b="1">
                          <a:effectLst/>
                          <a:latin typeface="Arial" panose="020B0604020202020204" pitchFamily="34" charset="0"/>
                          <a:ea typeface="Times New Roman" panose="02020603050405020304" pitchFamily="18" charset="0"/>
                          <a:cs typeface="Arial" panose="020B0604020202020204" pitchFamily="34" charset="0"/>
                        </a:rPr>
                        <a:t>Uszczerbek na zdrowiu </a:t>
                      </a:r>
                      <a:endParaRPr lang="pl-PL" sz="180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100%</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100%</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100%</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100%</a:t>
                      </a: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31599889"/>
                  </a:ext>
                </a:extLst>
              </a:tr>
              <a:tr h="288032">
                <a:tc>
                  <a:txBody>
                    <a:bodyPr/>
                    <a:lstStyle/>
                    <a:p>
                      <a:pPr algn="ctr">
                        <a:lnSpc>
                          <a:spcPct val="115000"/>
                        </a:lnSpc>
                        <a:spcBef>
                          <a:spcPts val="1400"/>
                        </a:spcBef>
                        <a:spcAft>
                          <a:spcPts val="595"/>
                        </a:spcAft>
                      </a:pPr>
                      <a:r>
                        <a:rPr lang="pl-PL" sz="1800" b="1">
                          <a:effectLst/>
                          <a:latin typeface="Arial" panose="020B0604020202020204" pitchFamily="34" charset="0"/>
                          <a:ea typeface="Times New Roman" panose="02020603050405020304" pitchFamily="18" charset="0"/>
                          <a:cs typeface="Arial" panose="020B0604020202020204" pitchFamily="34" charset="0"/>
                        </a:rPr>
                        <a:t>Bójka i pobicie </a:t>
                      </a:r>
                      <a:endParaRPr lang="pl-PL" sz="180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0</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0</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a:effectLst/>
                          <a:latin typeface="Arial" panose="020B0604020202020204" pitchFamily="34" charset="0"/>
                          <a:ea typeface="Times New Roman" panose="02020603050405020304" pitchFamily="18" charset="0"/>
                          <a:cs typeface="Arial" panose="020B0604020202020204" pitchFamily="34" charset="0"/>
                        </a:rPr>
                        <a:t>0</a:t>
                      </a:r>
                      <a:endParaRPr lang="pl-PL" sz="180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0</a:t>
                      </a: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33163384"/>
                  </a:ext>
                </a:extLst>
              </a:tr>
              <a:tr h="279670">
                <a:tc>
                  <a:txBody>
                    <a:bodyPr/>
                    <a:lstStyle/>
                    <a:p>
                      <a:pPr algn="ctr">
                        <a:lnSpc>
                          <a:spcPct val="115000"/>
                        </a:lnSpc>
                        <a:spcBef>
                          <a:spcPts val="1400"/>
                        </a:spcBef>
                        <a:spcAft>
                          <a:spcPts val="595"/>
                        </a:spcAft>
                      </a:pPr>
                      <a:r>
                        <a:rPr lang="pl-PL"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Razem 7 kategorii przestępstw</a:t>
                      </a:r>
                      <a:endParaRPr lang="pl-PL" sz="180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1400"/>
                        </a:spcBef>
                        <a:spcAft>
                          <a:spcPts val="595"/>
                        </a:spcAft>
                      </a:pPr>
                      <a:r>
                        <a:rPr lang="pl-P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45,6%</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1400"/>
                        </a:spcBef>
                        <a:spcAft>
                          <a:spcPts val="595"/>
                        </a:spcAft>
                      </a:pPr>
                      <a:r>
                        <a:rPr lang="pl-P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1400"/>
                        </a:spcBef>
                        <a:spcAft>
                          <a:spcPts val="595"/>
                        </a:spcAft>
                      </a:pPr>
                      <a:r>
                        <a:rPr lang="pl-P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44,9%</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1400"/>
                        </a:spcBef>
                        <a:spcAft>
                          <a:spcPts val="595"/>
                        </a:spcAft>
                      </a:pPr>
                      <a:r>
                        <a:rPr lang="pl-PL" sz="1800" b="1" dirty="0">
                          <a:effectLst/>
                          <a:latin typeface="Arial" panose="020B0604020202020204" pitchFamily="34" charset="0"/>
                          <a:ea typeface="Times New Roman" panose="02020603050405020304" pitchFamily="18" charset="0"/>
                          <a:cs typeface="Arial" panose="020B0604020202020204" pitchFamily="34" charset="0"/>
                        </a:rPr>
                        <a:t>33%</a:t>
                      </a:r>
                    </a:p>
                  </a:txBody>
                  <a:tcPr marL="38100" marR="38100" marT="38100" marB="38100">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2509813533"/>
                  </a:ext>
                </a:extLst>
              </a:tr>
            </a:tbl>
          </a:graphicData>
        </a:graphic>
      </p:graphicFrame>
      <p:pic>
        <p:nvPicPr>
          <p:cNvPr id="8" name="Obraz 13">
            <a:extLst>
              <a:ext uri="{FF2B5EF4-FFF2-40B4-BE49-F238E27FC236}">
                <a16:creationId xmlns="" xmlns:a16="http://schemas.microsoft.com/office/drawing/2014/main" id="{F0CA958C-CB6F-C970-1CE1-0115D72636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2807" y="54868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746477"/>
      </p:ext>
    </p:extLst>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513332"/>
            <a:ext cx="8229600" cy="346050"/>
          </a:xfrm>
        </p:spPr>
        <p:txBody>
          <a:bodyPr/>
          <a:lstStyle/>
          <a:p>
            <a:pPr>
              <a:defRPr/>
            </a:pPr>
            <a: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ZESPÓŁ DZIELNICOWYCH</a:t>
            </a:r>
          </a:p>
        </p:txBody>
      </p:sp>
      <p:sp>
        <p:nvSpPr>
          <p:cNvPr id="6147" name="Symbol zastępczy tekstu 2"/>
          <p:cNvSpPr>
            <a:spLocks noGrp="1"/>
          </p:cNvSpPr>
          <p:nvPr>
            <p:ph idx="1"/>
          </p:nvPr>
        </p:nvSpPr>
        <p:spPr>
          <a:xfrm>
            <a:off x="457200" y="1196752"/>
            <a:ext cx="8229600" cy="5268914"/>
          </a:xfrm>
        </p:spPr>
        <p:txBody>
          <a:bodyPr/>
          <a:lstStyle/>
          <a:p>
            <a:pPr algn="just">
              <a:defRPr/>
            </a:pPr>
            <a:r>
              <a:rPr lang="pl-PL" sz="1600" dirty="0">
                <a:effectLst/>
                <a:latin typeface="Arial" panose="020B0604020202020204" pitchFamily="34" charset="0"/>
                <a:ea typeface="Times New Roman" panose="02020603050405020304" pitchFamily="18" charset="0"/>
                <a:cs typeface="Arial" panose="020B0604020202020204" pitchFamily="34" charset="0"/>
              </a:rPr>
              <a:t>W okresie sprawozdawczym służbę w Komisariacie Policji w Serocku pełniło dwóch dzielnicowych.</a:t>
            </a:r>
          </a:p>
          <a:p>
            <a:pPr algn="just">
              <a:defRPr/>
            </a:pPr>
            <a:r>
              <a:rPr lang="pl-PL" sz="1600" dirty="0">
                <a:effectLst/>
                <a:latin typeface="Arial" panose="020B0604020202020204" pitchFamily="34" charset="0"/>
                <a:ea typeface="Times New Roman" panose="02020603050405020304" pitchFamily="18" charset="0"/>
                <a:cs typeface="Arial" panose="020B0604020202020204" pitchFamily="34" charset="0"/>
              </a:rPr>
              <a:t>W 2024 r. funkcjonariusze zespołu dzielnicowych w toku wykonywanych czynności służbowych w tematyce przemocy w rodzinie realizowali Program Niebieskiej Karty oraz współpracowali z Zespołem Interdyscyplinarnym</a:t>
            </a:r>
            <a:r>
              <a:rPr lang="pl-PL" sz="1600" dirty="0">
                <a:latin typeface="Arial" panose="020B0604020202020204" pitchFamily="34" charset="0"/>
                <a:ea typeface="Times New Roman" panose="02020603050405020304" pitchFamily="18" charset="0"/>
                <a:cs typeface="Arial" panose="020B0604020202020204" pitchFamily="34" charset="0"/>
              </a:rPr>
              <a:t> </a:t>
            </a:r>
            <a:r>
              <a:rPr lang="pl-PL" sz="1600" dirty="0">
                <a:effectLst/>
                <a:latin typeface="Arial" panose="020B0604020202020204" pitchFamily="34" charset="0"/>
                <a:ea typeface="Times New Roman" panose="02020603050405020304" pitchFamily="18" charset="0"/>
                <a:cs typeface="Arial" panose="020B0604020202020204" pitchFamily="34" charset="0"/>
              </a:rPr>
              <a:t>i uczestniczyli w spotkaniach Grup Roboczych.</a:t>
            </a:r>
          </a:p>
          <a:p>
            <a:pPr algn="just">
              <a:defRPr/>
            </a:pPr>
            <a:endParaRPr lang="pl-PL"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buNone/>
              <a:defRPr/>
            </a:pPr>
            <a:r>
              <a:rPr lang="pl-PL" sz="1600" dirty="0">
                <a:latin typeface="Arial" panose="020B0604020202020204" pitchFamily="34" charset="0"/>
                <a:cs typeface="Arial" panose="020B0604020202020204" pitchFamily="34" charset="0"/>
              </a:rPr>
              <a:t>	Ponadto dzielnicowi aktywnie współdziałali z :</a:t>
            </a:r>
          </a:p>
          <a:p>
            <a:pPr algn="just">
              <a:defRPr/>
            </a:pPr>
            <a:r>
              <a:rPr lang="pl-PL" sz="1600" dirty="0">
                <a:latin typeface="Arial" panose="020B0604020202020204" pitchFamily="34" charset="0"/>
                <a:cs typeface="Arial" panose="020B0604020202020204" pitchFamily="34" charset="0"/>
              </a:rPr>
              <a:t>pracownikami Miejskiego Ośrodka Pomocy Społecznej w zakresie wymiany informacji o osobach będących w zainteresowaniu organów ścigania, oraz objętych procedurą Niebieskiej Karty;	</a:t>
            </a:r>
          </a:p>
          <a:p>
            <a:pPr algn="just">
              <a:defRPr/>
            </a:pPr>
            <a:r>
              <a:rPr lang="pl-PL" sz="1600" dirty="0">
                <a:latin typeface="Arial" panose="020B0604020202020204" pitchFamily="34" charset="0"/>
                <a:cs typeface="Arial" panose="020B0604020202020204" pitchFamily="34" charset="0"/>
              </a:rPr>
              <a:t>pracownikami Gminnych Ośrodków Kultury w zakresie zabezpieczania różnego rodzaju imprez kulturalno-rozrywkowych;</a:t>
            </a:r>
          </a:p>
          <a:p>
            <a:pPr algn="just">
              <a:defRPr/>
            </a:pPr>
            <a:r>
              <a:rPr lang="pl-PL" sz="1600" dirty="0">
                <a:latin typeface="Arial" panose="020B0604020202020204" pitchFamily="34" charset="0"/>
                <a:cs typeface="Arial" panose="020B0604020202020204" pitchFamily="34" charset="0"/>
              </a:rPr>
              <a:t>dyrektorami i pracownikami szkół na terenie gminy w zakresie wymiany informacji na temat młodzieży podejrzewanej o popełnianie czynów karalnych, organizowania pogadanek w szkołach na temat patologii oraz przepisów ruchu drogowego;</a:t>
            </a:r>
          </a:p>
          <a:p>
            <a:pPr algn="just">
              <a:defRPr/>
            </a:pPr>
            <a:r>
              <a:rPr lang="pl-PL" sz="1600" dirty="0">
                <a:latin typeface="Arial" panose="020B0604020202020204" pitchFamily="34" charset="0"/>
                <a:cs typeface="Arial" panose="020B0604020202020204" pitchFamily="34" charset="0"/>
              </a:rPr>
              <a:t>uczestniczyli w realizacji wdrożonej przez Ministerstwo Spraw Wewnętrznych</a:t>
            </a:r>
            <a:br>
              <a:rPr lang="pl-PL" sz="1600" dirty="0">
                <a:latin typeface="Arial" panose="020B0604020202020204" pitchFamily="34" charset="0"/>
                <a:cs typeface="Arial" panose="020B0604020202020204" pitchFamily="34" charset="0"/>
              </a:rPr>
            </a:br>
            <a:r>
              <a:rPr lang="pl-PL" sz="1600" dirty="0">
                <a:latin typeface="Arial" panose="020B0604020202020204" pitchFamily="34" charset="0"/>
                <a:cs typeface="Arial" panose="020B0604020202020204" pitchFamily="34" charset="0"/>
              </a:rPr>
              <a:t>i Administracji  pilotażowej aplikacji „Moja Komenda” </a:t>
            </a:r>
          </a:p>
        </p:txBody>
      </p:sp>
      <p:pic>
        <p:nvPicPr>
          <p:cNvPr id="5" name="Obraz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p:txBody>
          <a:bodyPr/>
          <a:lstStyle/>
          <a:p>
            <a:r>
              <a:rPr lang="pl-PL" sz="2000" dirty="0">
                <a:latin typeface="Arial" panose="020B0604020202020204" pitchFamily="34" charset="0"/>
                <a:cs typeface="Arial" panose="020B0604020202020204" pitchFamily="34" charset="0"/>
              </a:rPr>
              <a:t>Wskaźnik obchodu wyniósł: 80,8%</a:t>
            </a:r>
          </a:p>
          <a:p>
            <a:r>
              <a:rPr lang="pl-PL" sz="2000" dirty="0">
                <a:latin typeface="Arial" panose="020B0604020202020204" pitchFamily="34" charset="0"/>
                <a:cs typeface="Arial" panose="020B0604020202020204" pitchFamily="34" charset="0"/>
              </a:rPr>
              <a:t>Sporządzono Meldunków Informacyjnych: 41</a:t>
            </a:r>
          </a:p>
          <a:p>
            <a:r>
              <a:rPr lang="pl-PL" sz="2000" dirty="0">
                <a:latin typeface="Arial" panose="020B0604020202020204" pitchFamily="34" charset="0"/>
                <a:cs typeface="Arial" panose="020B0604020202020204" pitchFamily="34" charset="0"/>
              </a:rPr>
              <a:t>Przeprowadzono spotkań ze społeczeństwem: 116 </a:t>
            </a:r>
          </a:p>
          <a:p>
            <a:r>
              <a:rPr lang="pl-PL" sz="2000" dirty="0">
                <a:latin typeface="Arial" panose="020B0604020202020204" pitchFamily="34" charset="0"/>
                <a:cs typeface="Arial" panose="020B0604020202020204" pitchFamily="34" charset="0"/>
              </a:rPr>
              <a:t>Udział w grupach diagnostyczno-pomocowych: 210</a:t>
            </a:r>
          </a:p>
          <a:p>
            <a:r>
              <a:rPr lang="pl-PL" sz="2000" dirty="0">
                <a:latin typeface="Arial" panose="020B0604020202020204" pitchFamily="34" charset="0"/>
                <a:cs typeface="Arial" panose="020B0604020202020204" pitchFamily="34" charset="0"/>
              </a:rPr>
              <a:t>Udział w posiedzeniu Zespołu Interdyscyplinarnego: 8</a:t>
            </a:r>
          </a:p>
          <a:p>
            <a:r>
              <a:rPr lang="pl-PL" sz="2000" dirty="0">
                <a:latin typeface="Arial" panose="020B0604020202020204" pitchFamily="34" charset="0"/>
                <a:cs typeface="Arial" panose="020B0604020202020204" pitchFamily="34" charset="0"/>
              </a:rPr>
              <a:t>Zastosowano zakaz/nakaz wobec sprawców przemocy domowej: 5</a:t>
            </a:r>
          </a:p>
        </p:txBody>
      </p:sp>
      <p:pic>
        <p:nvPicPr>
          <p:cNvPr id="7" name="Obraz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ytuł 1">
            <a:extLst>
              <a:ext uri="{FF2B5EF4-FFF2-40B4-BE49-F238E27FC236}">
                <a16:creationId xmlns="" xmlns:a16="http://schemas.microsoft.com/office/drawing/2014/main" id="{E0D6AA73-BED4-67A7-211F-4E9DEAC0CACE}"/>
              </a:ext>
            </a:extLst>
          </p:cNvPr>
          <p:cNvSpPr>
            <a:spLocks noGrp="1"/>
          </p:cNvSpPr>
          <p:nvPr>
            <p:ph type="title"/>
          </p:nvPr>
        </p:nvSpPr>
        <p:spPr>
          <a:xfrm>
            <a:off x="457200" y="731837"/>
            <a:ext cx="8229600" cy="346050"/>
          </a:xfrm>
        </p:spPr>
        <p:txBody>
          <a:bodyPr/>
          <a:lstStyle/>
          <a:p>
            <a:pPr>
              <a:defRPr/>
            </a:pPr>
            <a: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ZESPÓŁ DZIELNICOWYCH</a:t>
            </a:r>
          </a:p>
        </p:txBody>
      </p:sp>
    </p:spTree>
    <p:extLst>
      <p:ext uri="{BB962C8B-B14F-4D97-AF65-F5344CB8AC3E}">
        <p14:creationId xmlns:p14="http://schemas.microsoft.com/office/powerpoint/2010/main" val="117678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775B7F9-E145-7F98-E35D-54C465DB1F32}"/>
            </a:ext>
          </a:extLst>
        </p:cNvPr>
        <p:cNvGrpSpPr/>
        <p:nvPr/>
      </p:nvGrpSpPr>
      <p:grpSpPr>
        <a:xfrm>
          <a:off x="0" y="0"/>
          <a:ext cx="0" cy="0"/>
          <a:chOff x="0" y="0"/>
          <a:chExt cx="0" cy="0"/>
        </a:xfrm>
      </p:grpSpPr>
      <p:sp>
        <p:nvSpPr>
          <p:cNvPr id="2" name="Tytuł 1">
            <a:extLst>
              <a:ext uri="{FF2B5EF4-FFF2-40B4-BE49-F238E27FC236}">
                <a16:creationId xmlns="" xmlns:a16="http://schemas.microsoft.com/office/drawing/2014/main" id="{9A6B608F-9849-4EE5-0062-5897F1D449CC}"/>
              </a:ext>
            </a:extLst>
          </p:cNvPr>
          <p:cNvSpPr>
            <a:spLocks noGrp="1"/>
          </p:cNvSpPr>
          <p:nvPr>
            <p:ph type="title"/>
          </p:nvPr>
        </p:nvSpPr>
        <p:spPr/>
        <p:txBody>
          <a:bodyPr/>
          <a:lstStyle/>
          <a:p>
            <a:pPr>
              <a:defRPr/>
            </a:pPr>
            <a: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Zwalczanie przestępczości i patologii</a:t>
            </a:r>
            <a:b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pl-PL"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wśród nieletnich </a:t>
            </a:r>
            <a:endParaRPr lang="pl-PL"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47" name="Symbol zastępczy tekstu 2">
            <a:extLst>
              <a:ext uri="{FF2B5EF4-FFF2-40B4-BE49-F238E27FC236}">
                <a16:creationId xmlns="" xmlns:a16="http://schemas.microsoft.com/office/drawing/2014/main" id="{3DC2B4B1-AD3A-C008-78BE-74189099ABF9}"/>
              </a:ext>
            </a:extLst>
          </p:cNvPr>
          <p:cNvSpPr>
            <a:spLocks noGrp="1"/>
          </p:cNvSpPr>
          <p:nvPr>
            <p:ph type="body" idx="1"/>
          </p:nvPr>
        </p:nvSpPr>
        <p:spPr>
          <a:xfrm>
            <a:off x="17462" y="2348880"/>
            <a:ext cx="8964613" cy="3862189"/>
          </a:xfrm>
        </p:spPr>
        <p:txBody>
          <a:bodyPr/>
          <a:lstStyle/>
          <a:p>
            <a:pPr marL="342900" lvl="0" indent="-342900" algn="just">
              <a:lnSpc>
                <a:spcPct val="150000"/>
              </a:lnSpc>
              <a:spcBef>
                <a:spcPts val="600"/>
              </a:spcBef>
              <a:spcAft>
                <a:spcPts val="600"/>
              </a:spcAft>
              <a:buFont typeface="Symbol" panose="05050102010706020507" pitchFamily="18" charset="2"/>
              <a:buChar char=""/>
              <a:tabLst>
                <a:tab pos="547370" algn="l"/>
              </a:tabLst>
            </a:pPr>
            <a:r>
              <a:rPr lang="pl-PL" sz="1600" b="0" dirty="0">
                <a:effectLst/>
                <a:latin typeface="Arial" panose="020B0604020202020204" pitchFamily="34" charset="0"/>
                <a:ea typeface="Times New Roman" panose="02020603050405020304" pitchFamily="18" charset="0"/>
                <a:cs typeface="Arial" panose="020B0604020202020204" pitchFamily="34" charset="0"/>
              </a:rPr>
              <a:t>Wśród nieletnich zamieszkałych na terenie gm. Serock nie stwierdzono zagrożeń związanych z żebractwem, prostytucją czy też pedofilią. </a:t>
            </a:r>
          </a:p>
          <a:p>
            <a:pPr marL="342900" lvl="0" indent="-342900" algn="just">
              <a:lnSpc>
                <a:spcPct val="150000"/>
              </a:lnSpc>
              <a:spcBef>
                <a:spcPts val="600"/>
              </a:spcBef>
              <a:spcAft>
                <a:spcPts val="600"/>
              </a:spcAft>
              <a:buFont typeface="Symbol" panose="05050102010706020507" pitchFamily="18" charset="2"/>
              <a:buChar char=""/>
              <a:tabLst>
                <a:tab pos="547370" algn="l"/>
              </a:tabLst>
            </a:pPr>
            <a:r>
              <a:rPr lang="pl-PL" sz="1600" b="0" dirty="0">
                <a:effectLst/>
                <a:latin typeface="Arial" panose="020B0604020202020204" pitchFamily="34" charset="0"/>
                <a:ea typeface="Times New Roman" panose="02020603050405020304" pitchFamily="18" charset="0"/>
                <a:cs typeface="Arial" panose="020B0604020202020204" pitchFamily="34" charset="0"/>
              </a:rPr>
              <a:t>Policjanci z Komisariatu Policji w Serocku wykonując czynności służbowe na bieżąco realizowali zadania prewencyjne związane ze zwalczaniem przestępczości wśród nieletnich. Czynności te ukierunkowane były m.in. na:</a:t>
            </a:r>
          </a:p>
          <a:p>
            <a:pPr marL="342900" lvl="0" indent="-342900" algn="just">
              <a:lnSpc>
                <a:spcPct val="150000"/>
              </a:lnSpc>
              <a:spcBef>
                <a:spcPts val="600"/>
              </a:spcBef>
              <a:spcAft>
                <a:spcPts val="600"/>
              </a:spcAft>
              <a:buFont typeface="Symbol" panose="05050102010706020507" pitchFamily="18" charset="2"/>
              <a:buChar char=""/>
              <a:tabLst>
                <a:tab pos="547370" algn="l"/>
              </a:tabLst>
            </a:pPr>
            <a:r>
              <a:rPr lang="pl-PL" sz="1600" b="0" dirty="0">
                <a:effectLst/>
                <a:latin typeface="Arial" panose="020B0604020202020204" pitchFamily="34" charset="0"/>
                <a:ea typeface="Times New Roman" panose="02020603050405020304" pitchFamily="18" charset="0"/>
                <a:cs typeface="Arial" panose="020B0604020202020204" pitchFamily="34" charset="0"/>
              </a:rPr>
              <a:t>rozmowy w rodzinie, </a:t>
            </a:r>
          </a:p>
          <a:p>
            <a:pPr marL="342900" lvl="0" indent="-342900" algn="just">
              <a:lnSpc>
                <a:spcPct val="150000"/>
              </a:lnSpc>
              <a:spcBef>
                <a:spcPts val="600"/>
              </a:spcBef>
              <a:spcAft>
                <a:spcPts val="600"/>
              </a:spcAft>
              <a:buFont typeface="Symbol" panose="05050102010706020507" pitchFamily="18" charset="2"/>
              <a:buChar char=""/>
              <a:tabLst>
                <a:tab pos="547370" algn="l"/>
              </a:tabLst>
            </a:pPr>
            <a:r>
              <a:rPr lang="pl-PL" sz="1600" b="0" dirty="0">
                <a:effectLst/>
                <a:latin typeface="Arial" panose="020B0604020202020204" pitchFamily="34" charset="0"/>
                <a:ea typeface="Times New Roman" panose="02020603050405020304" pitchFamily="18" charset="0"/>
                <a:cs typeface="Arial" panose="020B0604020202020204" pitchFamily="34" charset="0"/>
              </a:rPr>
              <a:t>kontrole miejsc gromadzenia się młodzieży - parki, skwery, tereny i obiekty niezagospodarowane, klatki schodowe w blokach wielokondygnacyjnych.</a:t>
            </a:r>
          </a:p>
          <a:p>
            <a:pPr lvl="0" algn="just">
              <a:lnSpc>
                <a:spcPct val="150000"/>
              </a:lnSpc>
              <a:spcBef>
                <a:spcPts val="600"/>
              </a:spcBef>
              <a:spcAft>
                <a:spcPts val="600"/>
              </a:spcAft>
              <a:tabLst>
                <a:tab pos="547370" algn="l"/>
              </a:tabLst>
            </a:pPr>
            <a:r>
              <a:rPr lang="pl-PL" sz="1600" b="0" dirty="0">
                <a:effectLst/>
                <a:latin typeface="Arial" panose="020B0604020202020204" pitchFamily="34" charset="0"/>
                <a:ea typeface="Times New Roman" panose="02020603050405020304" pitchFamily="18" charset="0"/>
                <a:cs typeface="Arial" panose="020B0604020202020204" pitchFamily="34" charset="0"/>
              </a:rPr>
              <a:t>	W zakresie zwalczania przestępczości i patologii wśród nieletnich policjanci z KP Serock współpracowali z kuratorami d/s nieletnich i innymi pracownikami Sądu Rejonowego </a:t>
            </a:r>
            <a:br>
              <a:rPr lang="pl-PL" sz="1600" b="0" dirty="0">
                <a:effectLst/>
                <a:latin typeface="Arial" panose="020B0604020202020204" pitchFamily="34" charset="0"/>
                <a:ea typeface="Times New Roman" panose="02020603050405020304" pitchFamily="18" charset="0"/>
                <a:cs typeface="Arial" panose="020B0604020202020204" pitchFamily="34" charset="0"/>
              </a:rPr>
            </a:br>
            <a:r>
              <a:rPr lang="pl-PL" sz="1600" b="0" dirty="0">
                <a:effectLst/>
                <a:latin typeface="Arial" panose="020B0604020202020204" pitchFamily="34" charset="0"/>
                <a:ea typeface="Times New Roman" panose="02020603050405020304" pitchFamily="18" charset="0"/>
                <a:cs typeface="Arial" panose="020B0604020202020204" pitchFamily="34" charset="0"/>
              </a:rPr>
              <a:t>w Legionowie III Wydział Rodzinny i Nieletnich. Skierowano łącznie </a:t>
            </a:r>
            <a:r>
              <a:rPr lang="pl-PL" sz="1600" b="0" dirty="0">
                <a:latin typeface="Arial" panose="020B0604020202020204" pitchFamily="34" charset="0"/>
                <a:ea typeface="Times New Roman" panose="02020603050405020304" pitchFamily="18" charset="0"/>
                <a:cs typeface="Arial" panose="020B0604020202020204" pitchFamily="34" charset="0"/>
              </a:rPr>
              <a:t>25</a:t>
            </a:r>
            <a:r>
              <a:rPr lang="pl-PL" sz="1600" b="0" dirty="0">
                <a:effectLst/>
                <a:latin typeface="Arial" panose="020B0604020202020204" pitchFamily="34" charset="0"/>
                <a:ea typeface="Times New Roman" panose="02020603050405020304" pitchFamily="18" charset="0"/>
                <a:cs typeface="Arial" panose="020B0604020202020204" pitchFamily="34" charset="0"/>
              </a:rPr>
              <a:t> wniosków do Sądu Rejonowego w Legionowie III Wydział Rodzinny i Nieletnich .</a:t>
            </a:r>
          </a:p>
        </p:txBody>
      </p:sp>
      <p:pic>
        <p:nvPicPr>
          <p:cNvPr id="5" name="Obraz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008261"/>
      </p:ext>
    </p:extLst>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endParaRPr lang="pl-PL" altLang="pl-PL" dirty="0"/>
          </a:p>
        </p:txBody>
      </p:sp>
      <p:sp>
        <p:nvSpPr>
          <p:cNvPr id="5" name="Prostokąt 4"/>
          <p:cNvSpPr/>
          <p:nvPr/>
        </p:nvSpPr>
        <p:spPr>
          <a:xfrm>
            <a:off x="467544" y="-510540"/>
            <a:ext cx="8208912" cy="6755696"/>
          </a:xfrm>
          <a:prstGeom prst="rect">
            <a:avLst/>
          </a:prstGeom>
        </p:spPr>
        <p:txBody>
          <a:bodyPr wrap="square">
            <a:spAutoFit/>
          </a:bodyPr>
          <a:lstStyle/>
          <a:p>
            <a:pPr marL="0" indent="0" algn="just">
              <a:lnSpc>
                <a:spcPct val="150000"/>
              </a:lnSpc>
              <a:spcBef>
                <a:spcPts val="600"/>
              </a:spcBef>
              <a:spcAft>
                <a:spcPts val="600"/>
              </a:spcAft>
              <a:buNone/>
            </a:pPr>
            <a:endParaRPr lang="pl-PL"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Bef>
                <a:spcPts val="600"/>
              </a:spcBef>
              <a:spcAft>
                <a:spcPts val="600"/>
              </a:spcAft>
              <a:buNone/>
            </a:pPr>
            <a:endParaRPr lang="pl-PL" dirty="0">
              <a:latin typeface="Arial" panose="020B0604020202020204" pitchFamily="34" charset="0"/>
              <a:ea typeface="Times New Roman" panose="02020603050405020304" pitchFamily="18" charset="0"/>
              <a:cs typeface="Arial" panose="020B0604020202020204" pitchFamily="34" charset="0"/>
            </a:endParaRPr>
          </a:p>
          <a:p>
            <a:pPr marL="0" indent="0" algn="ctr">
              <a:lnSpc>
                <a:spcPct val="150000"/>
              </a:lnSpc>
              <a:spcBef>
                <a:spcPts val="600"/>
              </a:spcBef>
              <a:spcAft>
                <a:spcPts val="600"/>
              </a:spcAft>
              <a:buNone/>
            </a:pPr>
            <a:r>
              <a:rPr lang="pl-PL" sz="2400" b="1" dirty="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ZESPÓŁ PATROLOWO-INTERWENCYJNY</a:t>
            </a:r>
          </a:p>
          <a:p>
            <a:pPr marL="0" indent="0" algn="just">
              <a:lnSpc>
                <a:spcPct val="150000"/>
              </a:lnSpc>
              <a:spcBef>
                <a:spcPts val="600"/>
              </a:spcBef>
              <a:spcAft>
                <a:spcPts val="600"/>
              </a:spcAft>
              <a:buNone/>
            </a:pPr>
            <a:endParaRPr lang="pl-PL"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Bef>
                <a:spcPts val="600"/>
              </a:spcBef>
              <a:spcAft>
                <a:spcPts val="600"/>
              </a:spcAft>
              <a:buNone/>
            </a:pPr>
            <a:r>
              <a:rPr lang="pl-PL" dirty="0">
                <a:latin typeface="Arial" panose="020B0604020202020204" pitchFamily="34" charset="0"/>
                <a:ea typeface="Times New Roman" panose="02020603050405020304" pitchFamily="18" charset="0"/>
                <a:cs typeface="Arial" panose="020B0604020202020204" pitchFamily="34" charset="0"/>
              </a:rPr>
              <a:t>W toku wykonywanych czynności służbowych funkcjonariusze m.in. realizowali zadania w ramach prowadzonych działań takich jak: </a:t>
            </a:r>
            <a:endParaRPr lang="pl-PL"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Bef>
                <a:spcPts val="600"/>
              </a:spcBef>
              <a:spcAft>
                <a:spcPts val="600"/>
              </a:spcAft>
              <a:buFont typeface="Wingdings" pitchFamily="2" charset="2"/>
              <a:buChar char="§"/>
            </a:pPr>
            <a:r>
              <a:rPr lang="pl-PL" dirty="0" smtClean="0">
                <a:latin typeface="Arial" panose="020B0604020202020204" pitchFamily="34" charset="0"/>
                <a:ea typeface="Times New Roman" panose="02020603050405020304" pitchFamily="18" charset="0"/>
                <a:cs typeface="Arial" panose="020B0604020202020204" pitchFamily="34" charset="0"/>
              </a:rPr>
              <a:t>Bezpieczne </a:t>
            </a:r>
            <a:r>
              <a:rPr lang="pl-PL" dirty="0">
                <a:latin typeface="Arial" panose="020B0604020202020204" pitchFamily="34" charset="0"/>
                <a:ea typeface="Times New Roman" panose="02020603050405020304" pitchFamily="18" charset="0"/>
                <a:cs typeface="Arial" panose="020B0604020202020204" pitchFamily="34" charset="0"/>
              </a:rPr>
              <a:t>Wakacje</a:t>
            </a:r>
            <a:r>
              <a:rPr lang="pl-PL"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ct val="150000"/>
              </a:lnSpc>
              <a:spcBef>
                <a:spcPts val="600"/>
              </a:spcBef>
              <a:spcAft>
                <a:spcPts val="600"/>
              </a:spcAft>
              <a:buFont typeface="Wingdings" pitchFamily="2" charset="2"/>
              <a:buChar char="§"/>
            </a:pPr>
            <a:r>
              <a:rPr lang="pl-PL" dirty="0" smtClean="0">
                <a:latin typeface="Arial" panose="020B0604020202020204" pitchFamily="34" charset="0"/>
                <a:ea typeface="Times New Roman" panose="02020603050405020304" pitchFamily="18" charset="0"/>
                <a:cs typeface="Arial" panose="020B0604020202020204" pitchFamily="34" charset="0"/>
              </a:rPr>
              <a:t> </a:t>
            </a:r>
            <a:r>
              <a:rPr lang="pl-PL" dirty="0">
                <a:latin typeface="Arial" panose="020B0604020202020204" pitchFamily="34" charset="0"/>
                <a:ea typeface="Times New Roman" panose="02020603050405020304" pitchFamily="18" charset="0"/>
                <a:cs typeface="Arial" panose="020B0604020202020204" pitchFamily="34" charset="0"/>
              </a:rPr>
              <a:t>Bezpieczne Ferie</a:t>
            </a:r>
            <a:r>
              <a:rPr lang="pl-PL"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ct val="150000"/>
              </a:lnSpc>
              <a:spcBef>
                <a:spcPts val="600"/>
              </a:spcBef>
              <a:spcAft>
                <a:spcPts val="600"/>
              </a:spcAft>
              <a:buFont typeface="Wingdings" pitchFamily="2" charset="2"/>
              <a:buChar char="§"/>
            </a:pPr>
            <a:r>
              <a:rPr lang="pl-PL" dirty="0" smtClean="0">
                <a:latin typeface="Arial" panose="020B0604020202020204" pitchFamily="34" charset="0"/>
                <a:ea typeface="Times New Roman" panose="02020603050405020304" pitchFamily="18" charset="0"/>
                <a:cs typeface="Arial" panose="020B0604020202020204" pitchFamily="34" charset="0"/>
              </a:rPr>
              <a:t> </a:t>
            </a:r>
            <a:r>
              <a:rPr lang="pl-PL" dirty="0">
                <a:latin typeface="Arial" panose="020B0604020202020204" pitchFamily="34" charset="0"/>
                <a:ea typeface="Times New Roman" panose="02020603050405020304" pitchFamily="18" charset="0"/>
                <a:cs typeface="Arial" panose="020B0604020202020204" pitchFamily="34" charset="0"/>
              </a:rPr>
              <a:t>Alkohol i Narkotyki, </a:t>
            </a:r>
            <a:endParaRPr lang="pl-PL"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spcBef>
                <a:spcPts val="600"/>
              </a:spcBef>
              <a:spcAft>
                <a:spcPts val="600"/>
              </a:spcAft>
              <a:buFont typeface="Wingdings" pitchFamily="2" charset="2"/>
              <a:buChar char="§"/>
            </a:pPr>
            <a:r>
              <a:rPr lang="pl-PL" dirty="0" smtClean="0">
                <a:latin typeface="Arial" panose="020B0604020202020204" pitchFamily="34" charset="0"/>
                <a:ea typeface="Times New Roman" panose="02020603050405020304" pitchFamily="18" charset="0"/>
                <a:cs typeface="Arial" panose="020B0604020202020204" pitchFamily="34" charset="0"/>
              </a:rPr>
              <a:t>Pasy,</a:t>
            </a:r>
          </a:p>
          <a:p>
            <a:pPr marL="285750" indent="-285750" algn="just">
              <a:lnSpc>
                <a:spcPct val="150000"/>
              </a:lnSpc>
              <a:spcBef>
                <a:spcPts val="600"/>
              </a:spcBef>
              <a:spcAft>
                <a:spcPts val="600"/>
              </a:spcAft>
              <a:buFont typeface="Wingdings" pitchFamily="2" charset="2"/>
              <a:buChar char="§"/>
            </a:pPr>
            <a:r>
              <a:rPr lang="pl-PL" dirty="0" smtClean="0">
                <a:latin typeface="Arial" panose="020B0604020202020204" pitchFamily="34" charset="0"/>
                <a:ea typeface="Times New Roman" panose="02020603050405020304" pitchFamily="18" charset="0"/>
                <a:cs typeface="Arial" panose="020B0604020202020204" pitchFamily="34" charset="0"/>
              </a:rPr>
              <a:t> </a:t>
            </a:r>
            <a:r>
              <a:rPr lang="pl-PL" dirty="0">
                <a:latin typeface="Arial" panose="020B0604020202020204" pitchFamily="34" charset="0"/>
                <a:ea typeface="Times New Roman" panose="02020603050405020304" pitchFamily="18" charset="0"/>
                <a:cs typeface="Arial" panose="020B0604020202020204" pitchFamily="34" charset="0"/>
              </a:rPr>
              <a:t>Bezpieczny Pieszy</a:t>
            </a:r>
            <a:r>
              <a:rPr lang="pl-PL"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ct val="150000"/>
              </a:lnSpc>
              <a:spcBef>
                <a:spcPts val="600"/>
              </a:spcBef>
              <a:spcAft>
                <a:spcPts val="600"/>
              </a:spcAft>
              <a:buFont typeface="Wingdings" pitchFamily="2" charset="2"/>
              <a:buChar char="§"/>
            </a:pPr>
            <a:r>
              <a:rPr lang="pl-PL" dirty="0" smtClean="0">
                <a:latin typeface="Arial" panose="020B0604020202020204" pitchFamily="34" charset="0"/>
                <a:ea typeface="Times New Roman" panose="02020603050405020304" pitchFamily="18" charset="0"/>
                <a:cs typeface="Arial" panose="020B0604020202020204" pitchFamily="34" charset="0"/>
              </a:rPr>
              <a:t> </a:t>
            </a:r>
            <a:r>
              <a:rPr lang="pl-PL" dirty="0">
                <a:latin typeface="Arial" panose="020B0604020202020204" pitchFamily="34" charset="0"/>
                <a:ea typeface="Times New Roman" panose="02020603050405020304" pitchFamily="18" charset="0"/>
                <a:cs typeface="Arial" panose="020B0604020202020204" pitchFamily="34" charset="0"/>
              </a:rPr>
              <a:t>Bezpieczny Rowerzysta.</a:t>
            </a:r>
          </a:p>
        </p:txBody>
      </p:sp>
      <p:pic>
        <p:nvPicPr>
          <p:cNvPr id="8" name="Obraz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3420" y="127000"/>
            <a:ext cx="991193" cy="78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477665"/>
      </p:ext>
    </p:extLst>
  </p:cSld>
  <p:clrMapOvr>
    <a:masterClrMapping/>
  </p:clrMapOvr>
</p:sld>
</file>

<file path=ppt/theme/theme1.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515</TotalTime>
  <Words>1142</Words>
  <Application>Microsoft Office PowerPoint</Application>
  <PresentationFormat>Pokaz na ekranie (4:3)</PresentationFormat>
  <Paragraphs>319</Paragraphs>
  <Slides>23</Slides>
  <Notes>18</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1_Motyw pakietu Office</vt:lpstr>
      <vt:lpstr> OCENA  STANU BEZPIECZEŃSTWA I PORZĄDKU PUBLICZNEGO NA TERENIE DZIAŁANIA KOMISARIATU POLICJI W SEROCKU ZA ROK 2024  </vt:lpstr>
      <vt:lpstr>Prezentacja programu PowerPoint</vt:lpstr>
      <vt:lpstr>ZESPÓŁ KRYMINALNY</vt:lpstr>
      <vt:lpstr>Liczba przestępstw o charakterze kryminalnym na terenie gm. Serock</vt:lpstr>
      <vt:lpstr>Wskaźnik wykrywalności w 7 kategoriach przestępstw w latach 2021-2024:</vt:lpstr>
      <vt:lpstr>ZESPÓŁ DZIELNICOWYCH</vt:lpstr>
      <vt:lpstr>ZESPÓŁ DZIELNICOWYCH</vt:lpstr>
      <vt:lpstr>Zwalczanie przestępczości i patologii wśród nieletnich </vt:lpstr>
      <vt:lpstr>Prezentacja programu PowerPoint</vt:lpstr>
      <vt:lpstr>  </vt:lpstr>
      <vt:lpstr>Osiągnięte wyniki w służbie</vt:lpstr>
      <vt:lpstr>  </vt:lpstr>
      <vt:lpstr>JEDNOSOBOWE STANOWISKO DO SPRAW WYKROCZEŃ</vt:lpstr>
      <vt:lpstr>Prezentacja programu PowerPoint</vt:lpstr>
      <vt:lpstr>Prezentacja programu PowerPoint</vt:lpstr>
      <vt:lpstr>Prezentacja programu PowerPoint</vt:lpstr>
      <vt:lpstr>Prezentacja programu PowerPoint</vt:lpstr>
      <vt:lpstr>REALIZACJA PROWADZONYCH DZIAŁAŃ WŁASNYCH ORAZ ZABEZPIECZENIA IMPREZ NA TERENIE GMINY SEROCK</vt:lpstr>
      <vt:lpstr>REALIZACJA PROWADZONYCH DZIAŁAŃ WŁASNYCH</vt:lpstr>
      <vt:lpstr>WSPARCIE FINANSOWE</vt:lpstr>
      <vt:lpstr>POTRZEBY – POJAZDY SŁUŻBOWE</vt:lpstr>
      <vt:lpstr>PRIORYTETY I ZADANIA POLICJI NA ROK 2025</vt:lpstr>
      <vt:lpstr>DZIĘKUJĘ ZA UWAGĘ</vt:lpstr>
    </vt:vector>
  </TitlesOfParts>
  <Company>Nazwa twojej firmy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ODPRAW ROCZNA POSUMOWANIE WYNIKÓW OSIĄGNIĘTYCH PRZEZ KPP w LEGIONOWIE w 2008 r.</dc:title>
  <dc:creator>Norbert Miłosz</dc:creator>
  <cp:lastModifiedBy>janeckia</cp:lastModifiedBy>
  <cp:revision>782</cp:revision>
  <cp:lastPrinted>2025-03-26T09:03:47Z</cp:lastPrinted>
  <dcterms:created xsi:type="dcterms:W3CDTF">2009-01-30T21:16:56Z</dcterms:created>
  <dcterms:modified xsi:type="dcterms:W3CDTF">2025-03-26T09:59:56Z</dcterms:modified>
</cp:coreProperties>
</file>