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37"/>
  </p:notesMasterIdLst>
  <p:sldIdLst>
    <p:sldId id="256" r:id="rId2"/>
    <p:sldId id="326" r:id="rId3"/>
    <p:sldId id="384" r:id="rId4"/>
    <p:sldId id="385" r:id="rId5"/>
    <p:sldId id="258" r:id="rId6"/>
    <p:sldId id="291" r:id="rId7"/>
    <p:sldId id="303" r:id="rId8"/>
    <p:sldId id="292" r:id="rId9"/>
    <p:sldId id="365" r:id="rId10"/>
    <p:sldId id="257" r:id="rId11"/>
    <p:sldId id="337" r:id="rId12"/>
    <p:sldId id="280" r:id="rId13"/>
    <p:sldId id="379" r:id="rId14"/>
    <p:sldId id="377" r:id="rId15"/>
    <p:sldId id="378" r:id="rId16"/>
    <p:sldId id="383" r:id="rId17"/>
    <p:sldId id="364" r:id="rId18"/>
    <p:sldId id="327" r:id="rId19"/>
    <p:sldId id="386" r:id="rId20"/>
    <p:sldId id="387" r:id="rId21"/>
    <p:sldId id="380" r:id="rId22"/>
    <p:sldId id="331" r:id="rId23"/>
    <p:sldId id="347" r:id="rId24"/>
    <p:sldId id="348" r:id="rId25"/>
    <p:sldId id="333" r:id="rId26"/>
    <p:sldId id="349" r:id="rId27"/>
    <p:sldId id="334" r:id="rId28"/>
    <p:sldId id="369" r:id="rId29"/>
    <p:sldId id="338" r:id="rId30"/>
    <p:sldId id="388" r:id="rId31"/>
    <p:sldId id="343" r:id="rId32"/>
    <p:sldId id="389" r:id="rId33"/>
    <p:sldId id="382" r:id="rId34"/>
    <p:sldId id="310" r:id="rId35"/>
    <p:sldId id="279" r:id="rId3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eracyjny" initials="O" lastIdx="1" clrIdx="0">
    <p:extLst>
      <p:ext uri="{19B8F6BF-5375-455C-9EA6-DF929625EA0E}">
        <p15:presenceInfo xmlns:p15="http://schemas.microsoft.com/office/powerpoint/2012/main" userId="Operacyjny" providerId="None"/>
      </p:ext>
    </p:extLst>
  </p:cmAuthor>
  <p:cmAuthor id="2" name="Tomasz Wołoszyn" initials="TW" lastIdx="4" clrIdx="1">
    <p:extLst>
      <p:ext uri="{19B8F6BF-5375-455C-9EA6-DF929625EA0E}">
        <p15:presenceInfo xmlns:p15="http://schemas.microsoft.com/office/powerpoint/2012/main" userId="23d50468c2bf52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76092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38" autoAdjust="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KPPSP\Operacyjny\PISMA\Prezentacje%20i%20statystyki\Prezentacje%202025\Prezentacja%20na%20komisje%20porz&#261;dku%20publicznego\Statystyki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/>
              <a:t>Interwencje jednostek PSP, OSP i WSP w 2024 roku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3535845834313388E-2"/>
          <c:y val="9.9548233593947211E-2"/>
          <c:w val="0.92019518188135396"/>
          <c:h val="0.6505608760338149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7F7-4E0E-BA61-C8950CF1019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7F7-4E0E-BA61-C8950CF1019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7F7-4E0E-BA61-C8950CF1019E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7F7-4E0E-BA61-C8950CF1019E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1AD-416A-82DB-BCB90D740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'Wyjazdy jednostki'!$A$2:$A$19</c:f>
              <c:strCache>
                <c:ptCount val="18"/>
                <c:pt idx="0">
                  <c:v>JRG Legionowo</c:v>
                </c:pt>
                <c:pt idx="1">
                  <c:v>WSP Zegrze</c:v>
                </c:pt>
                <c:pt idx="2">
                  <c:v>OSP Legionowo</c:v>
                </c:pt>
                <c:pt idx="3">
                  <c:v>OSP Jabłonna</c:v>
                </c:pt>
                <c:pt idx="4">
                  <c:v>OSP Kąty Wegierskie</c:v>
                </c:pt>
                <c:pt idx="5">
                  <c:v>OSP Wola Kiełpińska</c:v>
                </c:pt>
                <c:pt idx="6">
                  <c:v>OSP Nieporęt</c:v>
                </c:pt>
                <c:pt idx="7">
                  <c:v>OSP Serock</c:v>
                </c:pt>
                <c:pt idx="8">
                  <c:v>OSP Wieliszew</c:v>
                </c:pt>
                <c:pt idx="9">
                  <c:v>OSP Chotomów</c:v>
                </c:pt>
                <c:pt idx="10">
                  <c:v>OSP Kałuszyn</c:v>
                </c:pt>
                <c:pt idx="11">
                  <c:v>OSP Skrzeszew</c:v>
                </c:pt>
                <c:pt idx="12">
                  <c:v>OSP Wólka Radzymińska</c:v>
                </c:pt>
                <c:pt idx="13">
                  <c:v>OSP Janówek</c:v>
                </c:pt>
                <c:pt idx="14">
                  <c:v>OSP Krubin</c:v>
                </c:pt>
                <c:pt idx="15">
                  <c:v>OSP Gąsiorowo</c:v>
                </c:pt>
                <c:pt idx="16">
                  <c:v>OSP Stanisławowo Zegrzyńskie</c:v>
                </c:pt>
                <c:pt idx="17">
                  <c:v>OSP JRS Legionowo</c:v>
                </c:pt>
              </c:strCache>
            </c:strRef>
          </c:cat>
          <c:val>
            <c:numRef>
              <c:f>'Wyjazdy jednostki'!$B$2:$B$19</c:f>
              <c:numCache>
                <c:formatCode>#,##0</c:formatCode>
                <c:ptCount val="18"/>
                <c:pt idx="0" formatCode="General">
                  <c:v>1050</c:v>
                </c:pt>
                <c:pt idx="1">
                  <c:v>311</c:v>
                </c:pt>
                <c:pt idx="2">
                  <c:v>112</c:v>
                </c:pt>
                <c:pt idx="3">
                  <c:v>222</c:v>
                </c:pt>
                <c:pt idx="4">
                  <c:v>138</c:v>
                </c:pt>
                <c:pt idx="5">
                  <c:v>122</c:v>
                </c:pt>
                <c:pt idx="6">
                  <c:v>113</c:v>
                </c:pt>
                <c:pt idx="7">
                  <c:v>117</c:v>
                </c:pt>
                <c:pt idx="8">
                  <c:v>110</c:v>
                </c:pt>
                <c:pt idx="9">
                  <c:v>138</c:v>
                </c:pt>
                <c:pt idx="10">
                  <c:v>86</c:v>
                </c:pt>
                <c:pt idx="11">
                  <c:v>89</c:v>
                </c:pt>
                <c:pt idx="12">
                  <c:v>80</c:v>
                </c:pt>
                <c:pt idx="13">
                  <c:v>49</c:v>
                </c:pt>
                <c:pt idx="14">
                  <c:v>30</c:v>
                </c:pt>
                <c:pt idx="15">
                  <c:v>33</c:v>
                </c:pt>
                <c:pt idx="16">
                  <c:v>19</c:v>
                </c:pt>
                <c:pt idx="17" formatCode="General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F7-4E0E-BA61-C8950CF101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75612848"/>
        <c:axId val="1575613680"/>
      </c:barChart>
      <c:catAx>
        <c:axId val="157561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75613680"/>
        <c:crosses val="autoZero"/>
        <c:auto val="1"/>
        <c:lblAlgn val="ctr"/>
        <c:lblOffset val="100"/>
        <c:noMultiLvlLbl val="0"/>
      </c:catAx>
      <c:valAx>
        <c:axId val="157561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7561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13538917204288E-2"/>
          <c:y val="3.9772887758234017E-2"/>
          <c:w val="0.91944279638912374"/>
          <c:h val="0.59395754520684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Kontrole ogółem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Legionowo</c:v>
                </c:pt>
                <c:pt idx="1">
                  <c:v>Jabłonna</c:v>
                </c:pt>
                <c:pt idx="2">
                  <c:v>Wieliszew</c:v>
                </c:pt>
                <c:pt idx="3">
                  <c:v>Nieporęt</c:v>
                </c:pt>
                <c:pt idx="4">
                  <c:v>Serock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22</c:v>
                </c:pt>
                <c:pt idx="1">
                  <c:v>14</c:v>
                </c:pt>
                <c:pt idx="2">
                  <c:v>26</c:v>
                </c:pt>
                <c:pt idx="3">
                  <c:v>30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7-48C1-BC16-7C0073D4E1B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Kontrole, w trakcie których stwierdzono nieprzestrzeganie przepisów przeciwpożarowych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Legionowo</c:v>
                </c:pt>
                <c:pt idx="1">
                  <c:v>Jabłonna</c:v>
                </c:pt>
                <c:pt idx="2">
                  <c:v>Wieliszew</c:v>
                </c:pt>
                <c:pt idx="3">
                  <c:v>Nieporęt</c:v>
                </c:pt>
                <c:pt idx="4">
                  <c:v>Serock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13</c:v>
                </c:pt>
                <c:pt idx="1">
                  <c:v>9</c:v>
                </c:pt>
                <c:pt idx="2">
                  <c:v>15</c:v>
                </c:pt>
                <c:pt idx="3">
                  <c:v>19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17-48C1-BC16-7C0073D4E1B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Kontrole, w trakcie których nie stwierdzono nieprzestrzeganie przepisów przeciwpożarowych2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Legionowo</c:v>
                </c:pt>
                <c:pt idx="1">
                  <c:v>Jabłonna</c:v>
                </c:pt>
                <c:pt idx="2">
                  <c:v>Wieliszew</c:v>
                </c:pt>
                <c:pt idx="3">
                  <c:v>Nieporęt</c:v>
                </c:pt>
                <c:pt idx="4">
                  <c:v>Serock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9</c:v>
                </c:pt>
                <c:pt idx="1">
                  <c:v>5</c:v>
                </c:pt>
                <c:pt idx="2">
                  <c:v>11</c:v>
                </c:pt>
                <c:pt idx="3">
                  <c:v>11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17-48C1-BC16-7C0073D4E1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893007"/>
        <c:axId val="97897167"/>
      </c:barChart>
      <c:catAx>
        <c:axId val="978930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7897167"/>
        <c:crosses val="autoZero"/>
        <c:auto val="1"/>
        <c:lblAlgn val="ctr"/>
        <c:lblOffset val="100"/>
        <c:noMultiLvlLbl val="0"/>
      </c:catAx>
      <c:valAx>
        <c:axId val="97897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7893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318377815254819E-2"/>
          <c:y val="0.69562939334424234"/>
          <c:w val="0.88536308864772784"/>
          <c:h val="0.286434746421772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11761127886516E-2"/>
          <c:y val="8.2230892612551759E-2"/>
          <c:w val="0.90888866682597269"/>
          <c:h val="0.63535030412463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Odbiory ogółem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2C-464A-B073-1354C4255D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2C-464A-B073-1354C4255D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2C-464A-B073-1354C4255D9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2C-464A-B073-1354C4255D9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2C-464A-B073-1354C4255D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Legionowo</c:v>
                </c:pt>
                <c:pt idx="1">
                  <c:v>Jabłonna</c:v>
                </c:pt>
                <c:pt idx="2">
                  <c:v>Wieliszew</c:v>
                </c:pt>
                <c:pt idx="3">
                  <c:v>Nieporęt</c:v>
                </c:pt>
                <c:pt idx="4">
                  <c:v>Serock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7</c:v>
                </c:pt>
                <c:pt idx="1">
                  <c:v>1</c:v>
                </c:pt>
                <c:pt idx="2">
                  <c:v>14</c:v>
                </c:pt>
                <c:pt idx="3">
                  <c:v>14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2C-464A-B073-1354C4255D9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Sprzeciw do użytkowania obiektu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Legionowo</c:v>
                </c:pt>
                <c:pt idx="1">
                  <c:v>Jabłonna</c:v>
                </c:pt>
                <c:pt idx="2">
                  <c:v>Wieliszew</c:v>
                </c:pt>
                <c:pt idx="3">
                  <c:v>Nieporęt</c:v>
                </c:pt>
                <c:pt idx="4">
                  <c:v>Serock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4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A1-41A1-8ABB-6344BCF87B1B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Uwagi/zastrzeżenia do użytkowania obiektu</c:v>
                </c:pt>
              </c:strCache>
            </c:strRef>
          </c:tx>
          <c:spPr>
            <a:solidFill>
              <a:srgbClr val="FFFF00">
                <a:alpha val="58000"/>
              </a:srgb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Legionowo</c:v>
                </c:pt>
                <c:pt idx="1">
                  <c:v>Jabłonna</c:v>
                </c:pt>
                <c:pt idx="2">
                  <c:v>Wieliszew</c:v>
                </c:pt>
                <c:pt idx="3">
                  <c:v>Nieporęt</c:v>
                </c:pt>
                <c:pt idx="4">
                  <c:v>Serock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A1-41A1-8ABB-6344BCF87B1B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Stanowisko pozytywne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Legionowo</c:v>
                </c:pt>
                <c:pt idx="1">
                  <c:v>Jabłonna</c:v>
                </c:pt>
                <c:pt idx="2">
                  <c:v>Wieliszew</c:v>
                </c:pt>
                <c:pt idx="3">
                  <c:v>Nieporęt</c:v>
                </c:pt>
                <c:pt idx="4">
                  <c:v>Serock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6</c:v>
                </c:pt>
                <c:pt idx="3">
                  <c:v>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A1-41A1-8ABB-6344BCF87B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78888527"/>
        <c:axId val="878910575"/>
      </c:barChart>
      <c:catAx>
        <c:axId val="8788885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78910575"/>
        <c:crosses val="autoZero"/>
        <c:auto val="1"/>
        <c:lblAlgn val="ctr"/>
        <c:lblOffset val="100"/>
        <c:noMultiLvlLbl val="0"/>
      </c:catAx>
      <c:valAx>
        <c:axId val="878910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78888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5-02-05T10:27:26.256" idx="4">
    <p:pos x="5051" y="1162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AB3B-5D02-4394-9A90-8483BC79F22E}" type="datetimeFigureOut">
              <a:rPr lang="pl-PL" smtClean="0"/>
              <a:t>25.03.2025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5D5BB-F943-4EB4-A470-D4858EA7F2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72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81EBC-83C1-2D03-4125-CF9F4A482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10C5263-4E97-5FAD-2A3A-96BFF9EF4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8ABFE5B-AF04-5E08-A53A-811925181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7D05825-AA54-31F4-620F-031FD97E3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2E490-36AF-4D87-A820-F2A5AD24BF5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98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D638F-A931-2B75-2853-15E390592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02EF9C4-E7B1-9F3B-D51D-764E2027D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F8E6E35-9B3B-80CE-446B-58B4FE08EE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417D1DA-F94B-8D51-EBD9-5256086C5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2E490-36AF-4D87-A820-F2A5AD24BF5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787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423FC-9D72-4BB6-28DB-3F9910A6D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6A041BF-3A06-2C0C-262E-0C45E62ED1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A5ECC10-7D0F-BB12-5FC3-0AF3B6F8F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22917BE-1C7C-53A6-49B7-442A953044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2E490-36AF-4D87-A820-F2A5AD24BF5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95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8FF90-3435-4259-7FA7-00F2DDEEB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40076C2-D603-0501-DCCD-7C2C72758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D7C769A-3E01-BE02-6074-12F564DC9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F655D6A-4C0D-DBB4-3B7E-E6357548D3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2E490-36AF-4D87-A820-F2A5AD24BF5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93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2E490-36AF-4D87-A820-F2A5AD24BF5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55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CAB807-6AF6-A817-49C2-286896963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42DEA0B-A6EB-2B6B-E12B-8E8022CDA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A7BB5D-C82D-F543-1FF1-9C6DEE98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F51BB6-E4F0-4BAE-94BC-5B585E10EE6D}" type="datetimeFigureOut">
              <a:rPr lang="pl-PL" smtClean="0"/>
              <a:pPr>
                <a:defRPr/>
              </a:pPr>
              <a:t>25.03.2025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39EB22-349E-C4A8-5891-64FFF0D9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FE6E66-3EB7-134F-151F-1D94D5D7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DE3EA-4925-4709-8DB6-83FCEF3E371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00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3CD72C-0289-C07D-BDDA-0027AA54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87BD256-6378-72EF-CF25-93E7E9CD1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AB8384-50E2-5F18-B082-2BC260ED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EC825-3F84-47AC-87E1-0C0299C87096}" type="datetimeFigureOut">
              <a:rPr lang="pl-PL" smtClean="0"/>
              <a:pPr>
                <a:defRPr/>
              </a:pPr>
              <a:t>25.03.2025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786E5C-74A0-95AB-0EDD-A2A0709DD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E4115B-1B4E-65EC-70EC-213C8E41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86F73-5863-40B1-9FA7-FC3C4022D8D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871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5177C71-8277-3582-0B88-1C647C2AF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A9AAF7B-98F0-ABFB-CA4A-FE6B37285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BD55A5-B6DF-804E-2F5A-B4BB0A7C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89DED-4412-4534-ABBF-1093FD59BFC0}" type="datetimeFigureOut">
              <a:rPr lang="pl-PL" smtClean="0"/>
              <a:pPr>
                <a:defRPr/>
              </a:pPr>
              <a:t>25.03.2025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B00D4B-887B-70DC-7C6B-C74E3E62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640227-5F39-7A4B-4734-D2BE441C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E2DAD-DE13-4A73-A930-F81FA89B43B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625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307667-636B-3483-8928-E9EE3E44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97E00F-7049-A1A6-5DAD-5F4CC8986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2B320B-D871-7614-A60C-90960A2B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F4D9C-2B34-4452-8F33-A2592A807B20}" type="datetimeFigureOut">
              <a:rPr lang="pl-PL" smtClean="0"/>
              <a:pPr>
                <a:defRPr/>
              </a:pPr>
              <a:t>25.03.2025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B764F4-28AB-3BDE-5147-03CC77ED4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804447-2427-1A35-5332-1953F832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8D34E-F2F7-46C9-A01F-26B8DCCEA1B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60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6E087A-113C-6384-E41D-68A9806B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2040E9-1DB8-CB52-A350-1A8019029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73A39B-8CAA-B756-1262-2D670BA7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4FA824-A7F1-4548-89AE-8B059E0A7242}" type="datetimeFigureOut">
              <a:rPr lang="pl-PL" smtClean="0"/>
              <a:pPr>
                <a:defRPr/>
              </a:pPr>
              <a:t>25.03.2025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050233-52E1-5D2C-D6E2-EEEDD68F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570EB3-323B-3A97-7071-773D9907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12A9A-DA53-4375-BCE2-E73B7B5B519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73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F93363-AF4A-7828-B6BC-DBD0A474D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73D422-6714-4F33-D13A-56D7AEA05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FC54C8-BDFE-F14E-5BD1-C6FC202DF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BEB1885-FF39-033C-B28B-363D6FBA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D7645-B42A-425C-BA55-93DC4A0B801D}" type="datetimeFigureOut">
              <a:rPr lang="pl-PL" smtClean="0"/>
              <a:pPr>
                <a:defRPr/>
              </a:pPr>
              <a:t>25.03.2025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545CBB3-05CD-008F-7FAE-AC47CB91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4795E9-2E4C-BD47-C013-4177A4E3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D7A81-94ED-4C5D-974F-1B7055C4435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76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1853EE-A890-C6B0-3EA7-CF59DB498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AD39F1-5384-2C11-2727-16FA84AD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019BD7-7AE0-4C41-450F-00A638879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F700BBF-C5F7-1DCE-9E05-7D3FC8CD9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67833C9-FA77-E62D-827D-4E1BF35D5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077EA39-7704-D70C-737C-7DCF0D56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51B110-5E26-42E2-A00F-ECFE6EDC40AA}" type="datetimeFigureOut">
              <a:rPr lang="pl-PL" smtClean="0"/>
              <a:pPr>
                <a:defRPr/>
              </a:pPr>
              <a:t>25.03.2025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3D63BF1-11BB-5C64-2B10-3F6A2772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E74771E-0CD4-D4E3-89F2-B8339FA9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E9810-DDF0-4123-AF6C-A0C9892B981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27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725E02-F75B-EAC2-E26E-88F95624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A78B33A-C0D2-F9A6-67B9-BC886E1B8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47E074-B36A-4AE2-84C9-0482E170C08C}" type="datetimeFigureOut">
              <a:rPr lang="pl-PL" smtClean="0"/>
              <a:pPr>
                <a:defRPr/>
              </a:pPr>
              <a:t>25.03.2025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8882B2E-6DD7-C2A4-6F5D-2B0A5B3E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69F9367-F989-410E-7002-6E167C53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936F0-5C57-407A-99D3-BBC62F52E49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022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2EC7873-DD21-4E89-D2AD-214A9851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BDF505-D757-4DEF-95EC-0593AB24CA5C}" type="datetimeFigureOut">
              <a:rPr lang="pl-PL" smtClean="0"/>
              <a:pPr>
                <a:defRPr/>
              </a:pPr>
              <a:t>25.03.2025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F3EBFD7-2CC1-AF58-66FB-8F92CBD6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726851F-15F3-47B0-2C74-57042FF0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11CD3-C8F3-4D9F-8850-97C76B0ECA5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5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24D70C-2F0C-D2E2-70DC-B9D8D7F9C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41A0EB-2B90-23CF-C305-B2061DCB6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D489D-D706-222F-E7E3-BF2EB2453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6BE7989-D949-1C88-190E-E3869909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1F04F-EC36-4B01-B685-BF54AC8F04A0}" type="datetimeFigureOut">
              <a:rPr lang="pl-PL" smtClean="0"/>
              <a:pPr>
                <a:defRPr/>
              </a:pPr>
              <a:t>25.03.2025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34F5AB4-E061-8E23-F924-B542A361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4352EC9-B1A6-5A14-A4DE-44EF0787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572B3-477E-4E93-8771-5611CFB95E5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98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4E6FC-1B72-109A-C287-4DA53B7D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2F05C20-2851-6B8C-7421-3392B4946A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F97B84-696B-2FE7-88E6-3E6E52077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7D7469E-A71A-808D-51BB-854E1015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AED354-E7F3-4DF7-9016-E3420A413E4F}" type="datetimeFigureOut">
              <a:rPr lang="pl-PL" smtClean="0"/>
              <a:pPr>
                <a:defRPr/>
              </a:pPr>
              <a:t>25.03.2025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4375A2-56AF-1DC6-6ADB-C47A3194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28D69CB-DFE1-72C0-E51C-D1CCB318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44D07-98BC-414B-ADF6-9460926472F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13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7FBD742-7C72-0036-2F83-8A1B834F5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458B93-EE7F-E39B-345E-AAC7D2B6D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D99AC6-7610-3533-D051-5D24F5EAE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51B110-5E26-42E2-A00F-ECFE6EDC40AA}" type="datetimeFigureOut">
              <a:rPr lang="pl-PL" smtClean="0"/>
              <a:pPr>
                <a:defRPr/>
              </a:pPr>
              <a:t>25.03.2025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A5793B-3466-4C0E-4A8F-AC46C5CA5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D68B9D-5F6F-DE72-4D48-38AEA68CF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EE9810-DDF0-4123-AF6C-A0C9892B981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174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00188"/>
            <a:ext cx="7772400" cy="3429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8750" y="5929313"/>
            <a:ext cx="6400800" cy="3524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>
                <a:solidFill>
                  <a:schemeClr val="tx1"/>
                </a:solidFill>
                <a:latin typeface="Aptos" panose="020B0004020202020204" pitchFamily="34" charset="0"/>
              </a:rPr>
              <a:t>Legionowo, luty 2025 r.</a:t>
            </a:r>
            <a:endParaRPr lang="pl-PL" sz="18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1027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rostokąt 6"/>
          <p:cNvSpPr/>
          <p:nvPr/>
        </p:nvSpPr>
        <p:spPr>
          <a:xfrm>
            <a:off x="791580" y="2788159"/>
            <a:ext cx="7560840" cy="255454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2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latin typeface="Aptos" panose="020B0004020202020204" pitchFamily="34" charset="0"/>
              </a:rPr>
              <a:t>STAN OCHRONY PRZECIWPOŻAROWEJ NA TERENIE POWIATU LEGIONOWSKIEGO – SPRAWOZDANIE ZA 2024 ROK</a:t>
            </a:r>
            <a:br>
              <a:rPr lang="pl-PL" sz="4800" b="1" dirty="0">
                <a:ln w="31550" cmpd="sng">
                  <a:noFill/>
                  <a:prstDash val="solid"/>
                </a:ln>
                <a:solidFill>
                  <a:srgbClr val="376092"/>
                </a:solidFill>
              </a:rPr>
            </a:br>
            <a:endParaRPr lang="pl-PL" sz="3200" b="1" dirty="0">
              <a:ln w="31550" cmpd="sng">
                <a:noFill/>
                <a:prstDash val="solid"/>
              </a:ln>
              <a:solidFill>
                <a:srgbClr val="376092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7D35716-0F9A-442D-8711-B3F70F2143C4}"/>
              </a:ext>
            </a:extLst>
          </p:cNvPr>
          <p:cNvSpPr txBox="1"/>
          <p:nvPr/>
        </p:nvSpPr>
        <p:spPr>
          <a:xfrm>
            <a:off x="1763688" y="452009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latin typeface="Aptos" panose="020B0004020202020204" pitchFamily="34" charset="0"/>
              </a:rPr>
              <a:t>Komenda Powiatowa </a:t>
            </a:r>
          </a:p>
          <a:p>
            <a:pPr algn="ctr"/>
            <a:r>
              <a:rPr lang="pl-PL" sz="3000" b="1" dirty="0">
                <a:latin typeface="Aptos" panose="020B0004020202020204" pitchFamily="34" charset="0"/>
              </a:rPr>
              <a:t>Państwowej Straży Pożarnej</a:t>
            </a:r>
          </a:p>
          <a:p>
            <a:pPr algn="ctr"/>
            <a:r>
              <a:rPr lang="pl-PL" sz="2000" b="1" dirty="0">
                <a:latin typeface="Aptos" panose="020B0004020202020204" pitchFamily="34" charset="0"/>
              </a:rPr>
              <a:t>ul. Jagiellońska 71A, Legionowo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78613"/>
            <a:ext cx="8229600" cy="4847803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dirty="0">
                <a:effectLst/>
                <a:latin typeface="Aptos" panose="020B0004020202020204" pitchFamily="34" charset="0"/>
                <a:cs typeface="Times New Roman" pitchFamily="18" charset="0"/>
              </a:rPr>
              <a:t>Prowadzenie i organizowanie działań ratowniczo – gaśniczych przez KSRG na terenie powiatu. Łącznie do dnia 31 grudnia </a:t>
            </a:r>
            <a:r>
              <a:rPr lang="pl-PL" sz="2000" b="1" dirty="0">
                <a:effectLst/>
                <a:latin typeface="Aptos" panose="020B0004020202020204" pitchFamily="34" charset="0"/>
                <a:cs typeface="Times New Roman" pitchFamily="18" charset="0"/>
              </a:rPr>
              <a:t>1861</a:t>
            </a:r>
            <a:r>
              <a:rPr lang="pl-PL" sz="2000" dirty="0">
                <a:solidFill>
                  <a:srgbClr val="FF0000"/>
                </a:solidFill>
                <a:effectLst/>
                <a:latin typeface="Aptos" panose="020B0004020202020204" pitchFamily="34" charset="0"/>
                <a:cs typeface="Times New Roman" pitchFamily="18" charset="0"/>
              </a:rPr>
              <a:t> </a:t>
            </a:r>
            <a:r>
              <a:rPr lang="pl-PL" sz="2000" dirty="0">
                <a:effectLst/>
                <a:latin typeface="Aptos" panose="020B0004020202020204" pitchFamily="34" charset="0"/>
                <a:cs typeface="Times New Roman" pitchFamily="18" charset="0"/>
              </a:rPr>
              <a:t>zdarzeń.</a:t>
            </a:r>
          </a:p>
          <a:p>
            <a:pPr marL="914400" lvl="1" indent="-457200" algn="just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dirty="0">
                <a:effectLst/>
                <a:latin typeface="Aptos" panose="020B0004020202020204" pitchFamily="34" charset="0"/>
                <a:cs typeface="Times New Roman" pitchFamily="18" charset="0"/>
              </a:rPr>
              <a:t>Działania w zakresie nadzoru nad funkcjonowaniem krajowego systemu ratowniczo-gaśniczego na terenie powiatu:</a:t>
            </a:r>
          </a:p>
          <a:p>
            <a:pPr marL="1143450" lvl="1" indent="-457200" algn="just" eaLnBrk="1" fontAlgn="auto" hangingPunct="1">
              <a:spcAft>
                <a:spcPts val="600"/>
              </a:spcAft>
              <a:buFont typeface="+mj-lt"/>
              <a:buAutoNum type="alphaLcPeriod"/>
              <a:defRPr/>
            </a:pPr>
            <a:r>
              <a:rPr lang="pl-PL" sz="2000" dirty="0">
                <a:effectLst/>
                <a:latin typeface="Aptos" panose="020B0004020202020204" pitchFamily="34" charset="0"/>
                <a:cs typeface="Times New Roman" pitchFamily="18" charset="0"/>
              </a:rPr>
              <a:t>przeprowadzenie inspekcji gotowości operacyjno-technicznej podmiotów KSRG na terenie powiatu – </a:t>
            </a:r>
            <a:r>
              <a:rPr lang="pl-PL" sz="2000" b="1" dirty="0">
                <a:effectLst/>
                <a:latin typeface="Aptos" panose="020B0004020202020204" pitchFamily="34" charset="0"/>
                <a:cs typeface="Times New Roman" pitchFamily="18" charset="0"/>
              </a:rPr>
              <a:t>3 inspekcje SK KP PSP, </a:t>
            </a:r>
            <a:br>
              <a:rPr lang="pl-PL" sz="2000" b="1" dirty="0">
                <a:effectLst/>
                <a:latin typeface="Aptos" panose="020B0004020202020204" pitchFamily="34" charset="0"/>
                <a:cs typeface="Times New Roman" pitchFamily="18" charset="0"/>
              </a:rPr>
            </a:br>
            <a:r>
              <a:rPr lang="pl-PL" sz="2000" b="1" dirty="0">
                <a:effectLst/>
                <a:latin typeface="Aptos" panose="020B0004020202020204" pitchFamily="34" charset="0"/>
                <a:cs typeface="Times New Roman" pitchFamily="18" charset="0"/>
              </a:rPr>
              <a:t>3 inspekcje JRG, 14 inspekcji jednostek OSP,</a:t>
            </a:r>
            <a:endParaRPr lang="pl-PL" sz="2000" dirty="0">
              <a:effectLst/>
              <a:latin typeface="Aptos" panose="020B0004020202020204" pitchFamily="34" charset="0"/>
              <a:cs typeface="Times New Roman" pitchFamily="18" charset="0"/>
            </a:endParaRPr>
          </a:p>
          <a:p>
            <a:pPr marL="1143450" lvl="1" indent="-457200" algn="just" eaLnBrk="1" fontAlgn="auto" hangingPunct="1">
              <a:spcAft>
                <a:spcPts val="600"/>
              </a:spcAft>
              <a:buFont typeface="+mj-lt"/>
              <a:buAutoNum type="alphaLcPeriod"/>
              <a:defRPr/>
            </a:pPr>
            <a:r>
              <a:rPr lang="pl-PL" sz="2000" dirty="0">
                <a:effectLst/>
                <a:latin typeface="Aptos" panose="020B0004020202020204" pitchFamily="34" charset="0"/>
                <a:cs typeface="Times New Roman" pitchFamily="18" charset="0"/>
              </a:rPr>
              <a:t>opracowywanie analiz z działań ratowniczo – gaśniczych prowadzonych na terenie powiatu – </a:t>
            </a:r>
            <a:r>
              <a:rPr lang="pl-PL" sz="2000" b="1" dirty="0">
                <a:effectLst/>
                <a:latin typeface="Aptos" panose="020B0004020202020204" pitchFamily="34" charset="0"/>
                <a:cs typeface="Times New Roman" pitchFamily="18" charset="0"/>
              </a:rPr>
              <a:t>opracowano 2 analizy,</a:t>
            </a:r>
          </a:p>
        </p:txBody>
      </p:sp>
      <p:sp>
        <p:nvSpPr>
          <p:cNvPr id="6" name="Prostokąt 5"/>
          <p:cNvSpPr/>
          <p:nvPr/>
        </p:nvSpPr>
        <p:spPr>
          <a:xfrm>
            <a:off x="2620123" y="638145"/>
            <a:ext cx="414049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ptos" panose="020B0004020202020204" pitchFamily="34" charset="0"/>
              </a:rPr>
              <a:t>DZIAŁALNOŚĆ </a:t>
            </a: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OPERACYJNA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348880"/>
            <a:ext cx="8229600" cy="4847803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dirty="0">
                <a:latin typeface="Aptos" panose="020B0004020202020204" pitchFamily="34" charset="0"/>
                <a:cs typeface="Times New Roman" pitchFamily="18" charset="0"/>
              </a:rPr>
              <a:t>Rozpatrzono wnioski i wydano </a:t>
            </a:r>
            <a:r>
              <a:rPr lang="pl-PL" sz="2000" b="1" dirty="0">
                <a:latin typeface="Aptos" panose="020B0004020202020204" pitchFamily="34" charset="0"/>
                <a:cs typeface="Times New Roman" pitchFamily="18" charset="0"/>
              </a:rPr>
              <a:t>8 pozytywnych decyzji </a:t>
            </a:r>
            <a:r>
              <a:rPr lang="pl-PL" sz="2000" dirty="0">
                <a:latin typeface="Aptos" panose="020B0004020202020204" pitchFamily="34" charset="0"/>
                <a:cs typeface="Times New Roman" pitchFamily="18" charset="0"/>
              </a:rPr>
              <a:t>przyznających </a:t>
            </a:r>
            <a:r>
              <a:rPr lang="pl-PL" sz="2000" b="1" dirty="0">
                <a:latin typeface="Aptos" panose="020B0004020202020204" pitchFamily="34" charset="0"/>
                <a:cs typeface="Times New Roman" pitchFamily="18" charset="0"/>
              </a:rPr>
              <a:t>świadczenia ratownicze </a:t>
            </a:r>
            <a:r>
              <a:rPr lang="pl-PL" sz="2000" dirty="0">
                <a:latin typeface="Aptos" panose="020B0004020202020204" pitchFamily="34" charset="0"/>
                <a:cs typeface="Times New Roman" pitchFamily="18" charset="0"/>
              </a:rPr>
              <a:t>dla członków Ochotniczych Straży Pożarnych</a:t>
            </a:r>
          </a:p>
          <a:p>
            <a:pPr marL="914400" lvl="1" indent="-457200" algn="just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dirty="0">
                <a:latin typeface="Aptos" panose="020B0004020202020204" pitchFamily="34" charset="0"/>
                <a:cs typeface="Times New Roman" pitchFamily="18" charset="0"/>
              </a:rPr>
              <a:t>Prowadzenie w sezonie letnim prewencyjnych patroli wspólnie z Policją na Zalewie Zegrzyńskim w ramach zwiększenia bezpieczeństwa  osób wypoczywających nad wodą.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C48BE97-CFF4-5BAB-7308-00CF4BCEFDF2}"/>
              </a:ext>
            </a:extLst>
          </p:cNvPr>
          <p:cNvSpPr txBox="1"/>
          <p:nvPr/>
        </p:nvSpPr>
        <p:spPr>
          <a:xfrm>
            <a:off x="2266374" y="648824"/>
            <a:ext cx="4580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ptos" panose="020B0004020202020204" pitchFamily="34" charset="0"/>
              </a:rPr>
              <a:t>DZIAŁALNOŚĆ </a:t>
            </a: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OPERACYJNA</a:t>
            </a:r>
          </a:p>
        </p:txBody>
      </p:sp>
    </p:spTree>
    <p:extLst>
      <p:ext uri="{BB962C8B-B14F-4D97-AF65-F5344CB8AC3E}">
        <p14:creationId xmlns:p14="http://schemas.microsoft.com/office/powerpoint/2010/main" val="213019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5557" y="1697571"/>
            <a:ext cx="8373616" cy="4992960"/>
          </a:xfrm>
        </p:spPr>
        <p:txBody>
          <a:bodyPr rtlCol="0">
            <a:normAutofit/>
          </a:bodyPr>
          <a:lstStyle/>
          <a:p>
            <a:pPr marL="360000" lvl="1" indent="-285750">
              <a:spcBef>
                <a:spcPts val="0"/>
              </a:spcBef>
              <a:defRPr/>
            </a:pPr>
            <a:r>
              <a:rPr lang="pl-PL" sz="1400" b="1" dirty="0">
                <a:effectLst/>
                <a:latin typeface="Aptos" panose="020B0004020202020204" pitchFamily="34" charset="0"/>
                <a:cs typeface="Times New Roman" pitchFamily="18" charset="0"/>
              </a:rPr>
              <a:t>4 KWIETNIA 2024 R. </a:t>
            </a:r>
          </a:p>
          <a:p>
            <a:pPr marL="360000" lvl="1" indent="-285750">
              <a:spcBef>
                <a:spcPts val="0"/>
              </a:spcBef>
              <a:defRPr/>
            </a:pPr>
            <a:r>
              <a:rPr lang="pl-PL" sz="1400" b="1" dirty="0">
                <a:effectLst/>
                <a:latin typeface="Aptos" panose="020B0004020202020204" pitchFamily="34" charset="0"/>
                <a:cs typeface="Times New Roman" pitchFamily="18" charset="0"/>
              </a:rPr>
              <a:t>ZEGRZE NA ODCINKU DROGI DK61 </a:t>
            </a:r>
          </a:p>
          <a:p>
            <a:pPr marL="360000" lvl="1" indent="-285750">
              <a:spcBef>
                <a:spcPts val="0"/>
              </a:spcBef>
              <a:defRPr/>
            </a:pPr>
            <a:r>
              <a:rPr lang="pl-PL" sz="1400" b="1" dirty="0">
                <a:effectLst/>
                <a:latin typeface="Aptos" panose="020B0004020202020204" pitchFamily="34" charset="0"/>
                <a:cs typeface="Times New Roman" pitchFamily="18" charset="0"/>
              </a:rPr>
              <a:t>ZDERZENIA CZTERECH POJAZDÓW</a:t>
            </a:r>
          </a:p>
          <a:p>
            <a:pPr marL="74250" lvl="1" indent="0">
              <a:spcBef>
                <a:spcPts val="0"/>
              </a:spcBef>
              <a:buNone/>
              <a:defRPr/>
            </a:pPr>
            <a:endParaRPr lang="pl-PL" sz="1400" b="1" dirty="0">
              <a:effectLst/>
              <a:latin typeface="Aptos" panose="020B0004020202020204" pitchFamily="34" charset="0"/>
              <a:cs typeface="Times New Roman" pitchFamily="18" charset="0"/>
            </a:endParaRPr>
          </a:p>
          <a:p>
            <a:pPr marL="360000" lvl="1" indent="-285750">
              <a:spcBef>
                <a:spcPts val="0"/>
              </a:spcBef>
              <a:defRPr/>
            </a:pPr>
            <a:r>
              <a:rPr lang="pl-PL" sz="1400" b="1" dirty="0">
                <a:solidFill>
                  <a:srgbClr val="FF0000"/>
                </a:solidFill>
                <a:effectLst/>
                <a:latin typeface="Aptos" panose="020B0004020202020204" pitchFamily="34" charset="0"/>
                <a:cs typeface="Times New Roman" pitchFamily="18" charset="0"/>
              </a:rPr>
              <a:t>1 OFIARA ŚMIERTELNA</a:t>
            </a:r>
          </a:p>
          <a:p>
            <a:pPr marL="74250" lvl="1" indent="0">
              <a:spcBef>
                <a:spcPts val="0"/>
              </a:spcBef>
              <a:buNone/>
              <a:defRPr/>
            </a:pPr>
            <a:r>
              <a:rPr lang="pl-PL" sz="1400" b="1" dirty="0">
                <a:solidFill>
                  <a:srgbClr val="FF0000"/>
                </a:solidFill>
                <a:effectLst/>
                <a:latin typeface="Aptos" panose="020B0004020202020204" pitchFamily="34" charset="0"/>
                <a:cs typeface="Times New Roman" pitchFamily="18" charset="0"/>
              </a:rPr>
              <a:t>        2 RANNE</a:t>
            </a:r>
          </a:p>
          <a:p>
            <a:pPr marL="74250" lvl="1" indent="0">
              <a:spcBef>
                <a:spcPts val="0"/>
              </a:spcBef>
              <a:buNone/>
              <a:defRPr/>
            </a:pPr>
            <a:endParaRPr lang="pl-PL" sz="1600" b="1" u="sng" dirty="0">
              <a:effectLst/>
              <a:latin typeface="Aptos" panose="020B0004020202020204" pitchFamily="34" charset="0"/>
              <a:cs typeface="Times New Roman" pitchFamily="18" charset="0"/>
            </a:endParaRPr>
          </a:p>
          <a:p>
            <a:pPr marL="245700" lvl="1" indent="-171450">
              <a:spcBef>
                <a:spcPts val="0"/>
              </a:spcBef>
              <a:defRPr/>
            </a:pPr>
            <a:r>
              <a:rPr lang="pl-PL" sz="1200" b="1" dirty="0">
                <a:effectLst/>
                <a:latin typeface="Aptos" panose="020B0004020202020204" pitchFamily="34" charset="0"/>
                <a:cs typeface="Times New Roman" pitchFamily="18" charset="0"/>
              </a:rPr>
              <a:t>W działaniach udział brały: </a:t>
            </a:r>
          </a:p>
          <a:p>
            <a:pPr marL="7425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200" b="1" dirty="0">
                <a:effectLst/>
                <a:latin typeface="Aptos" panose="020B0004020202020204" pitchFamily="34" charset="0"/>
                <a:cs typeface="Times New Roman" pitchFamily="18" charset="0"/>
              </a:rPr>
              <a:t>          - KP PSP Legionowo</a:t>
            </a:r>
          </a:p>
          <a:p>
            <a:pPr marL="7425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200" b="1" dirty="0">
                <a:effectLst/>
                <a:latin typeface="Aptos" panose="020B0004020202020204" pitchFamily="34" charset="0"/>
                <a:cs typeface="Times New Roman" pitchFamily="18" charset="0"/>
              </a:rPr>
              <a:t>          - WOP Zegrze</a:t>
            </a:r>
          </a:p>
          <a:p>
            <a:pPr marL="7425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200" b="1" dirty="0">
                <a:effectLst/>
                <a:latin typeface="Aptos" panose="020B0004020202020204" pitchFamily="34" charset="0"/>
                <a:cs typeface="Times New Roman" pitchFamily="18" charset="0"/>
              </a:rPr>
              <a:t>          - OSP Serock</a:t>
            </a:r>
          </a:p>
          <a:p>
            <a:pPr marL="7425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800" b="1" dirty="0">
              <a:latin typeface="+mj-lt"/>
              <a:cs typeface="Times New Roman" pitchFamily="18" charset="0"/>
            </a:endParaRPr>
          </a:p>
          <a:p>
            <a:pPr marL="7425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8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5998AE3-E279-454F-8EC5-89DB9589A7EB}"/>
              </a:ext>
            </a:extLst>
          </p:cNvPr>
          <p:cNvSpPr/>
          <p:nvPr/>
        </p:nvSpPr>
        <p:spPr>
          <a:xfrm>
            <a:off x="1425112" y="361383"/>
            <a:ext cx="626518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NAJPOWAŻNIEJSZE ZDARZENIA </a:t>
            </a:r>
          </a:p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W 2024  ROKU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BB2D63E-D1E9-3831-C15E-C1ACBEFC1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37" y="3945667"/>
            <a:ext cx="3710928" cy="234794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00C4C0D-7307-D64E-389C-27BD2460D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45" y="2094486"/>
            <a:ext cx="3710928" cy="419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9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49DE3-3260-6BC7-F2EB-580FB04FC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0D253964-F746-7CFE-C07A-6234973000EB}"/>
              </a:ext>
            </a:extLst>
          </p:cNvPr>
          <p:cNvSpPr txBox="1">
            <a:spLocks/>
          </p:cNvSpPr>
          <p:nvPr/>
        </p:nvSpPr>
        <p:spPr bwMode="auto">
          <a:xfrm>
            <a:off x="385192" y="1615524"/>
            <a:ext cx="8373616" cy="49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12 SIERPNIA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NIEPORĘT DW 631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ZDERZENIE 4 POJAZDÓW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400" b="1" dirty="0">
              <a:latin typeface="Aptos" panose="020B0004020202020204" pitchFamily="34" charset="0"/>
              <a:cs typeface="Times New Roman" pitchFamily="18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rgbClr val="FF0000"/>
                </a:solidFill>
                <a:latin typeface="Aptos" panose="020B0004020202020204" pitchFamily="34" charset="0"/>
                <a:cs typeface="Times New Roman" pitchFamily="18" charset="0"/>
              </a:rPr>
              <a:t>1 OFIARA ŚMIERTELNA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solidFill>
                  <a:srgbClr val="FF0000"/>
                </a:solidFill>
                <a:latin typeface="Aptos" panose="020B0004020202020204" pitchFamily="34" charset="0"/>
                <a:cs typeface="Times New Roman" pitchFamily="18" charset="0"/>
              </a:rPr>
              <a:t>        4 RANNE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400" b="1" dirty="0">
              <a:latin typeface="Aptos" panose="020B0004020202020204" pitchFamily="34" charset="0"/>
              <a:cs typeface="Times New Roman" pitchFamily="18" charset="0"/>
            </a:endParaRP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400" b="1" dirty="0">
              <a:latin typeface="Aptos" panose="020B0004020202020204" pitchFamily="34" charset="0"/>
              <a:cs typeface="Times New Roman" pitchFamily="18" charset="0"/>
            </a:endParaRP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400" b="1" dirty="0">
              <a:latin typeface="Aptos" panose="020B0004020202020204" pitchFamily="34" charset="0"/>
              <a:cs typeface="Times New Roman" pitchFamily="18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W działaniach udział brały: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400" b="1" dirty="0">
              <a:latin typeface="Aptos" panose="020B0004020202020204" pitchFamily="34" charset="0"/>
              <a:cs typeface="Times New Roman" pitchFamily="18" charset="0"/>
            </a:endParaRP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 - KP PSP w Legionowo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 - WOP Zegrze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- OSP Nieporęt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- OSP Wólka Radz.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</p:txBody>
      </p:sp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4035F143-365F-6CDB-EFCF-404DE2D7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 descr="Obraz zawierający na wolnym powietrzu, Pojazd lądowy, opona, koło&#10;&#10;Opis wygenerowany automatycznie">
            <a:extLst>
              <a:ext uri="{FF2B5EF4-FFF2-40B4-BE49-F238E27FC236}">
                <a16:creationId xmlns:a16="http://schemas.microsoft.com/office/drawing/2014/main" id="{0C886E41-1A01-E1E2-808B-6003644BD1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07" y="4607702"/>
            <a:ext cx="2927934" cy="1922216"/>
          </a:xfrm>
          <a:prstGeom prst="rect">
            <a:avLst/>
          </a:prstGeom>
        </p:spPr>
      </p:pic>
      <p:pic>
        <p:nvPicPr>
          <p:cNvPr id="12" name="Obraz 11" descr="Obraz zawierający na wolnym powietrzu, pojazd, Pojazd lądowy, koło">
            <a:extLst>
              <a:ext uri="{FF2B5EF4-FFF2-40B4-BE49-F238E27FC236}">
                <a16:creationId xmlns:a16="http://schemas.microsoft.com/office/drawing/2014/main" id="{14F87FF4-ED41-0F02-DD97-5B3EDEE5E1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70" y="4592206"/>
            <a:ext cx="2927934" cy="1922216"/>
          </a:xfrm>
          <a:prstGeom prst="rect">
            <a:avLst/>
          </a:prstGeom>
        </p:spPr>
      </p:pic>
      <p:pic>
        <p:nvPicPr>
          <p:cNvPr id="14" name="Obraz 13" descr="Obraz zawierający na wolnym powietrzu, pojazd, drzewo, Pojazd lądowy">
            <a:extLst>
              <a:ext uri="{FF2B5EF4-FFF2-40B4-BE49-F238E27FC236}">
                <a16:creationId xmlns:a16="http://schemas.microsoft.com/office/drawing/2014/main" id="{A0BC5A0C-9600-5658-12FA-9FDA190BA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43" y="1767763"/>
            <a:ext cx="3456384" cy="259228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7422BB0-AB7B-38B8-0022-9E88C6D73EF8}"/>
              </a:ext>
            </a:extLst>
          </p:cNvPr>
          <p:cNvSpPr txBox="1"/>
          <p:nvPr/>
        </p:nvSpPr>
        <p:spPr>
          <a:xfrm>
            <a:off x="2123728" y="575019"/>
            <a:ext cx="4580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NAJPOWAŻNIEJSZE ZDARZENIA </a:t>
            </a:r>
          </a:p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W 2024  ROKU</a:t>
            </a:r>
          </a:p>
        </p:txBody>
      </p:sp>
    </p:spTree>
    <p:extLst>
      <p:ext uri="{BB962C8B-B14F-4D97-AF65-F5344CB8AC3E}">
        <p14:creationId xmlns:p14="http://schemas.microsoft.com/office/powerpoint/2010/main" val="155674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585BB-07ED-21A8-AE4E-1B13579BF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71B2F62F-8BE1-8049-D5E7-6C97E1764586}"/>
              </a:ext>
            </a:extLst>
          </p:cNvPr>
          <p:cNvSpPr txBox="1">
            <a:spLocks/>
          </p:cNvSpPr>
          <p:nvPr/>
        </p:nvSpPr>
        <p:spPr bwMode="auto">
          <a:xfrm>
            <a:off x="385192" y="1658017"/>
            <a:ext cx="8373616" cy="49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8 WRZEŚNIA 2024 R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LEGIONOWO ULICA SŁOWACKIEGO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POŻARU MIESZKANIA W BUDYNKU WIELORODZINNYM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rgbClr val="FF0000"/>
                </a:solidFill>
                <a:latin typeface="Aptos" panose="020B0004020202020204" pitchFamily="34" charset="0"/>
                <a:cs typeface="Times New Roman" pitchFamily="18" charset="0"/>
              </a:rPr>
              <a:t>1 OFIARA ŚMIERTELNA,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KILKA RODZIN MUSIAŁO NA JAKIŚ CZAS ZMIENIĆ MIEJSCE SWOJEGO ZAMIESZKANIA.  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400" b="1" dirty="0">
              <a:latin typeface="Aptos" panose="020B0004020202020204" pitchFamily="34" charset="0"/>
              <a:cs typeface="Times New Roman" pitchFamily="18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400" b="1" dirty="0">
              <a:latin typeface="Aptos" panose="020B0004020202020204" pitchFamily="34" charset="0"/>
              <a:cs typeface="Times New Roman" pitchFamily="18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400" b="1" dirty="0">
              <a:latin typeface="Aptos" panose="020B0004020202020204" pitchFamily="34" charset="0"/>
              <a:cs typeface="Times New Roman" pitchFamily="18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W działaniach udział brało  zastępów :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- KP PSP Legionowo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- OSP Legionowo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- OSP Jabłonna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</p:txBody>
      </p:sp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FE76036E-D63F-5D8D-ECD9-68DA6AC97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0E7950D-A5D8-9939-3286-5AEB4D992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76636"/>
            <a:ext cx="4451859" cy="331236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294F87E-4DAF-14B7-C6D3-20DDABF8FB33}"/>
              </a:ext>
            </a:extLst>
          </p:cNvPr>
          <p:cNvSpPr txBox="1"/>
          <p:nvPr/>
        </p:nvSpPr>
        <p:spPr>
          <a:xfrm>
            <a:off x="2187670" y="413510"/>
            <a:ext cx="4580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NAJPOWAŻNIEJSZE ZDARZENIA </a:t>
            </a:r>
          </a:p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W 2024  ROKU</a:t>
            </a:r>
          </a:p>
        </p:txBody>
      </p:sp>
    </p:spTree>
    <p:extLst>
      <p:ext uri="{BB962C8B-B14F-4D97-AF65-F5344CB8AC3E}">
        <p14:creationId xmlns:p14="http://schemas.microsoft.com/office/powerpoint/2010/main" val="1231906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D5ADD-BB18-9838-639F-ECA8E4506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73F28EE3-9779-5738-AC40-E2E321BDFFBE}"/>
              </a:ext>
            </a:extLst>
          </p:cNvPr>
          <p:cNvSpPr txBox="1">
            <a:spLocks/>
          </p:cNvSpPr>
          <p:nvPr/>
        </p:nvSpPr>
        <p:spPr bwMode="auto">
          <a:xfrm>
            <a:off x="385192" y="1556792"/>
            <a:ext cx="8373616" cy="49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600" b="1" dirty="0">
              <a:latin typeface="+mj-lt"/>
              <a:cs typeface="Times New Roman" pitchFamily="18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8 PAŹDZIERNIKA 2024 R.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DĘBE DOSZŁO DO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POŻAR HALI SKŁADUJĄCEJ ODPADY KOMUNALNE.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400" b="1" dirty="0">
              <a:latin typeface="Aptos" panose="020B0004020202020204" pitchFamily="34" charset="0"/>
              <a:cs typeface="Times New Roman" pitchFamily="18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W działaniach udziały brało  zastępów: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- KP PSP Legionowo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- JRG 9 z m. st. Warszawy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- WOP Zegrze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- OSP Wola Kiełpińska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- OSP Serock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- OSP Skrzeszew 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- OSP Stanisławowo Zegrzyńskie</a:t>
            </a:r>
          </a:p>
        </p:txBody>
      </p:sp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A56F8A54-CEFE-6EE4-8EFC-F99D46D31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 descr="Obraz zawierający na wolnym powietrzu, ziemia, ciężarówka, zaparkowany&#10;&#10;Opis wygenerowany automatycznie przy średnim poziomie pewności">
            <a:extLst>
              <a:ext uri="{FF2B5EF4-FFF2-40B4-BE49-F238E27FC236}">
                <a16:creationId xmlns:a16="http://schemas.microsoft.com/office/drawing/2014/main" id="{E9DEB248-F57B-6E14-5404-5414DE5D0F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68" y="2564904"/>
            <a:ext cx="3984574" cy="3855913"/>
          </a:xfrm>
          <a:prstGeom prst="rect">
            <a:avLst/>
          </a:prstGeom>
        </p:spPr>
      </p:pic>
      <p:pic>
        <p:nvPicPr>
          <p:cNvPr id="12" name="Obraz 11" descr="Obraz zawierający transport, ciężarówka, pojazd, na wolnym powietrzu">
            <a:extLst>
              <a:ext uri="{FF2B5EF4-FFF2-40B4-BE49-F238E27FC236}">
                <a16:creationId xmlns:a16="http://schemas.microsoft.com/office/drawing/2014/main" id="{8CB7FC08-91A7-522D-1FE5-0534E6F15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513823"/>
            <a:ext cx="2965206" cy="191541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93FEFAA-D156-A632-578A-32DA540246A2}"/>
              </a:ext>
            </a:extLst>
          </p:cNvPr>
          <p:cNvSpPr txBox="1"/>
          <p:nvPr/>
        </p:nvSpPr>
        <p:spPr>
          <a:xfrm>
            <a:off x="1907704" y="432410"/>
            <a:ext cx="53285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NAJPOWAŻNIEJSZE ZDARZENIA </a:t>
            </a:r>
          </a:p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W 2024  ROKU</a:t>
            </a:r>
          </a:p>
        </p:txBody>
      </p:sp>
    </p:spTree>
    <p:extLst>
      <p:ext uri="{BB962C8B-B14F-4D97-AF65-F5344CB8AC3E}">
        <p14:creationId xmlns:p14="http://schemas.microsoft.com/office/powerpoint/2010/main" val="4236609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17902-C595-10DD-021A-D2DC71461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B5AE9D13-DCCB-6B5D-B836-F9CD7215712E}"/>
              </a:ext>
            </a:extLst>
          </p:cNvPr>
          <p:cNvSpPr txBox="1">
            <a:spLocks/>
          </p:cNvSpPr>
          <p:nvPr/>
        </p:nvSpPr>
        <p:spPr bwMode="auto">
          <a:xfrm>
            <a:off x="385192" y="1615524"/>
            <a:ext cx="8373616" cy="49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16 LISTOPADA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CHOTOMÓW PRZY ULICY PARTYZANTÓW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WYCINKA OK. 30 M DRZEWA KTÓRE STWARZAŁO ZAGROŻENIE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W działaniach zastępów: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    - KP PSP  Legionowo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    - JRG 10 z m. st. Warszawa 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    - OSP Jabłonna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    - OSP Chotomów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    - OSP Kąty Węgierskie</a:t>
            </a:r>
          </a:p>
        </p:txBody>
      </p:sp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D7D69A0C-E051-C9E1-A0A4-6A6709BA7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61E1BB7-A088-4D67-C44A-80F55346C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76" y="2780928"/>
            <a:ext cx="5266928" cy="369681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6A147DC-03A2-D401-9EF5-8A75E17B24A7}"/>
              </a:ext>
            </a:extLst>
          </p:cNvPr>
          <p:cNvSpPr txBox="1"/>
          <p:nvPr/>
        </p:nvSpPr>
        <p:spPr>
          <a:xfrm>
            <a:off x="1979712" y="472197"/>
            <a:ext cx="55446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NAJPOWAŻNIEJSZE ZDARZENIA </a:t>
            </a:r>
          </a:p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W 2024  ROKU</a:t>
            </a:r>
          </a:p>
        </p:txBody>
      </p:sp>
    </p:spTree>
    <p:extLst>
      <p:ext uri="{BB962C8B-B14F-4D97-AF65-F5344CB8AC3E}">
        <p14:creationId xmlns:p14="http://schemas.microsoft.com/office/powerpoint/2010/main" val="229693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8CDC6955-BDCA-5EC9-B5CC-B694DC243BD5}"/>
              </a:ext>
            </a:extLst>
          </p:cNvPr>
          <p:cNvSpPr txBox="1">
            <a:spLocks/>
          </p:cNvSpPr>
          <p:nvPr/>
        </p:nvSpPr>
        <p:spPr bwMode="auto">
          <a:xfrm>
            <a:off x="251520" y="1509691"/>
            <a:ext cx="8373616" cy="49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600" b="1" dirty="0">
              <a:latin typeface="+mj-lt"/>
              <a:cs typeface="Times New Roman" pitchFamily="18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14 GRUDNIA 2024 R.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ZEGRZE UL. GROSZKOWSKIEGO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POŻAR DOMKU LETNISKOWEGO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rgbClr val="FF0000"/>
                </a:solidFill>
                <a:latin typeface="Aptos" panose="020B0004020202020204" pitchFamily="34" charset="0"/>
                <a:cs typeface="Times New Roman" pitchFamily="18" charset="0"/>
              </a:rPr>
              <a:t>1 OFIARA ŚMIERTELNA</a:t>
            </a:r>
          </a:p>
          <a:p>
            <a:pPr marL="457200" lvl="1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600" b="1" dirty="0">
              <a:latin typeface="+mj-lt"/>
              <a:cs typeface="Times New Roman" pitchFamily="18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W działaniach udział brało zastępów: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      - KP PSP Legionowo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      - WOP Zegrze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      - OSP Wola Kiełpińska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latin typeface="Aptos" panose="020B0004020202020204" pitchFamily="34" charset="0"/>
                <a:cs typeface="Times New Roman" pitchFamily="18" charset="0"/>
              </a:rPr>
              <a:t>             - OSP Serock</a:t>
            </a:r>
          </a:p>
        </p:txBody>
      </p:sp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Obraz 12" descr="Obraz zawierający chmura, na wolnym powietrzu, niebo, zanieczyszczenie">
            <a:extLst>
              <a:ext uri="{FF2B5EF4-FFF2-40B4-BE49-F238E27FC236}">
                <a16:creationId xmlns:a16="http://schemas.microsoft.com/office/drawing/2014/main" id="{F887F4BA-0D9C-19B7-5760-5E3782495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77" y="2109402"/>
            <a:ext cx="3976347" cy="4440350"/>
          </a:xfrm>
          <a:prstGeom prst="rect">
            <a:avLst/>
          </a:prstGeom>
        </p:spPr>
      </p:pic>
      <p:pic>
        <p:nvPicPr>
          <p:cNvPr id="16" name="Obraz 15" descr="Obraz zawierający na wolnym powietrzu, niebo, strażak, zanieczyszczenie">
            <a:extLst>
              <a:ext uri="{FF2B5EF4-FFF2-40B4-BE49-F238E27FC236}">
                <a16:creationId xmlns:a16="http://schemas.microsoft.com/office/drawing/2014/main" id="{767F953F-51B3-EEBA-6768-B7BED890F0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146866"/>
            <a:ext cx="3203848" cy="240288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CF5F35B-04CF-8E4A-EA8E-56BD2727B431}"/>
              </a:ext>
            </a:extLst>
          </p:cNvPr>
          <p:cNvSpPr txBox="1"/>
          <p:nvPr/>
        </p:nvSpPr>
        <p:spPr>
          <a:xfrm>
            <a:off x="2147846" y="527977"/>
            <a:ext cx="5376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NAJPOWAŻNIEJSZE ZDARZENIA </a:t>
            </a:r>
          </a:p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W 2024  ROKU</a:t>
            </a:r>
          </a:p>
        </p:txBody>
      </p:sp>
    </p:spTree>
    <p:extLst>
      <p:ext uri="{BB962C8B-B14F-4D97-AF65-F5344CB8AC3E}">
        <p14:creationId xmlns:p14="http://schemas.microsoft.com/office/powerpoint/2010/main" val="2304453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/>
          <p:cNvSpPr/>
          <p:nvPr/>
        </p:nvSpPr>
        <p:spPr>
          <a:xfrm>
            <a:off x="1691680" y="484716"/>
            <a:ext cx="597666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ptos" panose="020B0004020202020204" pitchFamily="34" charset="0"/>
              </a:rPr>
              <a:t>SZKOLENIA OCHOTNICZYCH STRAŻY POŻARNYCH </a:t>
            </a:r>
          </a:p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ptos" panose="020B0004020202020204" pitchFamily="34" charset="0"/>
              </a:rPr>
              <a:t>W 2024 r.</a:t>
            </a:r>
            <a:endParaRPr lang="pl-PL" sz="2400" b="1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08C2A0-3AE9-457A-8082-2E1486885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48" y="2708920"/>
            <a:ext cx="828092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sz="2000" dirty="0">
                <a:latin typeface="Aptos" panose="020B0004020202020204" pitchFamily="34" charset="0"/>
                <a:cs typeface="Times New Roman" panose="02020603050405020304" pitchFamily="18" charset="0"/>
              </a:rPr>
              <a:t>Szkolenie podstawowe strażaków ratowników Ochotniczych Straży Pożarnych – </a:t>
            </a:r>
            <a:r>
              <a:rPr lang="pl-PL" sz="2000" b="1" dirty="0">
                <a:latin typeface="Aptos" panose="020B0004020202020204" pitchFamily="34" charset="0"/>
                <a:cs typeface="Times New Roman" panose="02020603050405020304" pitchFamily="18" charset="0"/>
              </a:rPr>
              <a:t>24 miejsca: </a:t>
            </a:r>
            <a:r>
              <a:rPr lang="pl-PL" sz="2000" b="1" u="sng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24 absolwentów.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>
                <a:latin typeface="Aptos" panose="020B0004020202020204" pitchFamily="34" charset="0"/>
                <a:cs typeface="Times New Roman" panose="02020603050405020304" pitchFamily="18" charset="0"/>
              </a:rPr>
              <a:t>Szkolenie kierujących działaniem ratowniczym dla członków Ochotniczych Straży Pożarnych (dowódców OSP) – </a:t>
            </a:r>
            <a:r>
              <a:rPr lang="pl-PL" sz="2000" b="1" dirty="0">
                <a:latin typeface="Aptos" panose="020B0004020202020204" pitchFamily="34" charset="0"/>
                <a:cs typeface="Times New Roman" panose="02020603050405020304" pitchFamily="18" charset="0"/>
              </a:rPr>
              <a:t>7 miejsc: </a:t>
            </a:r>
          </a:p>
          <a:p>
            <a:pPr marL="0" indent="0">
              <a:buNone/>
            </a:pPr>
            <a:r>
              <a:rPr lang="pl-PL" b="1" dirty="0">
                <a:latin typeface="Aptos" panose="020B0004020202020204" pitchFamily="34" charset="0"/>
                <a:cs typeface="Times New Roman" panose="02020603050405020304" pitchFamily="18" charset="0"/>
              </a:rPr>
              <a:t>         </a:t>
            </a:r>
            <a:r>
              <a:rPr lang="pl-PL" sz="2000" b="1" u="sng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2 absolwentów.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>
                <a:latin typeface="Aptos" panose="020B0004020202020204" pitchFamily="34" charset="0"/>
                <a:cs typeface="Times New Roman" panose="02020603050405020304" pitchFamily="18" charset="0"/>
              </a:rPr>
              <a:t>Szkolenie z zakresu współdziałania z Lotniczym Pogotowiem Ratunkowym </a:t>
            </a:r>
            <a:r>
              <a:rPr lang="pl-PL" sz="2000" b="1" dirty="0">
                <a:latin typeface="Aptos" panose="020B0004020202020204" pitchFamily="34" charset="0"/>
                <a:cs typeface="Times New Roman" panose="02020603050405020304" pitchFamily="18" charset="0"/>
              </a:rPr>
              <a:t>– 16 miejsc: </a:t>
            </a:r>
            <a:r>
              <a:rPr lang="pl-PL" sz="2000" b="1" u="sng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16 absolwentów</a:t>
            </a:r>
          </a:p>
          <a:p>
            <a:pPr marL="0" indent="0">
              <a:buNone/>
            </a:pPr>
            <a:r>
              <a:rPr lang="pl-PL" sz="2000" dirty="0">
                <a:latin typeface="Aptos" panose="020B0004020202020204" pitchFamily="34" charset="0"/>
                <a:cs typeface="Times New Roman" panose="02020603050405020304" pitchFamily="18" charset="0"/>
              </a:rPr>
              <a:t>4.     Recertyfikacja kursu z kwalifikowanej pierwszej pomocy- </a:t>
            </a:r>
            <a:r>
              <a:rPr lang="pl-PL" sz="2000" b="1" u="sng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22</a:t>
            </a:r>
            <a:r>
              <a:rPr lang="pl-PL" sz="2000" u="sng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u="sng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druhów</a:t>
            </a:r>
            <a:endParaRPr lang="pl-PL" sz="2800" b="1" u="sng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60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3CF67-8BCF-5C46-D710-714164B9B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BD1CD8A6-2860-3E26-B208-156EF58E5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B6A16EC-6285-5770-47F2-BB21080411CB}"/>
              </a:ext>
            </a:extLst>
          </p:cNvPr>
          <p:cNvSpPr/>
          <p:nvPr/>
        </p:nvSpPr>
        <p:spPr>
          <a:xfrm>
            <a:off x="1691680" y="484716"/>
            <a:ext cx="597666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ptos" panose="020B0004020202020204" pitchFamily="34" charset="0"/>
              </a:rPr>
              <a:t>WARSZTATY RATOWNICZE DLA JEDNOSTEK OSP Z TERENU POWIATU LEGIONOWSKIEGO</a:t>
            </a:r>
            <a:endParaRPr lang="pl-PL" sz="2400" b="1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1523D64-5B2D-0E22-2717-DB8E4FF36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800" dirty="0">
                <a:latin typeface="Aptos" panose="020B0004020202020204" pitchFamily="34" charset="0"/>
              </a:rPr>
              <a:t>W dniu 23.11.2024 w KP PSP w Legionowie odbyły się warsztaty ratownicze dla jednostek OSP z terenu powiatu legionowskiego.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C13A99BF-009C-2197-F2EF-C8DB64981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19" y="4632497"/>
            <a:ext cx="3168352" cy="216243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74E2A24-6C88-953C-1310-D545329CA2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28" y="2564904"/>
            <a:ext cx="2956833" cy="22176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F715EED-C4DA-318B-FCC3-9335DD4267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78" y="2457383"/>
            <a:ext cx="2843808" cy="213145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A2E59A2-C300-A4B5-4B98-B247429B48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9" y="4365104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/>
          <p:cNvSpPr/>
          <p:nvPr/>
        </p:nvSpPr>
        <p:spPr>
          <a:xfrm>
            <a:off x="1475656" y="547528"/>
            <a:ext cx="597666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ptos" panose="020B0004020202020204" pitchFamily="34" charset="0"/>
              </a:rPr>
              <a:t>ZATRUDNIENIE</a:t>
            </a: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w KP PSP LEGIONOWO</a:t>
            </a:r>
          </a:p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NA DZIEŃ </a:t>
            </a: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ptos" panose="020B0004020202020204" pitchFamily="34" charset="0"/>
              </a:rPr>
              <a:t>31</a:t>
            </a: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.12.2024 r.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08C2A0-3AE9-457A-8082-2E1486885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24169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pl-PL" sz="2800" dirty="0">
              <a:latin typeface="+mj-lt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latin typeface="Aptos" panose="020B0004020202020204" pitchFamily="34" charset="0"/>
                <a:cs typeface="Times New Roman" panose="02020603050405020304" pitchFamily="18" charset="0"/>
              </a:rPr>
              <a:t>Liczba zatrudnionych funkcjonariuszy - </a:t>
            </a:r>
            <a:r>
              <a:rPr lang="pl-PL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61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latin typeface="Aptos" panose="020B0004020202020204" pitchFamily="34" charset="0"/>
                <a:cs typeface="Times New Roman" panose="02020603050405020304" pitchFamily="18" charset="0"/>
              </a:rPr>
              <a:t>Ilość wakatów - </a:t>
            </a:r>
            <a:r>
              <a:rPr lang="pl-PL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3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latin typeface="Aptos" panose="020B0004020202020204" pitchFamily="34" charset="0"/>
                <a:cs typeface="Times New Roman" panose="02020603050405020304" pitchFamily="18" charset="0"/>
              </a:rPr>
              <a:t>Liczba etatów służby cywilnej – </a:t>
            </a:r>
            <a:r>
              <a:rPr lang="pl-PL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latin typeface="Aptos" panose="020B0004020202020204" pitchFamily="34" charset="0"/>
                <a:cs typeface="Times New Roman" panose="02020603050405020304" pitchFamily="18" charset="0"/>
              </a:rPr>
              <a:t>Liczba zatrudnionych funkcjonariuszy w 2024 </a:t>
            </a:r>
            <a:r>
              <a:rPr lang="pl-PL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– 5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latin typeface="Aptos" panose="020B0004020202020204" pitchFamily="34" charset="0"/>
                <a:cs typeface="Times New Roman" panose="02020603050405020304" pitchFamily="18" charset="0"/>
              </a:rPr>
              <a:t>Odejście funkcjonariuszy w 2024 </a:t>
            </a:r>
            <a:r>
              <a:rPr lang="pl-PL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– 5</a:t>
            </a:r>
          </a:p>
          <a:p>
            <a:pPr marL="0" indent="0">
              <a:buNone/>
            </a:pPr>
            <a:r>
              <a:rPr lang="pl-PL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     </a:t>
            </a:r>
            <a:r>
              <a:rPr lang="pl-PL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( obecnie 2 osoby w trakcie naboru i jeden absolwent planowane zatrudnienie czerwiec)</a:t>
            </a:r>
            <a:endParaRPr lang="pl-PL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95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30F9A-7A1A-C3F4-4365-3C23E96D3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4BB238F0-86FD-0AD6-3675-4F421AAB6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824A691-9604-CFDC-D093-B2918E16EBAD}"/>
              </a:ext>
            </a:extLst>
          </p:cNvPr>
          <p:cNvSpPr/>
          <p:nvPr/>
        </p:nvSpPr>
        <p:spPr>
          <a:xfrm>
            <a:off x="1691680" y="484716"/>
            <a:ext cx="597666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ptos" panose="020B0004020202020204" pitchFamily="34" charset="0"/>
              </a:rPr>
              <a:t>POWIATOWE ZAWODY </a:t>
            </a:r>
          </a:p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ptos" panose="020B0004020202020204" pitchFamily="34" charset="0"/>
              </a:rPr>
              <a:t>SPORTOWO- POŻARNICZE OSP</a:t>
            </a:r>
            <a:endParaRPr lang="pl-PL" sz="2400" b="1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00A085C7-EE2C-B4F8-01E7-3CF3BA6B7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800" dirty="0">
                <a:latin typeface="Aptos" panose="020B0004020202020204" pitchFamily="34" charset="0"/>
              </a:rPr>
              <a:t>12 października 2024 roku na Stadionie Miejskim w Legionowie odbyły się Powiatowe Zawody Sportowo-Pożarnicze OSP. Organizatorem zawodów była Komenda Powiatowa Państwowej Straży Pożarnej w Legionowie oraz Zarząd Oddziału Powiatowego Związku Ochotniczych Straży Pożarnych RP w Legionowie.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8A121C4-173C-7488-1124-50B44F93C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42" y="3721621"/>
            <a:ext cx="5364088" cy="30173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1FF4E0A-9C6A-EBEB-48B4-7CF36604DC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23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2545"/>
            <a:ext cx="8229600" cy="4908819"/>
          </a:xfrm>
        </p:spPr>
        <p:txBody>
          <a:bodyPr>
            <a:normAutofit/>
          </a:bodyPr>
          <a:lstStyle/>
          <a:p>
            <a:pPr lvl="1"/>
            <a:r>
              <a:rPr lang="pl-PL" sz="1600" dirty="0">
                <a:effectLst/>
                <a:latin typeface="Aptos" panose="020B0004020202020204" pitchFamily="34" charset="0"/>
              </a:rPr>
              <a:t>Przeprowadzono kontrole podstawowe w obiektach wyznaczonych do kontroli wg. „Rocznego planu czynności kontrolno-rozpoznawczych prowadzonych na terenie powiatu legionowskiego na 2024 rok”.</a:t>
            </a:r>
          </a:p>
          <a:p>
            <a:pPr lvl="1"/>
            <a:r>
              <a:rPr lang="pl-PL" sz="1600" dirty="0">
                <a:effectLst/>
                <a:latin typeface="Aptos" panose="020B0004020202020204" pitchFamily="34" charset="0"/>
              </a:rPr>
              <a:t>Przeprowadzono kontrole odbiorowe obiektów nowo wybudowanych,</a:t>
            </a:r>
          </a:p>
          <a:p>
            <a:pPr lvl="1"/>
            <a:r>
              <a:rPr lang="pl-PL" sz="1600" dirty="0">
                <a:effectLst/>
                <a:latin typeface="Aptos" panose="020B0004020202020204" pitchFamily="34" charset="0"/>
              </a:rPr>
              <a:t>Przeprowadzono kontrole podstawowe obiektów, w związku z wnioskami podmiotów o wydanie opinii nt. ich stanu zabezpieczenia przeciwpożarowego, niezbędnych do przedstawienia innym organom (m. in. przedszkola, punkty przedszkolne, żłobki, szkoły, miejsca zbierania/wytwarzania odpadów),</a:t>
            </a:r>
          </a:p>
          <a:p>
            <a:pPr lvl="1"/>
            <a:r>
              <a:rPr lang="pl-PL" sz="1600" dirty="0">
                <a:effectLst/>
                <a:latin typeface="Aptos" panose="020B0004020202020204" pitchFamily="34" charset="0"/>
              </a:rPr>
              <a:t>Przeprowadzono kontrole podstawowe obiektów, w związku z zawiadomieniem osób/podmiotów o nieprzestrzeganiu przepisów z zakresu ochrony przeciwpożarowej,</a:t>
            </a:r>
          </a:p>
          <a:p>
            <a:pPr lvl="1"/>
            <a:r>
              <a:rPr lang="pl-PL" sz="1600" dirty="0">
                <a:effectLst/>
                <a:latin typeface="Aptos" panose="020B0004020202020204" pitchFamily="34" charset="0"/>
              </a:rPr>
              <a:t>W ramach akcji „Bezpieczne wakacje” oraz „Bezpieczne ferie” prowadzono kontrole obiektów przewidzianych do pobytu dzieci i młodzieży w okresie letnim i zimowym.</a:t>
            </a:r>
          </a:p>
          <a:p>
            <a:pPr lvl="1"/>
            <a:r>
              <a:rPr lang="pl-PL" sz="1600" dirty="0">
                <a:effectLst/>
                <a:latin typeface="Aptos" panose="020B0004020202020204" pitchFamily="34" charset="0"/>
              </a:rPr>
              <a:t>Opiniowano letni wypoczynek dzieci i młodzieży.</a:t>
            </a:r>
          </a:p>
          <a:p>
            <a:pPr lvl="1"/>
            <a:r>
              <a:rPr lang="pl-PL" sz="1600" dirty="0">
                <a:effectLst/>
                <a:latin typeface="Aptos" panose="020B0004020202020204" pitchFamily="34" charset="0"/>
              </a:rPr>
              <a:t>Opiniowano stan zabezpieczenia przeciwpożarowego obiektów i terenów przeznaczonych do organizacji imprez masowych.</a:t>
            </a:r>
          </a:p>
          <a:p>
            <a:pPr lvl="1"/>
            <a:r>
              <a:rPr lang="pl-PL" sz="1600" dirty="0">
                <a:effectLst/>
                <a:latin typeface="Aptos" panose="020B0004020202020204" pitchFamily="34" charset="0"/>
              </a:rPr>
              <a:t>Opiniowano operaty przeciwpożarowe opracowane dla miejsc przeznaczonych do zbierania/magazynowania/wytwarzania odpadów.</a:t>
            </a:r>
          </a:p>
          <a:p>
            <a:pPr eaLnBrk="1" hangingPunct="1"/>
            <a:endParaRPr lang="pl-PL" sz="1600" dirty="0"/>
          </a:p>
        </p:txBody>
      </p:sp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D4BC82FE-EF2C-41FE-91DA-93FC9B243441}"/>
              </a:ext>
            </a:extLst>
          </p:cNvPr>
          <p:cNvSpPr/>
          <p:nvPr/>
        </p:nvSpPr>
        <p:spPr>
          <a:xfrm>
            <a:off x="1912156" y="438336"/>
            <a:ext cx="53636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 CZYNNOŚCI KONTROLNO ROZPOZNAWCZE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3651616-732C-4E0E-810E-164CC8FE8592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964488" cy="1195937"/>
          </a:xfrm>
          <a:noFill/>
        </p:spPr>
        <p:txBody>
          <a:bodyPr>
            <a:normAutofit fontScale="90000"/>
          </a:bodyPr>
          <a:lstStyle/>
          <a:p>
            <a:pPr lvl="0"/>
            <a:br>
              <a:rPr lang="pl-PL" dirty="0"/>
            </a:br>
            <a:r>
              <a:rPr lang="pl-PL" altLang="pl-PL" sz="1800" b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roku 2024 PRZEPROWADZONO </a:t>
            </a:r>
            <a:r>
              <a:rPr lang="pl-PL" altLang="pl-PL" sz="1800" b="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  <a:r>
              <a:rPr lang="pl-PL" altLang="pl-PL" sz="1800" b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czynności kontrolno-rozpoznawczych które </a:t>
            </a:r>
            <a:br>
              <a:rPr lang="pl-PL" altLang="pl-PL" sz="1800" b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altLang="pl-PL" sz="1800" b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800" b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obejmowały </a:t>
            </a:r>
            <a:r>
              <a:rPr lang="pl-PL" altLang="pl-PL" sz="1800" b="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153</a:t>
            </a:r>
            <a:r>
              <a:rPr lang="pl-PL" altLang="pl-PL" sz="1800" b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obiekty.</a:t>
            </a:r>
            <a:br>
              <a:rPr lang="pl-PL" altLang="pl-PL" sz="1800" dirty="0">
                <a:solidFill>
                  <a:srgbClr val="37609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altLang="pl-PL" sz="1800" dirty="0">
                <a:ea typeface="Times New Roman" panose="02020603050405020304" pitchFamily="18" charset="0"/>
              </a:rPr>
            </a:br>
            <a:br>
              <a:rPr lang="pl-PL" altLang="pl-PL" sz="1050" dirty="0"/>
            </a:br>
            <a:endParaRPr lang="pl-PL" sz="1800" dirty="0"/>
          </a:p>
        </p:txBody>
      </p:sp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/>
          <p:cNvSpPr/>
          <p:nvPr/>
        </p:nvSpPr>
        <p:spPr>
          <a:xfrm>
            <a:off x="395536" y="6165304"/>
            <a:ext cx="7556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1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Tabela. </a:t>
            </a:r>
            <a:r>
              <a:rPr lang="pl-PL" altLang="pl-PL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Zestawienie ilości kontroli w rozróżnieniu na rodzaje kontroli </a:t>
            </a:r>
            <a:endParaRPr lang="pl-PL" sz="1400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66B22EF9-5A8C-4DAB-B2BA-04EE73775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535183"/>
              </p:ext>
            </p:extLst>
          </p:nvPr>
        </p:nvGraphicFramePr>
        <p:xfrm>
          <a:off x="1446230" y="4005064"/>
          <a:ext cx="6120680" cy="18145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6115166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57679350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77293022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03423448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747945169"/>
                    </a:ext>
                  </a:extLst>
                </a:gridCol>
              </a:tblGrid>
              <a:tr h="632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L.p.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Rodzaj kontroli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kontroli (ogółem)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effectLst/>
                        </a:rPr>
                        <a:t>Liczba kontroli (zaplanowanych)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effectLst/>
                        </a:rPr>
                        <a:t>Liczba kontroli (doraźnych)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110945"/>
                  </a:ext>
                </a:extLst>
              </a:tr>
              <a:tr h="373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Kontrola podstawowa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632042"/>
                  </a:ext>
                </a:extLst>
              </a:tr>
              <a:tr h="450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Kontrola sprawdzająca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95891"/>
                  </a:ext>
                </a:extLst>
              </a:tr>
              <a:tr h="187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Odbiór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2490679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EE07AAD2-8E24-F7F3-A7BA-A9B26F71F965}"/>
              </a:ext>
            </a:extLst>
          </p:cNvPr>
          <p:cNvSpPr txBox="1"/>
          <p:nvPr/>
        </p:nvSpPr>
        <p:spPr>
          <a:xfrm>
            <a:off x="2216088" y="422701"/>
            <a:ext cx="4580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CZYNNOŚCI KONTROLNO ROZPOZNAWCZE</a:t>
            </a:r>
            <a:endParaRPr lang="pl-PL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CC247135-6342-40CD-A471-3C30F9266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014107"/>
              </p:ext>
            </p:extLst>
          </p:nvPr>
        </p:nvGraphicFramePr>
        <p:xfrm>
          <a:off x="1295715" y="1988840"/>
          <a:ext cx="642171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64BC3BE3-9B7D-8FAB-2E46-0EF07A3E1BAD}"/>
              </a:ext>
            </a:extLst>
          </p:cNvPr>
          <p:cNvSpPr txBox="1"/>
          <p:nvPr/>
        </p:nvSpPr>
        <p:spPr>
          <a:xfrm>
            <a:off x="2216088" y="422701"/>
            <a:ext cx="4580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CZYNNOŚCI KONTROLNO ROZPOZNAWCZE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7203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E80034B3-8F20-432F-A26A-10ECAC0179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7846589"/>
              </p:ext>
            </p:extLst>
          </p:nvPr>
        </p:nvGraphicFramePr>
        <p:xfrm>
          <a:off x="1619671" y="1692635"/>
          <a:ext cx="5754125" cy="474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AC6CF568-4CF9-0AF7-10A2-137E580B2D99}"/>
              </a:ext>
            </a:extLst>
          </p:cNvPr>
          <p:cNvSpPr txBox="1"/>
          <p:nvPr/>
        </p:nvSpPr>
        <p:spPr>
          <a:xfrm>
            <a:off x="2216088" y="422701"/>
            <a:ext cx="4580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CZYNNOŚCI KONTROLNO ROZPOZNAWCZE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04288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1414327" y="2116333"/>
            <a:ext cx="6893844" cy="2968851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066981"/>
              </p:ext>
            </p:extLst>
          </p:nvPr>
        </p:nvGraphicFramePr>
        <p:xfrm>
          <a:off x="835829" y="1676400"/>
          <a:ext cx="7274151" cy="491375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0176">
                  <a:extLst>
                    <a:ext uri="{9D8B030D-6E8A-4147-A177-3AD203B41FA5}">
                      <a16:colId xmlns:a16="http://schemas.microsoft.com/office/drawing/2014/main" val="894464990"/>
                    </a:ext>
                  </a:extLst>
                </a:gridCol>
                <a:gridCol w="2936755">
                  <a:extLst>
                    <a:ext uri="{9D8B030D-6E8A-4147-A177-3AD203B41FA5}">
                      <a16:colId xmlns:a16="http://schemas.microsoft.com/office/drawing/2014/main" val="573091891"/>
                    </a:ext>
                  </a:extLst>
                </a:gridCol>
                <a:gridCol w="1821796">
                  <a:extLst>
                    <a:ext uri="{9D8B030D-6E8A-4147-A177-3AD203B41FA5}">
                      <a16:colId xmlns:a16="http://schemas.microsoft.com/office/drawing/2014/main" val="3476233445"/>
                    </a:ext>
                  </a:extLst>
                </a:gridCol>
                <a:gridCol w="2065424">
                  <a:extLst>
                    <a:ext uri="{9D8B030D-6E8A-4147-A177-3AD203B41FA5}">
                      <a16:colId xmlns:a16="http://schemas.microsoft.com/office/drawing/2014/main" val="3485632586"/>
                    </a:ext>
                  </a:extLst>
                </a:gridCol>
              </a:tblGrid>
              <a:tr h="793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NAZWA GRUPY OBIEKTÓW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Liczba skontrolowanych obiektów (ogółem)</a:t>
                      </a: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Liczba skontrolowanych obiektów z nieprawidłowościami</a:t>
                      </a: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3351421"/>
                  </a:ext>
                </a:extLst>
              </a:tr>
              <a:tr h="1190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1</a:t>
                      </a:r>
                      <a:endParaRPr lang="pl-PL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Obiekty użyteczności publicznej, w tym: szkoły, żłobki i przedszkola, budynki biurowe, sklepy i supermarkety, lokale gastronomiczne, obiekty widowiskowo-sportowe, muzea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2930917"/>
                  </a:ext>
                </a:extLst>
              </a:tr>
              <a:tr h="39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2</a:t>
                      </a:r>
                      <a:endParaRPr lang="pl-PL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Budynki mieszkalne wielorodzinne - bloki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1125903"/>
                  </a:ext>
                </a:extLst>
              </a:tr>
              <a:tr h="39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3</a:t>
                      </a:r>
                      <a:endParaRPr lang="pl-PL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Obiekty produkcyjne i magazynowe</a:t>
                      </a: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1976804"/>
                  </a:ext>
                </a:extLst>
              </a:tr>
              <a:tr h="991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4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Obiekty zamieszkania zbiorowego, w tym: hotele, domy wczasowe i pensjonaty, domy dziecka, domy pomocy społecznej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065074"/>
                  </a:ext>
                </a:extLst>
              </a:tr>
              <a:tr h="384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401065"/>
                  </a:ext>
                </a:extLst>
              </a:tr>
              <a:tr h="22670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pl-PL" sz="1400" dirty="0">
                          <a:effectLst/>
                          <a:latin typeface="+mn-lt"/>
                        </a:rPr>
                        <a:t>W tym:</a:t>
                      </a:r>
                      <a:endParaRPr lang="pl-PL" sz="16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3167541"/>
                  </a:ext>
                </a:extLst>
              </a:tr>
              <a:tr h="39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Obiekty wypoczynku dzieci i młodzieży</a:t>
                      </a: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687518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31900" y="2751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4005C50-509D-4205-8B83-6F522EAB8322}"/>
              </a:ext>
            </a:extLst>
          </p:cNvPr>
          <p:cNvSpPr/>
          <p:nvPr/>
        </p:nvSpPr>
        <p:spPr>
          <a:xfrm>
            <a:off x="1871763" y="251611"/>
            <a:ext cx="544447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ZESTAWIENIE ILOŚCI SKONTROLOWANYCH OBIEKTÓW W ROZRÓŻNIENIU NA PODSTAWOWE GRUPY OBIEKTÓW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1434652" y="294077"/>
            <a:ext cx="6318698" cy="686651"/>
          </a:xfrm>
          <a:ln>
            <a:noFill/>
          </a:ln>
        </p:spPr>
        <p:txBody>
          <a:bodyPr>
            <a:normAutofit fontScale="90000"/>
          </a:bodyPr>
          <a:lstStyle/>
          <a:p>
            <a:pPr lvl="0"/>
            <a:br>
              <a:rPr lang="pl-PL" dirty="0"/>
            </a:br>
            <a:r>
              <a:rPr lang="pl-PL" altLang="pl-PL" sz="18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Zestawienie wybranych nieprawidłowości</a:t>
            </a:r>
            <a:br>
              <a:rPr lang="pl-PL" altLang="pl-PL" sz="1800" dirty="0">
                <a:solidFill>
                  <a:srgbClr val="37609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altLang="pl-PL" sz="1800" dirty="0">
                <a:ea typeface="Times New Roman" panose="02020603050405020304" pitchFamily="18" charset="0"/>
              </a:rPr>
            </a:br>
            <a:br>
              <a:rPr lang="pl-PL" altLang="pl-PL" sz="1050" dirty="0"/>
            </a:br>
            <a:endParaRPr lang="pl-PL" sz="1800" dirty="0"/>
          </a:p>
        </p:txBody>
      </p:sp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B108C086-4ED6-4CE4-B9F6-60379FE1A39A}"/>
              </a:ext>
            </a:extLst>
          </p:cNvPr>
          <p:cNvGraphicFramePr>
            <a:graphicFrameLocks noGrp="1"/>
          </p:cNvGraphicFramePr>
          <p:nvPr/>
        </p:nvGraphicFramePr>
        <p:xfrm>
          <a:off x="1628548" y="1015492"/>
          <a:ext cx="5760640" cy="576129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83624">
                  <a:extLst>
                    <a:ext uri="{9D8B030D-6E8A-4147-A177-3AD203B41FA5}">
                      <a16:colId xmlns:a16="http://schemas.microsoft.com/office/drawing/2014/main" val="3550860059"/>
                    </a:ext>
                  </a:extLst>
                </a:gridCol>
                <a:gridCol w="4238869">
                  <a:extLst>
                    <a:ext uri="{9D8B030D-6E8A-4147-A177-3AD203B41FA5}">
                      <a16:colId xmlns:a16="http://schemas.microsoft.com/office/drawing/2014/main" val="959771044"/>
                    </a:ext>
                  </a:extLst>
                </a:gridCol>
                <a:gridCol w="938147">
                  <a:extLst>
                    <a:ext uri="{9D8B030D-6E8A-4147-A177-3AD203B41FA5}">
                      <a16:colId xmlns:a16="http://schemas.microsoft.com/office/drawing/2014/main" val="1208229282"/>
                    </a:ext>
                  </a:extLst>
                </a:gridCol>
              </a:tblGrid>
              <a:tr h="438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L.p.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Rodzaj nieprawidłowości</a:t>
                      </a:r>
                      <a:endParaRPr lang="pl-PL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Ilość</a:t>
                      </a:r>
                      <a:endParaRPr lang="pl-PL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939182"/>
                  </a:ext>
                </a:extLst>
              </a:tr>
              <a:tr h="767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Nieprawidłowości mogące spowodować zagrożenie życia ludzi, w tym: przekroczona długość dróg ewakuacyjnych, brak oświetlenia awaryjnego, palny wystrój dróg ewakuacyjnych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7467984"/>
                  </a:ext>
                </a:extLst>
              </a:tr>
              <a:tr h="259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Brak sprawności/konserwacji instalacji użytkowych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0012283"/>
                  </a:ext>
                </a:extLst>
              </a:tr>
              <a:tr h="207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Brak zapewnienia dróg pożarowych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252"/>
                  </a:ext>
                </a:extLst>
              </a:tr>
              <a:tr h="393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Brak zapewnienia wymaganego zaopatrzenia w wodę do zewnętrznego gaszenia pożaru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1415429"/>
                  </a:ext>
                </a:extLst>
              </a:tr>
              <a:tr h="425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Nieprawidłowości dotyczące instalacji wodociągowych przeciwpożarowych (hydrantów wewnętrznych)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0550755"/>
                  </a:ext>
                </a:extLst>
              </a:tr>
              <a:tr h="383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Nieprawidłowości dotyczące instrukcji bezpieczeństwa pożarowego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7362392"/>
                  </a:ext>
                </a:extLst>
              </a:tr>
              <a:tr h="207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Nieprawidłowości dotyczące gaśnic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2430817"/>
                  </a:ext>
                </a:extLst>
              </a:tr>
              <a:tr h="428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Nieprawidłowości dotyczące systemów  sygnalizacji pożarowej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03910"/>
                  </a:ext>
                </a:extLst>
              </a:tr>
              <a:tr h="428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Instrukcji postępowania na wypadek powstania pożaru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3835207"/>
                  </a:ext>
                </a:extLst>
              </a:tr>
              <a:tr h="428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Nieprawidłowości dotyczące drożności dróg ewakuacyjnych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1549461"/>
                  </a:ext>
                </a:extLst>
              </a:tr>
              <a:tr h="115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Inne nieprawidłowości, w tym: brak sprawności/konserwacji urządzeń przeciwpożarowych, niewłaściwe oznakowanie znakami bezpieczeństwa i ewakuacji, brak dokonania oceny zagrożenia wybuchem, składowanie materiałów palnych przy granicy działki, brak szkoleń z zakresu ppoż.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349697"/>
                  </a:ext>
                </a:extLst>
              </a:tr>
              <a:tr h="24219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Ogółem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328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655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467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31900" y="2751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F6F58EA-4E9D-4B1D-A019-AA8265B23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250489"/>
              </p:ext>
            </p:extLst>
          </p:nvPr>
        </p:nvGraphicFramePr>
        <p:xfrm>
          <a:off x="1036493" y="1692635"/>
          <a:ext cx="6337304" cy="44370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47198">
                  <a:extLst>
                    <a:ext uri="{9D8B030D-6E8A-4147-A177-3AD203B41FA5}">
                      <a16:colId xmlns:a16="http://schemas.microsoft.com/office/drawing/2014/main" val="3622442722"/>
                    </a:ext>
                  </a:extLst>
                </a:gridCol>
                <a:gridCol w="3766750">
                  <a:extLst>
                    <a:ext uri="{9D8B030D-6E8A-4147-A177-3AD203B41FA5}">
                      <a16:colId xmlns:a16="http://schemas.microsoft.com/office/drawing/2014/main" val="2781672695"/>
                    </a:ext>
                  </a:extLst>
                </a:gridCol>
                <a:gridCol w="2023356">
                  <a:extLst>
                    <a:ext uri="{9D8B030D-6E8A-4147-A177-3AD203B41FA5}">
                      <a16:colId xmlns:a16="http://schemas.microsoft.com/office/drawing/2014/main" val="2429808779"/>
                    </a:ext>
                  </a:extLst>
                </a:gridCol>
              </a:tblGrid>
              <a:tr h="617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L.p.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Rodzaj prowadzonego postępowania</a:t>
                      </a:r>
                      <a:endParaRPr lang="pl-PL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Liczba</a:t>
                      </a:r>
                      <a:endParaRPr lang="pl-PL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4348760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Decyzje i postanowienia administracyjne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888166680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Decyzje administracyjne w sprawie wstrzymania robót i zakazu eksploatacji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effectLst/>
                          <a:latin typeface="+mj-lt"/>
                        </a:rPr>
                        <a:t>0</a:t>
                      </a:r>
                      <a:endParaRPr lang="pl-PL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527461163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Upomnienia dotyczące niezrealizowanych obowiązków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479175866"/>
                  </a:ext>
                </a:extLst>
              </a:tr>
              <a:tr h="229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Opinie dotyczące wypoczynku dzieci i młodzieży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effectLst/>
                          <a:latin typeface="+mj-lt"/>
                        </a:rPr>
                        <a:t>9 pozytywne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negatywne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77324339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Opinie dotyczące stanu zabezpieczenia imprez masowych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pozytywne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negatywne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76976933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Opinie (postanowienia) dotyczące miejsc zbierania/wytwarzania/przetwarzania odpadów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pozytywne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50801146"/>
                  </a:ext>
                </a:extLst>
              </a:tr>
              <a:tr h="324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Stanowiska odbiorowe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pozytywne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uwagi/zastrzeżenia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sprzeciw 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913811371"/>
                  </a:ext>
                </a:extLst>
              </a:tr>
            </a:tbl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8A26C0F0-F51A-416D-9BCD-0A667368750A}"/>
              </a:ext>
            </a:extLst>
          </p:cNvPr>
          <p:cNvSpPr/>
          <p:nvPr/>
        </p:nvSpPr>
        <p:spPr>
          <a:xfrm>
            <a:off x="2022215" y="499892"/>
            <a:ext cx="504056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ZESTAWIENIE DZIAŁAŃ POKONTROLNYCH</a:t>
            </a:r>
          </a:p>
        </p:txBody>
      </p:sp>
    </p:spTree>
    <p:extLst>
      <p:ext uri="{BB962C8B-B14F-4D97-AF65-F5344CB8AC3E}">
        <p14:creationId xmlns:p14="http://schemas.microsoft.com/office/powerpoint/2010/main" val="136733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7418799" cy="2664296"/>
          </a:xfrm>
        </p:spPr>
        <p:txBody>
          <a:bodyPr rtlCol="0">
            <a:normAutofit/>
          </a:bodyPr>
          <a:lstStyle/>
          <a:p>
            <a:pPr marL="686250" lvl="1" indent="0" algn="just" eaLnBrk="1" fontAlgn="auto" hangingPunct="1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pl-PL" sz="2000" b="1" dirty="0">
                <a:latin typeface="+mj-lt"/>
                <a:cs typeface="Times New Roman" pitchFamily="18" charset="0"/>
              </a:rPr>
              <a:t>Zajęcia w  sali edukacyjnej „ISKIERKA”  w KP PSP w Legionowie, które w czasie trwania roku szkolnego cieszyły się dużym zainteresowaniem ze strony szkół i przedszkoli. Łącznie odbyło się 59 wycieczek w których brało udział około 1800 dzieci.  </a:t>
            </a:r>
            <a:endParaRPr lang="pl-PL" sz="29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F199966-3BD0-489E-B28D-146054376765}"/>
              </a:ext>
            </a:extLst>
          </p:cNvPr>
          <p:cNvSpPr/>
          <p:nvPr/>
        </p:nvSpPr>
        <p:spPr>
          <a:xfrm>
            <a:off x="2715229" y="620688"/>
            <a:ext cx="3793091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</a:rPr>
              <a:t>PREWENCJA SPOŁECZNA </a:t>
            </a:r>
            <a:endParaRPr kumimoji="0" lang="pl-PL" sz="2400" b="1" i="0" u="none" strike="noStrike" kern="1200" cap="none" spc="0" normalizeH="0" baseline="0" noProof="0" dirty="0">
              <a:ln w="9000" cmpd="sng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50A4D05-C969-46D9-96D0-070B7BDD1FA7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4664E6A-CE0F-AE5F-18F1-FAAEF9EA8A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8" y="3429000"/>
            <a:ext cx="3570356" cy="1733854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A0F26F2-EA3B-8566-F88A-D30774B75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19745"/>
            <a:ext cx="3528392" cy="1713475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CA4C9879-9517-7609-DB39-28BC7E88C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63" y="4873122"/>
            <a:ext cx="3726160" cy="180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6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7418799" cy="2087893"/>
          </a:xfrm>
        </p:spPr>
        <p:txBody>
          <a:bodyPr rtlCol="0">
            <a:normAutofit fontScale="92500" lnSpcReduction="10000"/>
          </a:bodyPr>
          <a:lstStyle/>
          <a:p>
            <a:pPr marL="1029150" lvl="1" indent="-342900"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pl-PL" sz="2000" b="0" i="0" dirty="0">
                <a:effectLst/>
                <a:latin typeface="Aptos" panose="020B0004020202020204" pitchFamily="34" charset="0"/>
              </a:rPr>
              <a:t>24.03.2024 Piknik Rodzinny Bezpieczny Powiat,</a:t>
            </a:r>
          </a:p>
          <a:p>
            <a:pPr marL="1029150" lvl="1" indent="-342900"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pl-PL" sz="2000" dirty="0">
                <a:latin typeface="Aptos" panose="020B0004020202020204" pitchFamily="34" charset="0"/>
              </a:rPr>
              <a:t>13 maja odbył się piknik charytatywny połączony z obchodami Powiatowego Dnia Strażaka,</a:t>
            </a:r>
          </a:p>
          <a:p>
            <a:pPr marL="1029150" lvl="1" indent="-342900"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pl-PL" sz="2000" dirty="0">
                <a:latin typeface="Aptos" panose="020B0004020202020204" pitchFamily="34" charset="0"/>
              </a:rPr>
              <a:t>28</a:t>
            </a:r>
            <a:r>
              <a:rPr lang="pl-PL" sz="2000" b="0" i="0" dirty="0">
                <a:effectLst/>
                <a:latin typeface="Aptos" panose="020B0004020202020204" pitchFamily="34" charset="0"/>
              </a:rPr>
              <a:t>.05.2024 r. jednostki PSP brały udział w Dniu Otwartym Centrum Szkolenia Policji w Legionowie.</a:t>
            </a:r>
          </a:p>
          <a:p>
            <a:pPr marL="1029150" lvl="1" indent="-342900" algn="just">
              <a:lnSpc>
                <a:spcPct val="120000"/>
              </a:lnSpc>
              <a:spcAft>
                <a:spcPts val="600"/>
              </a:spcAft>
              <a:defRPr/>
            </a:pPr>
            <a:endParaRPr lang="pl-PL" sz="2000" b="0" i="0" dirty="0">
              <a:solidFill>
                <a:srgbClr val="FF0000"/>
              </a:solidFill>
              <a:effectLst/>
              <a:latin typeface="+mj-lt"/>
            </a:endParaRPr>
          </a:p>
          <a:p>
            <a:pPr marL="686250" lvl="1" indent="0" algn="just" eaLnBrk="1" fontAlgn="auto" hangingPunct="1">
              <a:lnSpc>
                <a:spcPct val="120000"/>
              </a:lnSpc>
              <a:spcAft>
                <a:spcPts val="600"/>
              </a:spcAft>
              <a:buNone/>
              <a:defRPr/>
            </a:pPr>
            <a:endParaRPr lang="pl-PL" sz="29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F199966-3BD0-489E-B28D-146054376765}"/>
              </a:ext>
            </a:extLst>
          </p:cNvPr>
          <p:cNvSpPr/>
          <p:nvPr/>
        </p:nvSpPr>
        <p:spPr>
          <a:xfrm>
            <a:off x="2673813" y="396003"/>
            <a:ext cx="3730573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</a:rPr>
              <a:t>PREWENCJA SPOŁECZNA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8A590F5-6C41-D55D-D404-4CA545B22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1" y="3528733"/>
            <a:ext cx="2765580" cy="296090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FD05D28-A283-8630-22FB-E682020F09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63" y="3356992"/>
            <a:ext cx="3091803" cy="23188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54BCED9-8BB8-2AE8-873C-86BF6DFE11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95159"/>
            <a:ext cx="3218226" cy="24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6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D1696-EDA7-138A-2388-406E48B30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BCB33F7F-63E7-408B-C521-57693B40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EA80521-2CF0-27F7-C16E-F8C5007D6966}"/>
              </a:ext>
            </a:extLst>
          </p:cNvPr>
          <p:cNvSpPr/>
          <p:nvPr/>
        </p:nvSpPr>
        <p:spPr>
          <a:xfrm>
            <a:off x="1691680" y="547528"/>
            <a:ext cx="57606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ptos" panose="020B0004020202020204" pitchFamily="34" charset="0"/>
              </a:rPr>
              <a:t>POTENCJAŁ RATOWNICZY </a:t>
            </a:r>
            <a:endParaRPr lang="pl-PL" sz="2400" b="1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2E3F24-F260-77A0-6142-460C8EA21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24169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pl-PL" sz="2800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5500" b="1" dirty="0">
                <a:latin typeface="Aptos" panose="020B0004020202020204" pitchFamily="34" charset="0"/>
                <a:cs typeface="Times New Roman" panose="02020603050405020304" pitchFamily="18" charset="0"/>
              </a:rPr>
              <a:t>POJAZDY KP PSP LEGIONOWO</a:t>
            </a:r>
          </a:p>
          <a:p>
            <a:pPr marL="0" indent="0" algn="ctr">
              <a:buNone/>
            </a:pPr>
            <a:endParaRPr lang="pl-PL" sz="55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l-PL" sz="11200" dirty="0">
                <a:latin typeface="Aptos" panose="020B0004020202020204" pitchFamily="34" charset="0"/>
                <a:cs typeface="Times New Roman" panose="02020603050405020304" pitchFamily="18" charset="0"/>
              </a:rPr>
              <a:t>Średnie: </a:t>
            </a:r>
            <a:r>
              <a:rPr lang="pl-PL" sz="112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pl-PL" sz="11200" dirty="0">
                <a:latin typeface="Aptos" panose="020B0004020202020204" pitchFamily="34" charset="0"/>
                <a:cs typeface="Times New Roman" panose="02020603050405020304" pitchFamily="18" charset="0"/>
              </a:rPr>
              <a:t>Ciężkie:  </a:t>
            </a:r>
            <a:r>
              <a:rPr lang="pl-PL" sz="112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1</a:t>
            </a:r>
          </a:p>
          <a:p>
            <a:r>
              <a:rPr lang="pl-PL" sz="11200" dirty="0">
                <a:latin typeface="Aptos" panose="020B0004020202020204" pitchFamily="34" charset="0"/>
                <a:cs typeface="Times New Roman" panose="02020603050405020304" pitchFamily="18" charset="0"/>
              </a:rPr>
              <a:t>Specjalny z drabiną: </a:t>
            </a:r>
            <a:r>
              <a:rPr lang="pl-PL" sz="112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1</a:t>
            </a:r>
          </a:p>
          <a:p>
            <a:r>
              <a:rPr lang="pl-PL" sz="11200" dirty="0">
                <a:latin typeface="Aptos" panose="020B0004020202020204" pitchFamily="34" charset="0"/>
                <a:cs typeface="Times New Roman" panose="02020603050405020304" pitchFamily="18" charset="0"/>
              </a:rPr>
              <a:t>Kwatermistrzowski: </a:t>
            </a:r>
            <a:r>
              <a:rPr lang="pl-PL" sz="112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pl-PL" sz="11200" dirty="0">
                <a:latin typeface="Aptos" panose="020B0004020202020204" pitchFamily="34" charset="0"/>
                <a:cs typeface="Times New Roman" panose="02020603050405020304" pitchFamily="18" charset="0"/>
              </a:rPr>
              <a:t>Lekkie: </a:t>
            </a:r>
            <a:r>
              <a:rPr lang="pl-PL" sz="112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5</a:t>
            </a:r>
          </a:p>
          <a:p>
            <a:r>
              <a:rPr lang="pl-PL" sz="11200" dirty="0">
                <a:latin typeface="Aptos" panose="020B0004020202020204" pitchFamily="34" charset="0"/>
                <a:cs typeface="Times New Roman" panose="02020603050405020304" pitchFamily="18" charset="0"/>
              </a:rPr>
              <a:t>Łodzie ratownicze :</a:t>
            </a:r>
            <a:r>
              <a:rPr lang="pl-PL" sz="112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3</a:t>
            </a:r>
          </a:p>
          <a:p>
            <a:r>
              <a:rPr lang="pl-PL" sz="11200" dirty="0">
                <a:latin typeface="Aptos" panose="020B0004020202020204" pitchFamily="34" charset="0"/>
                <a:cs typeface="Times New Roman" panose="02020603050405020304" pitchFamily="18" charset="0"/>
              </a:rPr>
              <a:t>Quad z przyczepą:</a:t>
            </a:r>
            <a:r>
              <a:rPr lang="pl-PL" sz="112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1</a:t>
            </a:r>
          </a:p>
          <a:p>
            <a:r>
              <a:rPr lang="pl-PL" sz="11200" dirty="0">
                <a:latin typeface="Aptos" panose="020B0004020202020204" pitchFamily="34" charset="0"/>
                <a:cs typeface="Times New Roman" panose="02020603050405020304" pitchFamily="18" charset="0"/>
              </a:rPr>
              <a:t>Przyczepa Wężowa: </a:t>
            </a:r>
            <a:r>
              <a:rPr lang="pl-PL" sz="112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1</a:t>
            </a:r>
          </a:p>
          <a:p>
            <a:r>
              <a:rPr lang="pl-PL" sz="11200" dirty="0">
                <a:latin typeface="Aptos" panose="020B0004020202020204" pitchFamily="34" charset="0"/>
                <a:cs typeface="Times New Roman" panose="02020603050405020304" pitchFamily="18" charset="0"/>
              </a:rPr>
              <a:t>Dron z termowizją :</a:t>
            </a:r>
            <a:r>
              <a:rPr lang="pl-PL" sz="112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1</a:t>
            </a:r>
          </a:p>
          <a:p>
            <a:pPr marL="0" indent="0">
              <a:buNone/>
            </a:pPr>
            <a:endParaRPr lang="pl-PL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pl-PL" sz="2800" b="1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br>
              <a:rPr lang="pl-PL" sz="2800" b="1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endParaRPr lang="pl-PL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36C6158-4682-6515-2EB5-EE3642AFF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24" y="4077072"/>
            <a:ext cx="2376264" cy="158417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4CF368D-5786-3C7A-EC11-CC4BA20BA7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869160"/>
            <a:ext cx="2755617" cy="169011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20C9B62-7B32-9006-F3D6-F20D845240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98883"/>
            <a:ext cx="3779912" cy="17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73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C0D5-8164-DB5D-42F7-86C56E3F6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A890A663-6BC0-DCB2-0E3B-E7C1FEC76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F36BDC-0696-D207-E62D-AC93ABF79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2098313"/>
            <a:ext cx="8352928" cy="4680520"/>
          </a:xfrm>
        </p:spPr>
        <p:txBody>
          <a:bodyPr rtlCol="0">
            <a:normAutofit/>
          </a:bodyPr>
          <a:lstStyle/>
          <a:p>
            <a:pPr marL="686250" lvl="1" indent="0" algn="ctr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pl-PL" b="0" i="0" dirty="0">
                <a:effectLst/>
                <a:latin typeface="Aptos" panose="020B0004020202020204" pitchFamily="34" charset="0"/>
              </a:rPr>
              <a:t>Państwowa Straż Pożarna w Legionowie po raz kolejny podejmuje działania w ramach kampanii:</a:t>
            </a:r>
          </a:p>
          <a:p>
            <a:pPr marL="686250" lvl="1" indent="0" algn="ctr">
              <a:lnSpc>
                <a:spcPct val="120000"/>
              </a:lnSpc>
              <a:spcAft>
                <a:spcPts val="600"/>
              </a:spcAft>
              <a:buNone/>
              <a:defRPr/>
            </a:pPr>
            <a:endParaRPr lang="pl-PL" dirty="0">
              <a:latin typeface="Aptos" panose="020B0004020202020204" pitchFamily="34" charset="0"/>
            </a:endParaRPr>
          </a:p>
          <a:p>
            <a:pPr marL="1029150" lvl="1" indent="-342900">
              <a:lnSpc>
                <a:spcPct val="120000"/>
              </a:lnSpc>
              <a:spcAft>
                <a:spcPts val="600"/>
              </a:spcAft>
              <a:defRPr/>
            </a:pPr>
            <a:r>
              <a:rPr lang="pl-PL" sz="2400" b="1" dirty="0">
                <a:solidFill>
                  <a:srgbClr val="FF0000"/>
                </a:solidFill>
                <a:latin typeface="Aptos" panose="020B0004020202020204" pitchFamily="34" charset="0"/>
              </a:rPr>
              <a:t>„BEZPIECZNE FERIE”</a:t>
            </a:r>
          </a:p>
          <a:p>
            <a:pPr marL="1029150" lvl="1" indent="-342900">
              <a:lnSpc>
                <a:spcPct val="120000"/>
              </a:lnSpc>
              <a:spcAft>
                <a:spcPts val="600"/>
              </a:spcAft>
              <a:defRPr/>
            </a:pPr>
            <a:r>
              <a:rPr lang="pl-PL" sz="2400" b="1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 „BEZPIECZNE WAKA</a:t>
            </a:r>
            <a:r>
              <a:rPr lang="pl-PL" sz="2400" b="1" dirty="0">
                <a:solidFill>
                  <a:srgbClr val="FF0000"/>
                </a:solidFill>
                <a:latin typeface="Aptos" panose="020B0004020202020204" pitchFamily="34" charset="0"/>
              </a:rPr>
              <a:t>CJE”</a:t>
            </a:r>
          </a:p>
          <a:p>
            <a:pPr marL="1029150" lvl="1" indent="-342900">
              <a:lnSpc>
                <a:spcPct val="120000"/>
              </a:lnSpc>
              <a:spcAft>
                <a:spcPts val="600"/>
              </a:spcAft>
              <a:defRPr/>
            </a:pPr>
            <a:r>
              <a:rPr lang="pl-PL" sz="2400" b="1" dirty="0">
                <a:solidFill>
                  <a:srgbClr val="FF0000"/>
                </a:solidFill>
                <a:latin typeface="Aptos" panose="020B0004020202020204" pitchFamily="34" charset="0"/>
              </a:rPr>
              <a:t>„CZUJKA NA STRAŻY TW. BEZP.”</a:t>
            </a:r>
          </a:p>
          <a:p>
            <a:pPr marL="1029150" lvl="1" indent="-342900">
              <a:lnSpc>
                <a:spcPct val="120000"/>
              </a:lnSpc>
              <a:spcAft>
                <a:spcPts val="600"/>
              </a:spcAft>
              <a:defRPr/>
            </a:pPr>
            <a:r>
              <a:rPr lang="pl-PL" sz="2400" b="1" dirty="0">
                <a:solidFill>
                  <a:srgbClr val="FF0000"/>
                </a:solidFill>
                <a:latin typeface="Aptos" panose="020B0004020202020204" pitchFamily="34" charset="0"/>
              </a:rPr>
              <a:t>„STOP POŻAROM TRAW”</a:t>
            </a:r>
          </a:p>
          <a:p>
            <a:pPr marL="1029150" lvl="1" indent="-342900">
              <a:lnSpc>
                <a:spcPct val="120000"/>
              </a:lnSpc>
              <a:spcAft>
                <a:spcPts val="600"/>
              </a:spcAft>
              <a:defRPr/>
            </a:pPr>
            <a:r>
              <a:rPr lang="pl-PL" sz="2400" b="1" dirty="0">
                <a:solidFill>
                  <a:srgbClr val="FF0000"/>
                </a:solidFill>
                <a:latin typeface="Aptos" panose="020B0004020202020204" pitchFamily="34" charset="0"/>
              </a:rPr>
              <a:t>„KRĘCI MNIE BEZPIECZEŃSTWO”</a:t>
            </a:r>
          </a:p>
          <a:p>
            <a:pPr marL="686250" lvl="1" indent="0">
              <a:lnSpc>
                <a:spcPct val="120000"/>
              </a:lnSpc>
              <a:spcAft>
                <a:spcPts val="600"/>
              </a:spcAft>
              <a:buNone/>
              <a:defRPr/>
            </a:pPr>
            <a:endParaRPr lang="pl-PL" b="0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EF55E22-72D7-D649-4B14-2DC0B2497A14}"/>
              </a:ext>
            </a:extLst>
          </p:cNvPr>
          <p:cNvSpPr/>
          <p:nvPr/>
        </p:nvSpPr>
        <p:spPr>
          <a:xfrm>
            <a:off x="2771800" y="548680"/>
            <a:ext cx="4018956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ptos" panose="020B0004020202020204" pitchFamily="34" charset="0"/>
              </a:rPr>
              <a:t>KAMPANIE SPOŁECZNE</a:t>
            </a:r>
            <a:endParaRPr kumimoji="0" lang="pl-PL" sz="2400" b="1" i="0" u="none" strike="noStrike" kern="1200" cap="none" spc="0" normalizeH="0" baseline="0" noProof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13F2793-F320-FBF2-11E0-E8328296B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59592"/>
            <a:ext cx="2813266" cy="198989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3EBA332-748B-2BF8-9CA6-6A5F7CD1A6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33863"/>
            <a:ext cx="3598985" cy="151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19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089" y="2215665"/>
            <a:ext cx="9059821" cy="4245700"/>
          </a:xfrm>
        </p:spPr>
        <p:txBody>
          <a:bodyPr rtlCol="0" anchor="ctr">
            <a:normAutofit fontScale="8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400" dirty="0">
                <a:effectLst/>
                <a:latin typeface="Aptos" panose="020B0004020202020204" pitchFamily="34" charset="0"/>
                <a:cs typeface="Times New Roman" pitchFamily="18" charset="0"/>
              </a:rPr>
              <a:t>Komenda Powiatowa PSP w Legionowie w 2024 roku otrzymała dofinansowanie na zakup pojazdu specjalnego drabiny mechanicznej, środki finansowe przekazane na fundusz wsparcia: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2400" dirty="0">
              <a:effectLst/>
              <a:latin typeface="Aptos" panose="020B0004020202020204" pitchFamily="34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pl-PL" sz="2400" b="1" dirty="0">
                <a:latin typeface="Aptos" panose="020B0004020202020204" pitchFamily="34" charset="0"/>
                <a:cs typeface="Times New Roman" pitchFamily="18" charset="0"/>
              </a:rPr>
              <a:t>Starostwo Powiatowe                                   	          	150 000 zł.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pl-PL" sz="2400" b="1" dirty="0">
                <a:latin typeface="Aptos" panose="020B0004020202020204" pitchFamily="34" charset="0"/>
                <a:cs typeface="Times New Roman" pitchFamily="18" charset="0"/>
              </a:rPr>
              <a:t>Miasta Legionowo                      			             150 000 zł. 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400" b="1" dirty="0">
                <a:latin typeface="Aptos" panose="020B0004020202020204" pitchFamily="34" charset="0"/>
                <a:cs typeface="Times New Roman" pitchFamily="18" charset="0"/>
              </a:rPr>
              <a:t> Gmina Wieliszew	         	  	                                          75 000 zł.</a:t>
            </a:r>
            <a:br>
              <a:rPr lang="pl-PL" sz="2400" b="1" dirty="0">
                <a:latin typeface="Aptos" panose="020B0004020202020204" pitchFamily="34" charset="0"/>
                <a:cs typeface="Times New Roman" pitchFamily="18" charset="0"/>
              </a:rPr>
            </a:br>
            <a:r>
              <a:rPr lang="pl-PL" sz="2400" b="1" dirty="0">
                <a:latin typeface="Aptos" panose="020B0004020202020204" pitchFamily="34" charset="0"/>
                <a:cs typeface="Times New Roman" pitchFamily="18" charset="0"/>
              </a:rPr>
              <a:t> Gmina Nieporęt	  			             	                75 000 zł.</a:t>
            </a:r>
            <a:br>
              <a:rPr lang="pl-PL" sz="2400" b="1" dirty="0">
                <a:latin typeface="Aptos" panose="020B0004020202020204" pitchFamily="34" charset="0"/>
                <a:cs typeface="Times New Roman" pitchFamily="18" charset="0"/>
              </a:rPr>
            </a:br>
            <a:r>
              <a:rPr lang="pl-PL" sz="2400" b="1" dirty="0">
                <a:latin typeface="Aptos" panose="020B0004020202020204" pitchFamily="34" charset="0"/>
                <a:cs typeface="Times New Roman" pitchFamily="18" charset="0"/>
              </a:rPr>
              <a:t> Gmina Jabłonna				             	                75 000 zł.</a:t>
            </a:r>
            <a:br>
              <a:rPr lang="pl-PL" sz="2400" b="1" dirty="0">
                <a:latin typeface="Aptos" panose="020B0004020202020204" pitchFamily="34" charset="0"/>
                <a:cs typeface="Times New Roman" pitchFamily="18" charset="0"/>
              </a:rPr>
            </a:br>
            <a:r>
              <a:rPr lang="pl-PL" sz="2400" b="1" dirty="0">
                <a:latin typeface="Aptos" panose="020B0004020202020204" pitchFamily="34" charset="0"/>
                <a:cs typeface="Times New Roman" pitchFamily="18" charset="0"/>
              </a:rPr>
              <a:t>  Miasto i Gmina Serock				                 75 000 zł.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400" dirty="0">
                <a:effectLst/>
                <a:latin typeface="Aptos" panose="020B0004020202020204" pitchFamily="34" charset="0"/>
                <a:cs typeface="Times New Roman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000" b="1" dirty="0">
                <a:effectLst/>
                <a:latin typeface="Aptos" panose="020B0004020202020204" pitchFamily="34" charset="0"/>
                <a:cs typeface="Times New Roman" pitchFamily="18" charset="0"/>
              </a:rPr>
              <a:t>Składamy podziękowania za przekazane środki finansowe.</a:t>
            </a:r>
          </a:p>
        </p:txBody>
      </p:sp>
      <p:sp>
        <p:nvSpPr>
          <p:cNvPr id="6" name="Prostokąt 5"/>
          <p:cNvSpPr/>
          <p:nvPr/>
        </p:nvSpPr>
        <p:spPr>
          <a:xfrm>
            <a:off x="1828495" y="480038"/>
            <a:ext cx="560005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WSPARCIE FINANSOWE KP PSP UZYSKANE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2024 OD </a:t>
            </a: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Calibri"/>
              </a:rPr>
              <a:t>SAMORZĄDÓW</a:t>
            </a:r>
            <a:endParaRPr kumimoji="0" lang="pl-PL" sz="2400" b="1" i="0" u="none" strike="noStrike" kern="1200" cap="none" spc="0" normalizeH="0" baseline="0" noProof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835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45DD9-E7CF-3CEC-DD4B-6396844CB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58E49A10-23F2-34B3-FE18-5ED9A0CEC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11AE1B-4ED6-88FB-6859-6F9DED4A9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49080"/>
            <a:ext cx="9059821" cy="4245700"/>
          </a:xfrm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400" dirty="0">
                <a:effectLst/>
                <a:latin typeface="Aptos" panose="020B0004020202020204" pitchFamily="34" charset="0"/>
                <a:cs typeface="Times New Roman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000" b="1" dirty="0">
                <a:effectLst/>
                <a:latin typeface="Aptos" panose="020B0004020202020204" pitchFamily="34" charset="0"/>
                <a:cs typeface="Times New Roman" pitchFamily="18" charset="0"/>
              </a:rPr>
              <a:t>Składamy podziękowania za przekazane środki finansowe.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DE15A38-5173-4F2E-944B-18894FC18C76}"/>
              </a:ext>
            </a:extLst>
          </p:cNvPr>
          <p:cNvSpPr/>
          <p:nvPr/>
        </p:nvSpPr>
        <p:spPr>
          <a:xfrm>
            <a:off x="1828495" y="480038"/>
            <a:ext cx="560005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WSPARCIE FINANSOWE KP PSP UZYSKANE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2024 OD </a:t>
            </a: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Calibri"/>
              </a:rPr>
              <a:t>SAMORZĄDÓW</a:t>
            </a:r>
            <a:endParaRPr kumimoji="0" lang="pl-PL" sz="2400" b="1" i="0" u="none" strike="noStrike" kern="1200" cap="none" spc="0" normalizeH="0" baseline="0" noProof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2BF4BE-76BA-2CAD-5618-FDBAD5564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89" y="1663534"/>
            <a:ext cx="6061670" cy="45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6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4D313-591A-A36C-703E-1BA648445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84C47644-A02E-B470-7054-45B0EE9D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CB3E84B-468A-6B78-F841-499895A4E4BF}"/>
              </a:ext>
            </a:extLst>
          </p:cNvPr>
          <p:cNvSpPr/>
          <p:nvPr/>
        </p:nvSpPr>
        <p:spPr>
          <a:xfrm>
            <a:off x="1653867" y="480038"/>
            <a:ext cx="594932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</a:rPr>
              <a:t>WSPARCIE FINANSOWE KP PSP UZYSKANE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</a:rPr>
              <a:t>W 2024 OD KW PSP W WARSZAWIE I MARSZAŁKA WOJEWÓDZTWA MAZOWIECKIEGO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23F9AB15-C4B1-2A19-E90A-4846F1FD557D}"/>
              </a:ext>
            </a:extLst>
          </p:cNvPr>
          <p:cNvSpPr txBox="1">
            <a:spLocks/>
          </p:cNvSpPr>
          <p:nvPr/>
        </p:nvSpPr>
        <p:spPr>
          <a:xfrm>
            <a:off x="179512" y="2612300"/>
            <a:ext cx="9059821" cy="4245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pl-PL" sz="2000" dirty="0">
              <a:latin typeface="+mj-lt"/>
              <a:cs typeface="Times New Roman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pl-PL" sz="2000" dirty="0">
              <a:latin typeface="+mj-lt"/>
              <a:cs typeface="Times New Roman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l-PL" sz="2000" dirty="0">
                <a:latin typeface="Aptos" panose="020B0004020202020204" pitchFamily="34" charset="0"/>
                <a:cs typeface="Times New Roman" pitchFamily="18" charset="0"/>
              </a:rPr>
              <a:t>Komenda Powiatowa PSP w Legionowie w 2024 roku otrzymała dofinansowanie na zakup  plecaka Ratownika Medycznego oraz akumulatorów do pojazdu melex :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l-PL" sz="2000" dirty="0">
                <a:latin typeface="Aptos" panose="020B0004020202020204" pitchFamily="34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l-PL" sz="2000" b="1" dirty="0">
                <a:latin typeface="Aptos" panose="020B0004020202020204" pitchFamily="34" charset="0"/>
                <a:cs typeface="Times New Roman" pitchFamily="18" charset="0"/>
              </a:rPr>
              <a:t>Plecak Ratownika Medycznego </a:t>
            </a:r>
            <a:br>
              <a:rPr lang="pl-PL" sz="2000" b="1" dirty="0">
                <a:latin typeface="Aptos" panose="020B0004020202020204" pitchFamily="34" charset="0"/>
                <a:cs typeface="Times New Roman" pitchFamily="18" charset="0"/>
              </a:rPr>
            </a:br>
            <a:r>
              <a:rPr lang="pl-PL" sz="2000" b="1" dirty="0">
                <a:latin typeface="Aptos" panose="020B0004020202020204" pitchFamily="34" charset="0"/>
                <a:cs typeface="Times New Roman" pitchFamily="18" charset="0"/>
              </a:rPr>
              <a:t>Marszałek Województwa Mazowieckiego		        		</a:t>
            </a:r>
            <a:r>
              <a:rPr lang="pl-PL" sz="2400" b="1" dirty="0">
                <a:latin typeface="Aptos" panose="020B0004020202020204" pitchFamily="34" charset="0"/>
                <a:cs typeface="Times New Roman" pitchFamily="18" charset="0"/>
              </a:rPr>
              <a:t>5 000 zł.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pl-PL" sz="2000" b="1" dirty="0">
              <a:latin typeface="Aptos" panose="020B0004020202020204" pitchFamily="34" charset="0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l-PL" sz="2000" b="1" dirty="0">
                <a:latin typeface="Aptos" panose="020B0004020202020204" pitchFamily="34" charset="0"/>
                <a:cs typeface="Times New Roman" pitchFamily="18" charset="0"/>
              </a:rPr>
              <a:t>Akumulatory do pojazdu Melex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l-PL" sz="2000" b="1" dirty="0">
                <a:latin typeface="Aptos" panose="020B0004020202020204" pitchFamily="34" charset="0"/>
                <a:cs typeface="Times New Roman" pitchFamily="18" charset="0"/>
              </a:rPr>
              <a:t>KW PSP w Warszawie                                                                                    </a:t>
            </a:r>
            <a:r>
              <a:rPr lang="pl-PL" sz="2400" b="1" dirty="0">
                <a:latin typeface="Aptos" panose="020B0004020202020204" pitchFamily="34" charset="0"/>
                <a:cs typeface="Times New Roman" pitchFamily="18" charset="0"/>
              </a:rPr>
              <a:t>9 594 zł.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pl-PL" sz="2000" b="1" dirty="0">
              <a:latin typeface="+mj-lt"/>
              <a:cs typeface="Times New Roman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l-PL" sz="2000" b="1" dirty="0">
                <a:latin typeface="+mj-lt"/>
                <a:cs typeface="Times New Roman" pitchFamily="18" charset="0"/>
              </a:rPr>
              <a:t>	       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pl-PL" sz="2000" b="1" dirty="0">
              <a:latin typeface="+mj-lt"/>
              <a:cs typeface="Times New Roman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Składamy podziękowania za przekazane środki finansowe.</a:t>
            </a:r>
          </a:p>
        </p:txBody>
      </p:sp>
    </p:spTree>
    <p:extLst>
      <p:ext uri="{BB962C8B-B14F-4D97-AF65-F5344CB8AC3E}">
        <p14:creationId xmlns:p14="http://schemas.microsoft.com/office/powerpoint/2010/main" val="3801733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18204"/>
            <a:ext cx="9059821" cy="4847803"/>
          </a:xfrm>
        </p:spPr>
        <p:txBody>
          <a:bodyPr rtlCol="0">
            <a:normAutofit fontScale="32500" lnSpcReduction="20000"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pl-PL" sz="1700" dirty="0"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Zakup pojazdu osobowego </a:t>
            </a:r>
            <a:r>
              <a:rPr lang="pl-PL" sz="48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</a:t>
            </a:r>
            <a:r>
              <a:rPr lang="pl-PL" sz="4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sz="48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150 000zł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Zakup </a:t>
            </a:r>
            <a:r>
              <a:rPr lang="pl-PL" sz="48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switcha</a:t>
            </a:r>
            <a:r>
              <a:rPr lang="pl-PL" sz="4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serwerowni </a:t>
            </a:r>
            <a:r>
              <a:rPr lang="pl-PL" sz="48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20000zł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Wymiana łodzi ŁD- 6 na łódź płaskodenną - </a:t>
            </a:r>
            <a:r>
              <a:rPr lang="pl-PL" sz="48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150 000 zł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Zapewnienie racji żywnościowych podczas długotrwałych działań ratowniczych – </a:t>
            </a:r>
            <a:r>
              <a:rPr lang="pl-PL" sz="48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2 000 zł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Utrzymanie sprawności technicznej sprzętu techniki specjalnej i samochodów - </a:t>
            </a:r>
            <a:r>
              <a:rPr lang="pl-PL" sz="48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50 000 zł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Pompa przenośna do wody zanieczyszczonej o wydajności minimum 1000 dm3 – </a:t>
            </a:r>
            <a:r>
              <a:rPr lang="pl-PL" sz="48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4 300 zł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Agregat proszkowy 50kg – </a:t>
            </a:r>
            <a:r>
              <a:rPr lang="pl-PL" sz="48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3 100 zł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Zestaw pomp do wody zanieczyszczonej o wydajności minimum 6000 dm3/min –  </a:t>
            </a:r>
            <a:r>
              <a:rPr lang="pl-PL" sz="48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50 000 zł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Motopompa pożarnicza o wydajności minimum 4000 dm3/min – </a:t>
            </a:r>
            <a:r>
              <a:rPr lang="pl-PL" sz="48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94 000 zł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Urządzenie do workowania piachu – </a:t>
            </a:r>
            <a:r>
              <a:rPr lang="pl-PL" sz="48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51 000 zł </a:t>
            </a:r>
          </a:p>
          <a:p>
            <a:pPr marL="457200" lvl="1" indent="0" algn="just" eaLnBrk="1" fontAlgn="auto" hangingPunct="1">
              <a:spcAft>
                <a:spcPts val="600"/>
              </a:spcAft>
              <a:buNone/>
              <a:defRPr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019974" y="623002"/>
            <a:ext cx="5274264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376092"/>
                </a:solidFill>
                <a:effectLst/>
              </a:rPr>
              <a:t>Potrzeby wsparcia KP PSP w Legionowie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DF53CB7-8830-4150-ABD2-001FB18C6A63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570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/>
          <p:cNvSpPr/>
          <p:nvPr/>
        </p:nvSpPr>
        <p:spPr>
          <a:xfrm>
            <a:off x="1434652" y="2599140"/>
            <a:ext cx="63722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Dziękuję za uwagę</a:t>
            </a:r>
          </a:p>
        </p:txBody>
      </p:sp>
      <p:sp>
        <p:nvSpPr>
          <p:cNvPr id="7" name="Prostokąt 6"/>
          <p:cNvSpPr/>
          <p:nvPr/>
        </p:nvSpPr>
        <p:spPr>
          <a:xfrm>
            <a:off x="2220364" y="4521410"/>
            <a:ext cx="470327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dirty="0">
                <a:ln w="10160">
                  <a:solidFill>
                    <a:schemeClr val="accent1"/>
                  </a:solidFill>
                  <a:prstDash val="solid"/>
                </a:ln>
              </a:rPr>
              <a:t>KP PSP w Legionowie, ul. Jagiellońska 71 A</a:t>
            </a:r>
          </a:p>
          <a:p>
            <a:pPr algn="ctr">
              <a:defRPr/>
            </a:pPr>
            <a:r>
              <a:rPr lang="pl-PL" b="1" dirty="0"/>
              <a:t>legionowo@mazowsze.straz.pl</a:t>
            </a:r>
          </a:p>
          <a:p>
            <a:pPr algn="ctr">
              <a:defRPr/>
            </a:pPr>
            <a:endParaRPr lang="pl-PL" b="1" dirty="0"/>
          </a:p>
          <a:p>
            <a:pPr algn="ctr">
              <a:defRPr/>
            </a:pPr>
            <a:endParaRPr lang="pl-PL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6EBC9AB-3A94-46A1-9473-8043F062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5301208"/>
            <a:ext cx="3127903" cy="1289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80598-5746-7155-7EF7-A17D5D61A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7D9B92FD-411B-B6D0-2E1A-E0DAEB855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5B4FD75-43FC-66DA-53A3-E44FE3E07A93}"/>
              </a:ext>
            </a:extLst>
          </p:cNvPr>
          <p:cNvSpPr/>
          <p:nvPr/>
        </p:nvSpPr>
        <p:spPr>
          <a:xfrm>
            <a:off x="1475656" y="547528"/>
            <a:ext cx="619268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ptos" panose="020B0004020202020204" pitchFamily="34" charset="0"/>
              </a:rPr>
              <a:t>POTENCJAŁ RATOWNICZY JEDNOSTEK OSP</a:t>
            </a:r>
            <a:endParaRPr lang="pl-PL" sz="2400" b="1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420278-A309-D859-5C6E-310A742F7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24169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pl-PL" sz="2800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7200" b="1" dirty="0">
                <a:latin typeface="Aptos" panose="020B0004020202020204" pitchFamily="34" charset="0"/>
                <a:cs typeface="Times New Roman" panose="02020603050405020304" pitchFamily="18" charset="0"/>
              </a:rPr>
              <a:t>Liczba druhów mogących brać udział w działaniach ratowniczo- gaśniczych</a:t>
            </a:r>
          </a:p>
          <a:p>
            <a:pPr marL="0" indent="0" algn="ctr">
              <a:buNone/>
            </a:pPr>
            <a:r>
              <a:rPr lang="pl-PL" sz="128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2800" b="1" dirty="0">
                <a:solidFill>
                  <a:schemeClr val="accent6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493</a:t>
            </a:r>
            <a:endParaRPr lang="pl-PL" sz="55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55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7200" b="1" dirty="0">
                <a:latin typeface="Aptos" panose="020B0004020202020204" pitchFamily="34" charset="0"/>
                <a:cs typeface="Times New Roman" panose="02020603050405020304" pitchFamily="18" charset="0"/>
              </a:rPr>
              <a:t>POJAZDY JEDNOSTEK OSP</a:t>
            </a:r>
          </a:p>
          <a:p>
            <a:pPr marL="0" indent="0" algn="ctr">
              <a:buNone/>
            </a:pPr>
            <a:endParaRPr lang="pl-PL" sz="72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20000"/>
              </a:lnSpc>
            </a:pPr>
            <a:r>
              <a:rPr lang="pl-PL" sz="7400" b="1" dirty="0">
                <a:latin typeface="Aptos" panose="020B0004020202020204" pitchFamily="34" charset="0"/>
                <a:cs typeface="Times New Roman" panose="02020603050405020304" pitchFamily="18" charset="0"/>
              </a:rPr>
              <a:t>Średnie: 21</a:t>
            </a:r>
          </a:p>
          <a:p>
            <a:pPr lvl="2">
              <a:lnSpc>
                <a:spcPct val="120000"/>
              </a:lnSpc>
            </a:pPr>
            <a:r>
              <a:rPr lang="pl-PL" sz="7400" b="1" dirty="0">
                <a:latin typeface="Aptos" panose="020B0004020202020204" pitchFamily="34" charset="0"/>
                <a:cs typeface="Times New Roman" panose="02020603050405020304" pitchFamily="18" charset="0"/>
              </a:rPr>
              <a:t>Ciężkie:  7</a:t>
            </a:r>
          </a:p>
          <a:p>
            <a:pPr lvl="2">
              <a:lnSpc>
                <a:spcPct val="120000"/>
              </a:lnSpc>
            </a:pPr>
            <a:r>
              <a:rPr lang="pl-PL" sz="7400" b="1" dirty="0">
                <a:latin typeface="Aptos" panose="020B0004020202020204" pitchFamily="34" charset="0"/>
                <a:cs typeface="Times New Roman" panose="02020603050405020304" pitchFamily="18" charset="0"/>
              </a:rPr>
              <a:t>Specjalny podnośnik: 2</a:t>
            </a:r>
          </a:p>
          <a:p>
            <a:pPr lvl="2">
              <a:lnSpc>
                <a:spcPct val="120000"/>
              </a:lnSpc>
            </a:pPr>
            <a:r>
              <a:rPr lang="pl-PL" sz="7400" b="1" dirty="0">
                <a:latin typeface="Aptos" panose="020B0004020202020204" pitchFamily="34" charset="0"/>
                <a:cs typeface="Times New Roman" panose="02020603050405020304" pitchFamily="18" charset="0"/>
              </a:rPr>
              <a:t>Specjalny z drabiną: 2</a:t>
            </a:r>
          </a:p>
          <a:p>
            <a:pPr lvl="2">
              <a:lnSpc>
                <a:spcPct val="120000"/>
              </a:lnSpc>
            </a:pPr>
            <a:r>
              <a:rPr lang="pl-PL" sz="7400" b="1" dirty="0">
                <a:latin typeface="Aptos" panose="020B0004020202020204" pitchFamily="34" charset="0"/>
                <a:cs typeface="Times New Roman" panose="02020603050405020304" pitchFamily="18" charset="0"/>
              </a:rPr>
              <a:t>Lekkie: 22</a:t>
            </a:r>
          </a:p>
          <a:p>
            <a:pPr lvl="2">
              <a:lnSpc>
                <a:spcPct val="120000"/>
              </a:lnSpc>
            </a:pPr>
            <a:r>
              <a:rPr lang="pl-PL" sz="7400" b="1" dirty="0">
                <a:latin typeface="Aptos" panose="020B0004020202020204" pitchFamily="34" charset="0"/>
                <a:cs typeface="Times New Roman" panose="02020603050405020304" pitchFamily="18" charset="0"/>
              </a:rPr>
              <a:t>Łodzie ratownicze: 11</a:t>
            </a:r>
          </a:p>
          <a:p>
            <a:pPr lvl="2">
              <a:lnSpc>
                <a:spcPct val="120000"/>
              </a:lnSpc>
            </a:pPr>
            <a:r>
              <a:rPr lang="pl-PL" sz="7400" b="1" dirty="0">
                <a:latin typeface="Aptos" panose="020B0004020202020204" pitchFamily="34" charset="0"/>
                <a:cs typeface="Times New Roman" panose="02020603050405020304" pitchFamily="18" charset="0"/>
              </a:rPr>
              <a:t>Quady : 2</a:t>
            </a:r>
          </a:p>
          <a:p>
            <a:pPr marL="0" indent="0">
              <a:buNone/>
            </a:pPr>
            <a:endParaRPr lang="pl-PL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pl-PL" sz="2800" b="1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br>
              <a:rPr lang="pl-PL" sz="2800" b="1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endParaRPr lang="pl-PL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5A06055-18A2-6E56-8381-DEA879BCBA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71" y="3388975"/>
            <a:ext cx="3086472" cy="308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0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A8C2B942-7F2B-4773-8B22-0D50AB57E642}"/>
              </a:ext>
            </a:extLst>
          </p:cNvPr>
          <p:cNvSpPr/>
          <p:nvPr/>
        </p:nvSpPr>
        <p:spPr>
          <a:xfrm>
            <a:off x="1569087" y="499892"/>
            <a:ext cx="608538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INFORMACJA O ZDARZENIACH NA TERENIE </a:t>
            </a:r>
            <a:r>
              <a:rPr lang="pl-PL" sz="2000" b="1" dirty="0">
                <a:solidFill>
                  <a:schemeClr val="tx1"/>
                </a:solidFill>
                <a:latin typeface="Aptos" panose="020B0004020202020204" pitchFamily="34" charset="0"/>
                <a:cs typeface="Times New Roman" pitchFamily="18" charset="0"/>
              </a:rPr>
              <a:t>POWIATU LEGIONOWSKIEGO W 2024 R. 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FE44F5B-3ED3-4A68-993B-B38911041E05}"/>
              </a:ext>
            </a:extLst>
          </p:cNvPr>
          <p:cNvSpPr/>
          <p:nvPr/>
        </p:nvSpPr>
        <p:spPr>
          <a:xfrm>
            <a:off x="1634157" y="499891"/>
            <a:ext cx="5955241" cy="707886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E0A62C5-7E6A-68A9-232A-970CAEC24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248" y="1893612"/>
            <a:ext cx="6155504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56835082-265F-478E-AD37-E749EBE5A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0688"/>
            <a:ext cx="6205686" cy="778098"/>
          </a:xfrm>
        </p:spPr>
        <p:txBody>
          <a:bodyPr>
            <a:normAutofit fontScale="90000"/>
          </a:bodyPr>
          <a:lstStyle/>
          <a:p>
            <a:br>
              <a:rPr lang="pl-PL" sz="2000" b="1" dirty="0">
                <a:solidFill>
                  <a:srgbClr val="376092"/>
                </a:solidFill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98C4107-C2BA-A4C7-38AA-2837879AB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622838"/>
            <a:ext cx="6120680" cy="4686482"/>
          </a:xfrm>
          <a:prstGeom prst="rect">
            <a:avLst/>
          </a:prstGeom>
        </p:spPr>
      </p:pic>
      <p:sp>
        <p:nvSpPr>
          <p:cNvPr id="2" name="Tytuł 2">
            <a:extLst>
              <a:ext uri="{FF2B5EF4-FFF2-40B4-BE49-F238E27FC236}">
                <a16:creationId xmlns:a16="http://schemas.microsoft.com/office/drawing/2014/main" id="{3DCA39E4-583D-77DA-4DB5-8840C486F845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 dirty="0">
                <a:latin typeface="Aptos" panose="020B0004020202020204" pitchFamily="34" charset="0"/>
                <a:cs typeface="Times New Roman" panose="02020603050405020304" pitchFamily="18" charset="0"/>
              </a:rPr>
              <a:t>LICZBA ZDARZEŃ Z PODZIAŁEM NA GMINY</a:t>
            </a:r>
            <a:br>
              <a:rPr lang="pl-PL" sz="4800" b="1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4800" b="1" dirty="0">
                <a:latin typeface="Aptos" panose="020B0004020202020204" pitchFamily="34" charset="0"/>
                <a:cs typeface="Times New Roman" panose="02020603050405020304" pitchFamily="18" charset="0"/>
              </a:rPr>
              <a:t>w 2024 r. </a:t>
            </a:r>
            <a:br>
              <a:rPr lang="pl-PL" sz="6400" b="1" dirty="0">
                <a:solidFill>
                  <a:srgbClr val="376092"/>
                </a:solidFill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7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4F99FB5F-F12B-4819-AFEC-E7CA257A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BB3D7C07-DCC0-4451-8BC0-BB0A30DCA1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029644"/>
              </p:ext>
            </p:extLst>
          </p:nvPr>
        </p:nvGraphicFramePr>
        <p:xfrm>
          <a:off x="983162" y="1676400"/>
          <a:ext cx="7257231" cy="5043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BBF569EB-E8D7-A10A-FFEB-61D6A86B1208}"/>
              </a:ext>
            </a:extLst>
          </p:cNvPr>
          <p:cNvSpPr txBox="1"/>
          <p:nvPr/>
        </p:nvSpPr>
        <p:spPr>
          <a:xfrm>
            <a:off x="1619672" y="48217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ptos" panose="020B0004020202020204" pitchFamily="34" charset="0"/>
              </a:rPr>
              <a:t>INTERWENCJE JEDNOSTEK OCHRONY PRZECIWPOŻAROWEJ NA TERENIE POWIATU</a:t>
            </a:r>
          </a:p>
        </p:txBody>
      </p:sp>
    </p:spTree>
    <p:extLst>
      <p:ext uri="{BB962C8B-B14F-4D97-AF65-F5344CB8AC3E}">
        <p14:creationId xmlns:p14="http://schemas.microsoft.com/office/powerpoint/2010/main" val="3269008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E83B3D0D-88A0-45E2-A2D0-135856D6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2656"/>
            <a:ext cx="8229600" cy="77809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POSZKODOWANI W POŻARACH I MIEJSCOWYCH </a:t>
            </a:r>
            <a:br>
              <a:rPr lang="pl-PL" sz="2000" b="1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ZAGROŻENIACH W 2024 R.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EF17ECB-86A1-4DE4-8507-AC612DCBB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92" y="1844824"/>
            <a:ext cx="6998815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0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075" y="1844823"/>
            <a:ext cx="8229600" cy="4616541"/>
          </a:xfrm>
        </p:spPr>
        <p:txBody>
          <a:bodyPr rtlCol="0">
            <a:normAutofit/>
          </a:bodyPr>
          <a:lstStyle/>
          <a:p>
            <a:pPr marL="457200" lvl="1" indent="0" algn="ctr">
              <a:spcAft>
                <a:spcPts val="600"/>
              </a:spcAft>
              <a:buNone/>
              <a:defRPr/>
            </a:pPr>
            <a:r>
              <a:rPr lang="pl-PL" sz="2000" dirty="0">
                <a:effectLst/>
                <a:latin typeface="Aptos" panose="020B0004020202020204" pitchFamily="34" charset="0"/>
                <a:cs typeface="Times New Roman" pitchFamily="18" charset="0"/>
              </a:rPr>
              <a:t>W 2024 R. STRAŻACY UCZESTNICZYLI W </a:t>
            </a:r>
            <a:r>
              <a:rPr lang="pl-PL" sz="2000" b="1" dirty="0">
                <a:effectLst/>
                <a:latin typeface="Aptos" panose="020B0004020202020204" pitchFamily="34" charset="0"/>
                <a:cs typeface="Times New Roman" pitchFamily="18" charset="0"/>
              </a:rPr>
              <a:t>11 ZDARZENIACH </a:t>
            </a:r>
            <a:r>
              <a:rPr lang="pl-PL" sz="2000" dirty="0">
                <a:effectLst/>
                <a:latin typeface="Aptos" panose="020B0004020202020204" pitchFamily="34" charset="0"/>
                <a:cs typeface="Times New Roman" pitchFamily="18" charset="0"/>
              </a:rPr>
              <a:t>TZW. </a:t>
            </a:r>
            <a:r>
              <a:rPr lang="pl-PL" sz="2000" b="1" dirty="0">
                <a:effectLst/>
                <a:latin typeface="Aptos" panose="020B0004020202020204" pitchFamily="34" charset="0"/>
                <a:cs typeface="Times New Roman" pitchFamily="18" charset="0"/>
              </a:rPr>
              <a:t>IZOLOWANYCH ZDARZENIACH RATOWNICTWA MEDYCZNEGO </a:t>
            </a:r>
            <a:r>
              <a:rPr lang="pl-PL" sz="2000" dirty="0">
                <a:effectLst/>
                <a:latin typeface="Aptos" panose="020B0004020202020204" pitchFamily="34" charset="0"/>
                <a:cs typeface="Times New Roman" pitchFamily="18" charset="0"/>
              </a:rPr>
              <a:t>W RAMACH TYCH DZIAŁAŃ UDZIELANO KWALIFIKOWANEJ POMOCY MEDYCZNEJ ZWIĄZANEJ M.IN</a:t>
            </a:r>
            <a:r>
              <a:rPr lang="pl-PL" sz="2000" dirty="0">
                <a:latin typeface="Aptos" panose="020B0004020202020204" pitchFamily="34" charset="0"/>
                <a:cs typeface="Times New Roman" pitchFamily="18" charset="0"/>
              </a:rPr>
              <a:t>: </a:t>
            </a:r>
          </a:p>
          <a:p>
            <a:pPr marL="457200" lvl="1" indent="0" algn="ctr">
              <a:spcAft>
                <a:spcPts val="600"/>
              </a:spcAft>
              <a:buNone/>
              <a:defRPr/>
            </a:pPr>
            <a:r>
              <a:rPr lang="pl-PL" sz="2000" dirty="0">
                <a:latin typeface="Aptos" panose="020B0004020202020204" pitchFamily="34" charset="0"/>
                <a:cs typeface="Times New Roman" pitchFamily="18" charset="0"/>
              </a:rPr>
              <a:t>nagłym zatrzymaniem krążenia, 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pl-PL" sz="2000" dirty="0">
                <a:latin typeface="Aptos" panose="020B0004020202020204" pitchFamily="34" charset="0"/>
                <a:cs typeface="Times New Roman" pitchFamily="18" charset="0"/>
              </a:rPr>
              <a:t>niewydolnością oddechową, 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pl-PL" sz="2000" dirty="0">
                <a:latin typeface="Aptos" panose="020B0004020202020204" pitchFamily="34" charset="0"/>
                <a:cs typeface="Times New Roman" pitchFamily="18" charset="0"/>
              </a:rPr>
              <a:t>zawałem, 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pl-PL" sz="2000" dirty="0">
                <a:latin typeface="Aptos" panose="020B0004020202020204" pitchFamily="34" charset="0"/>
                <a:cs typeface="Times New Roman" pitchFamily="18" charset="0"/>
              </a:rPr>
              <a:t>padaczką,  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pl-PL" sz="2000" dirty="0">
                <a:latin typeface="Aptos" panose="020B0004020202020204" pitchFamily="34" charset="0"/>
                <a:cs typeface="Times New Roman" pitchFamily="18" charset="0"/>
              </a:rPr>
              <a:t>zasłabnięciem, 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pl-PL" sz="2000" dirty="0">
                <a:latin typeface="Aptos" panose="020B0004020202020204" pitchFamily="34" charset="0"/>
                <a:cs typeface="Times New Roman" pitchFamily="18" charset="0"/>
              </a:rPr>
              <a:t>złamaniem kończyny, 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pl-PL" sz="2000" dirty="0">
                <a:latin typeface="Aptos" panose="020B0004020202020204" pitchFamily="34" charset="0"/>
                <a:cs typeface="Times New Roman" pitchFamily="18" charset="0"/>
              </a:rPr>
              <a:t>urazami.</a:t>
            </a:r>
          </a:p>
          <a:p>
            <a:pPr marL="457200" lvl="1" indent="0" algn="just" eaLnBrk="1" fontAlgn="auto" hangingPunct="1">
              <a:spcAft>
                <a:spcPts val="600"/>
              </a:spcAft>
              <a:buNone/>
              <a:defRPr/>
            </a:pPr>
            <a:endParaRPr lang="pl-PL" sz="20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7415EC7-5084-2F19-B739-E6E824C3390A}"/>
              </a:ext>
            </a:extLst>
          </p:cNvPr>
          <p:cNvSpPr/>
          <p:nvPr/>
        </p:nvSpPr>
        <p:spPr>
          <a:xfrm>
            <a:off x="2339752" y="548680"/>
            <a:ext cx="476649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Calibri"/>
              </a:rPr>
              <a:t>IZOLOWANE ZDARZENIA MEDYCZNE</a:t>
            </a:r>
            <a:endParaRPr kumimoji="0" lang="pl-PL" sz="2400" b="1" i="0" u="none" strike="noStrike" kern="1200" cap="none" spc="0" normalizeH="0" baseline="0" noProof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11DB0CD-BC4D-7482-25B9-A90627DFFB59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56" name="Picture 12" descr="Brak dostępnego opisu zdjęcia.">
            <a:extLst>
              <a:ext uri="{FF2B5EF4-FFF2-40B4-BE49-F238E27FC236}">
                <a16:creationId xmlns:a16="http://schemas.microsoft.com/office/drawing/2014/main" id="{8462F268-3D03-4637-637F-474B0C04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96" y="3789040"/>
            <a:ext cx="4211960" cy="280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49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11842</TotalTime>
  <Words>1897</Words>
  <Application>Microsoft Office PowerPoint</Application>
  <PresentationFormat>Pokaz na ekranie (4:3)</PresentationFormat>
  <Paragraphs>383</Paragraphs>
  <Slides>35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3" baseType="lpstr">
      <vt:lpstr>Aptos</vt:lpstr>
      <vt:lpstr>Arial</vt:lpstr>
      <vt:lpstr>Arial Narrow</vt:lpstr>
      <vt:lpstr>Calibri</vt:lpstr>
      <vt:lpstr>Calibri Light</vt:lpstr>
      <vt:lpstr>Garamond</vt:lpstr>
      <vt:lpstr>Times New Roman</vt:lpstr>
      <vt:lpstr>Motyw pakietu Office</vt:lpstr>
      <vt:lpstr>          </vt:lpstr>
      <vt:lpstr>Prezentacja programu PowerPoint</vt:lpstr>
      <vt:lpstr>Prezentacja programu PowerPoint</vt:lpstr>
      <vt:lpstr>Prezentacja programu PowerPoint</vt:lpstr>
      <vt:lpstr>Prezentacja programu PowerPoint</vt:lpstr>
      <vt:lpstr>  </vt:lpstr>
      <vt:lpstr>Prezentacja programu PowerPoint</vt:lpstr>
      <vt:lpstr>POSZKODOWANI W POŻARACH I MIEJSCOWYCH  ZAGROŻENIACH W 2024 R.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W roku 2024 PRZEPROWADZONO 123 czynności kontrolno-rozpoznawczych które   obejmowały 153 obiekty.   </vt:lpstr>
      <vt:lpstr>Prezentacja programu PowerPoint</vt:lpstr>
      <vt:lpstr>Prezentacja programu PowerPoint</vt:lpstr>
      <vt:lpstr>Prezentacja programu PowerPoint</vt:lpstr>
      <vt:lpstr> Zestawienie wybranych nieprawidłowości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Prywatny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z działalności  Komendy Powiatowej  Państwowej Straży Pożarnej  w Nowym Dworze Mazowieckim   za 2012 rok</dc:title>
  <dc:creator>Użytkownik</dc:creator>
  <cp:lastModifiedBy>Ewa Madajczak</cp:lastModifiedBy>
  <cp:revision>472</cp:revision>
  <cp:lastPrinted>2024-02-19T11:12:51Z</cp:lastPrinted>
  <dcterms:created xsi:type="dcterms:W3CDTF">2013-03-20T12:20:17Z</dcterms:created>
  <dcterms:modified xsi:type="dcterms:W3CDTF">2025-03-25T11:52:11Z</dcterms:modified>
</cp:coreProperties>
</file>