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4" r:id="rId4"/>
    <p:sldId id="265" r:id="rId5"/>
    <p:sldId id="272" r:id="rId6"/>
    <p:sldId id="273" r:id="rId7"/>
    <p:sldId id="276" r:id="rId8"/>
    <p:sldId id="279" r:id="rId9"/>
    <p:sldId id="295" r:id="rId10"/>
    <p:sldId id="294" r:id="rId11"/>
    <p:sldId id="298" r:id="rId12"/>
    <p:sldId id="296" r:id="rId13"/>
    <p:sldId id="259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yna Kuniewicz" initials="JK" lastIdx="1" clrIdx="0">
    <p:extLst>
      <p:ext uri="{19B8F6BF-5375-455C-9EA6-DF929625EA0E}">
        <p15:presenceInfo xmlns:p15="http://schemas.microsoft.com/office/powerpoint/2012/main" userId="Justyna Kuniewic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D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B3835C-0A3E-4A58-8B55-9439C108B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AC04BB0-6695-48F2-82E2-6E50EBA2D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476E7C-E948-49D8-BAEC-31D14395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26.03.2025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7AB3B49-F88F-449F-9A67-D570395D2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FDB312-4C0D-4315-884A-92C52C31C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556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38CDC1-A0BC-42D9-A86A-4CEE4E8F5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B296356-0459-48EB-9741-A086281D1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F45D034-DB37-4D5E-9C7A-D66DD0D5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26.03.2025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B6D02B0-944C-4E7D-B453-0C9AB2D01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A073F77-06F8-47E9-AAFE-48B4E3559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226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DEAD247-662C-4BAF-85B1-F9F8A441F2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4CC62EF-A83A-4B82-9F8E-6A2C3B0B57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217E444-200B-4BB0-9236-416C7CA8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26.03.2025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9661B0-5890-4237-A2D3-2FFC0D0DC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6A46428-16BD-41A8-83EF-17B3BCD3E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312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14B612-B2AB-4CF0-88AA-FF9F4A51A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4AE12B-8E90-43D6-9301-24BBC5B87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34E12F0-1622-48B0-A3F2-ABFD88D67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26.03.2025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EE9BCA5-016B-4FCC-9802-B2450909B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36F7181-5CF9-46ED-B339-4BB85B75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779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685CA-4838-4C9C-A326-727FB0482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4165E9-89C1-4535-BE7C-D738D6D0D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70159A-9D3B-41C6-97E4-88D97BFD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26.03.2025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B1D517-5F3D-4E04-970E-BEE5598AA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B2D59F-45A9-4058-A0E6-02FA7409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553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7B26A3-2300-47E7-9FC0-7D7AA7C16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0C0CEA-0FD2-4EC9-8BDB-22837A0EFE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8F3CBE9-269A-4212-854C-6DD4E6B27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BE5021A-C806-4CDD-936A-070331115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26.03.2025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677394F-62DC-4401-BEE1-93E5262E3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CCC4580-29A1-4CF9-90BA-467E1E187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220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AECE0B-A9DD-4999-8C7F-36D20731B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C1A4763-73BC-475D-92ED-5F79299A7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076D3C4-EB68-418C-8B60-85962BEC7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622A699-D643-499A-9242-E0C8A16F24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EDC7D6A-AD14-43F1-98C5-C6EF41602A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A42AEB8-5EC1-49E8-960E-3ABECA406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26.03.2025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330DD63-315D-4824-98A9-91276B490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761E59B-40AA-4CF7-AA3D-07846D95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796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57FBC1-18FF-43B0-B3D5-5BCFC500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E91120B-C5C1-499A-B9D8-0AFB82D15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26.03.2025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F38345C-06D8-488D-8B68-14F63B61F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F5038F2-98DF-4A05-B825-56F86EED4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788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EA56C22-0380-4CE6-873C-A981561EF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26.03.2025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EB23C6A-B89D-4C9E-9743-0657E6E08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1B8B3DA-C76B-46FC-B3C4-0C33FD22A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388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71A85-81E7-4A9E-8E95-7BA23ECF3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6217E1-99B2-4E4A-9BC4-15B5B99C1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F58A1F2-EE7A-4C63-A6D9-B8B492691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D937B76-C119-45CD-B46C-467188C96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26.03.2025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D0AB129-6737-49B9-9190-59670452C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64515B1-524E-4E7D-809B-A1243A145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518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8C63B-4ECE-41D1-AA97-F5514F002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3384F12-A632-4B03-B3B3-A18065E9AE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5A23C84-1B6E-4DFC-9201-ADD49EDDD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5252D83-4413-4979-9D6F-B84A8C95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26.03.2025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934026F-086B-48EC-AA47-C04BB3AD9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46C57F1-19EC-490C-92F6-45DE1B44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97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0DD187C-C564-472D-B658-9E521B56D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326AE5E-C0FD-40BF-9EDA-A195E93E2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5A51685-C86E-4602-9023-832F8455B8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11C08-295B-4E02-8033-C465CE208A0E}" type="datetimeFigureOut">
              <a:rPr lang="pl-PL" smtClean="0"/>
              <a:t>26.03.2025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D9A82B-6771-4CBC-9C80-C570E4E7A9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9A12188-16E7-4CD8-88A8-E2A0829D16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605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D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6D5AECDB-16EE-4219-AB22-9DCF10C51B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840" y="1939332"/>
            <a:ext cx="6087327" cy="4528499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185C87D0-B546-4927-8A0B-4738E2BD19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32" y="890515"/>
            <a:ext cx="4271363" cy="1889257"/>
          </a:xfrm>
          <a:prstGeom prst="rect">
            <a:avLst/>
          </a:prstGeom>
        </p:spPr>
      </p:pic>
      <p:graphicFrame>
        <p:nvGraphicFramePr>
          <p:cNvPr id="8" name="Obiekt 7">
            <a:extLst>
              <a:ext uri="{FF2B5EF4-FFF2-40B4-BE49-F238E27FC236}">
                <a16:creationId xmlns:a16="http://schemas.microsoft.com/office/drawing/2014/main" id="{536C47D2-4727-4ED0-94A0-7668C8E68E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827194"/>
              </p:ext>
            </p:extLst>
          </p:nvPr>
        </p:nvGraphicFramePr>
        <p:xfrm>
          <a:off x="943732" y="6240818"/>
          <a:ext cx="2857500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4" imgW="2857576" imgH="227171" progId="CorelDraw.Graphic.16">
                  <p:embed/>
                </p:oleObj>
              </mc:Choice>
              <mc:Fallback>
                <p:oleObj name="CorelDRAW" r:id="rId4" imgW="2857576" imgH="227171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43732" y="6240818"/>
                        <a:ext cx="2857500" cy="227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9917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54F4C3-964B-BE03-5615-1449B68F6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7F0BA40-2647-2950-64B9-AA5C0A581E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373ECD27-0528-BB4B-F140-295164E7B8EA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CB2E590-3F98-86CB-9C04-59898949D413}"/>
              </a:ext>
            </a:extLst>
          </p:cNvPr>
          <p:cNvSpPr txBox="1"/>
          <p:nvPr/>
        </p:nvSpPr>
        <p:spPr>
          <a:xfrm>
            <a:off x="681486" y="285462"/>
            <a:ext cx="11096371" cy="557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ramach projektu finansowanego przez Ministerstwo Sportu i Turystyki „Aktywny do kwadratu” w szkołach prowadzonych przez Miasto i Gminę Serock odbywają się pozalekcyjne zajęcia sportowe. Zajęcia prowadzone są w grupach ćwiczebnych powyżej 15 osób. W szkołach funkcjonuje łącznie 13 grup ćwiczebnych tj.: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Szkoła Podstawowa im. Mikołaja Kopernika w Serocku - 2 grupy,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Szkoła Podstawowa im. Wojska Polskiego w Zegrzu – 4 grupy,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Szkoła Podstawowa im. Jerzego Szaniawskiego w Jadwisinie – 7 grup. 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Miasto i Gmina Serock uzyskała możliwość udziału w projekcie „Wsparcie edukacji matematycznej z użyciem narzędzia AI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zeszyt.online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”, który realizowany jest przez Politechnikę Warszawską, a finansowany przez Ministerstwo Edukacji Narodowej. Celem projektu jest poprawa umiejętności matematycznych uczniów szkół podstawowych i wsparcie procesów nauczania matematyki. W przedsięwzięciu wezmą udział uczniowie klas IV ze Szkoły Podstawowej im. M. Kopernika w Serocku, Szkoły Podstawowej w Zespole Szkolno-Przedszkolnym w Woli Kiełpińskiej oraz Szkoły Podstawowej im. Wojska Polskiego w Zegrzu. Zadaniem programu jest wykorzystanie sztucznej inteligencji do indywidualizacji procesu nauki - bazując na doświadczeniach ucznia system dobiera zadania adekwatne do jego umiejętności, wykazując się wysoką skutecznością w diagnozie problemów i potrzeb uczniów. Projekt przeznaczony jest dla uczniów na różnych poziomach umiejętności. Pomaga nadrobić zaległości, jest również wsparciem dla uczniów chcących rozwijać zdolności matematyczne, wspomaga przygotowanie do konkursów matematycznych.</a:t>
            </a:r>
          </a:p>
          <a:p>
            <a:pPr marL="215900" algn="just"/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Podpisano umowę w ramach Programu „Opieka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Wytchnieniowa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edycja 2025”.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Dokonano przeliczenia odpłatności za usługi opiekuńcze oraz wysokości pobieranych zasiłków stałych w związku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 waloryzacją emerytur i rent.</a:t>
            </a:r>
          </a:p>
          <a:p>
            <a:pPr marL="215900" algn="just"/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23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718C1E-0ECC-8935-AA1E-DF4E8BE7A2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CC74D50F-ACE9-5662-2109-14C634527D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CFFE7765-4823-C6E6-9BF1-3DC84489F99A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B213FCDF-B2AC-D27E-3C41-6236E41D98CC}"/>
              </a:ext>
            </a:extLst>
          </p:cNvPr>
          <p:cNvSpPr txBox="1"/>
          <p:nvPr/>
        </p:nvSpPr>
        <p:spPr>
          <a:xfrm>
            <a:off x="601476" y="525492"/>
            <a:ext cx="11300203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26 lutego odbyło się spotkanie z Panią Wicemarszałek Województwa Mazowieckiego Anną Brzezińską, Dyrektorem Regionalnego Zarządu Gospodarki Wodnej w Warszawie Panem Arturem Rychlewskim, a także Wójt Nieporętu Panią Agnieszką Powałą. Dyskutowaliśmy na tematy oscylujące wokół Jeziora Zegrzyńskiego. Rozmowy dotyczyły kluczowych działań, które pozwolą na lepsze wykorzystanie potencjału tego regionu z korzyścią dla mieszkańców i turystów.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6 marca z inicjatywy Pani Wicemarszałek Anny Brzezińskiej zostało zorganizowane spotkanie z przedstawicielami Mazowieckiego Zarządu Dróg Wojewódzkich w Warszawie, Generalnej Dyrekcji Dróg Krajowych i Autostrad, Gminy Wyszków i Gminy Nieporęt, podczas którego omawialiśmy działania związane z projektowaną obwodnicą Aglomeracji Warszawskiej – trasą A50/S50. Obwodnica wraz z nową przeprawą mostową na rzece Bug odciąży most w Zegrzu i usprawni dojazd do stolicy.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14 marca wraz z Wójtem Nieporętu i Wójtem Wieliszewa podpisaliśmy list intencyjny dotyczący współpracy w celu złożenia wniosku o dofinansowanie modernizacji systemu kanalizacji sanitarnej, służącej mieszkańcom trzech gmin. Celem porozumienia jest zwiększenie wydajności systemu oczyszczania ścieków.</a:t>
            </a:r>
          </a:p>
          <a:p>
            <a:pPr marL="215900" algn="just"/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26 lutego w Szkole Podstawowej w Serocku odbyła się uroczystość z okazji Święta Patrona Szkoły Mikołaja Kopernika,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a 27 lutego w Zespole Szkolno-Przedszkolnym w Woli Kiełpińskiej miała miejsce Gala Walentynkowa. Gratulujemy dyrekcji, wychowawcom i uczniom przygotowania tych przedsięwzięć.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28 lutego pod tablicą pamiątkową na serockim ratuszu złożyliśmy wiązankę i zapaliliśmy znicze, oddając hołd Żołnierzom Wyklętym. Tego samego dnia odwiedziliśmy także mogiłę ofiar zbrodni z 28 lutego 1941 roku w wąwozie przy ul. Rybaki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Serocku.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7 marca, w przeddzień 35. rocznicy uchwalenia przez Sejm RP ustawy o samorządzie terytorialnym, odbyła się Gala 35-lecia Samorządu Serockiego. Była to okazja do wyróżnienia i uhonorowania osób, które współtworzyły i miały udział w budowaniu Serockiego Samorządu oraz tych, którzy obecnie pracują dla rozwoju Miasta i Gminy Serock.</a:t>
            </a:r>
          </a:p>
        </p:txBody>
      </p:sp>
    </p:spTree>
    <p:extLst>
      <p:ext uri="{BB962C8B-B14F-4D97-AF65-F5344CB8AC3E}">
        <p14:creationId xmlns:p14="http://schemas.microsoft.com/office/powerpoint/2010/main" val="262725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9DBD4C-A686-4C88-0915-98F2AA8FC5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DAB2C3B9-6E12-6D79-9D61-5320871A41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46D4DBE0-3C62-2AFB-D8B0-0C557B83CC86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77BAAC3-83B7-DE26-CA54-E52C8692D6FA}"/>
              </a:ext>
            </a:extLst>
          </p:cNvPr>
          <p:cNvSpPr txBox="1"/>
          <p:nvPr/>
        </p:nvSpPr>
        <p:spPr>
          <a:xfrm>
            <a:off x="885318" y="365790"/>
            <a:ext cx="11096371" cy="5429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Centrum Kultury i Czytelnictwa zorganizowało następujące wydarzenia: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•28.02.2025 / 01.03.2025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Narodowy Dzień Pamięci Żołnierzy Wyklętych 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08.03.2025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Dzień Kobiet: Wodecki | Grechuta akustycznie - zespół Ambitus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Hotel Windsor, Jachranka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09.03.2025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Spektakl „Lusia” - Teatr „Między Nami”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15.03.2025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XXI Przegląd Amatorskiej Twórczości Scenicznej - Estrada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16.03.2025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XXI Przegląd Amatorskiej Twórczości Scenicznej – Instrumentaliści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18.03.2025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48. Konkurs Recytatorski „Warszawska Syrenka” – etap gminny</a:t>
            </a:r>
          </a:p>
          <a:p>
            <a:pPr marL="215900" algn="just">
              <a:lnSpc>
                <a:spcPct val="150000"/>
              </a:lnSpc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182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D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2F70615C-BC44-4D6E-9303-359E306DB2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083" y="5756455"/>
            <a:ext cx="3361778" cy="634934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6C9BFE02-8F36-4A02-B090-C39E43441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37" y="784078"/>
            <a:ext cx="3017526" cy="392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620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4DE08C93-0041-45E4-AB2E-44F172505C8B}"/>
              </a:ext>
            </a:extLst>
          </p:cNvPr>
          <p:cNvSpPr txBox="1"/>
          <p:nvPr/>
        </p:nvSpPr>
        <p:spPr>
          <a:xfrm>
            <a:off x="1778557" y="406957"/>
            <a:ext cx="9696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Informacja</a:t>
            </a:r>
          </a:p>
          <a:p>
            <a:pPr algn="ctr"/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Burmistrza Miasta i Gminy Serock</a:t>
            </a:r>
          </a:p>
          <a:p>
            <a:pPr algn="ctr"/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o działalności między sesjami </a:t>
            </a:r>
            <a:b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</a:br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(26 lutego 2025r. – 26 marca 2025r.)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E6D2EAEB-0715-B4AC-542E-2A398FA8805C}"/>
              </a:ext>
            </a:extLst>
          </p:cNvPr>
          <p:cNvSpPr txBox="1"/>
          <p:nvPr/>
        </p:nvSpPr>
        <p:spPr>
          <a:xfrm>
            <a:off x="681486" y="2376482"/>
            <a:ext cx="1109141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07.03.2025 r. dokonano otwarcia ofert w postępowaniu dotyczącym rozbudowy drogi gminnej Nr 180423W ul. Lipowej w miejscowości Borowa Góra, gm. Serock. Trwa weryfikacja ofert.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11.03.2025r. wszczęto postepowanie dotyczące budowy ul. Stokrotki w Serocku. Otwarcie ofert zaplanowano na 27.03.2025 r.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14.03.2025r. dokonano otwarcia ofert w postępowaniu dotyczącym budowy drogi dla pieszych i rowerów wzdłuż drogi wojewódzkiej 632 (odcinek od zapory „Dębe” do Ludwinowa Dębskiego). Trwa weryfikacja ofert.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18.03.2025r. wszczęto postępowanie dotyczące przebudowy linii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kolidującej z projektowanym placem zabaw w m. Ludwinowo Dębskie. Termin składania ofert upływa 26.03.2025r. Na budowę placu zabaw złożono wniosek o dofinansowanie. Realizację prac zaplanowano po pozytywnym rozstrzygnięciu naboru.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18.03.2025r. dokonano unieważnienia postępowania dotyczącego drugiego etapu budowy sieci kanalizacji sanitarnej w miejscowości Jachranka. Zadanie nie otrzymało dofinansowania z uwagi na wyczerpanie alokacji.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20.03.2025r. ogłoszono konkurs na opracowanie koncepcji architektonicznej budowy hali sportowej i sali widowiskowej przy szkole podstawowej w Wierzbicy wraz z infrastrukturą towarzyszącą. Termin składania prac konkursowych: 04.08.2025r.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21.03.2025r. dokonano otwarcia ofert w postępowaniu dotyczącym budowy ścieżki pieszo-rowerowej w ciągu DK 62, odcinek Serock-Szadki. Trwa weryfikacja ofert.</a:t>
            </a:r>
          </a:p>
        </p:txBody>
      </p:sp>
    </p:spTree>
    <p:extLst>
      <p:ext uri="{BB962C8B-B14F-4D97-AF65-F5344CB8AC3E}">
        <p14:creationId xmlns:p14="http://schemas.microsoft.com/office/powerpoint/2010/main" val="147553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4DE08C93-0041-45E4-AB2E-44F172505C8B}"/>
              </a:ext>
            </a:extLst>
          </p:cNvPr>
          <p:cNvSpPr txBox="1"/>
          <p:nvPr/>
        </p:nvSpPr>
        <p:spPr>
          <a:xfrm>
            <a:off x="681486" y="499154"/>
            <a:ext cx="11182854" cy="557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21.03.2025r. dokonano otwarcia ofert w postępowaniu dotyczącym opracowania dokumentacji projektowej budowy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ul. Dzikiej Róży w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Stasim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Lesie. Zadanie jest prowadzone w ramach środków z funduszu sołeckiego. Środki zaplanowane na ten cel nie są wystarczające.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21.03.2025r. wszczęto postępowanie w trybie badania rynku dotyczące opracowania dokumentacji projektowej modernizacji ul. Długiej w Borowej Górze. Termin składnia ofert upływa w dniu 04.04.2025r.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Zawarte umowy: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04.02.2025r. zawarto umowę na opracowanie studium wykonalności, analizy kosztów i korzyści oraz modelu finansowo-ekonomicznego dla potrzeb złożenia wniosku o dofinansowanie rozbudowy i modernizacji sieci kanalizacji sanitarnej w gminie Serock.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13.03.2025r. zawarto umowę na opracowanie materiałów do wniosku aplikacyjnego o środki zewnętrzne oraz Programu Funkcjonalno-Użytkowego instalacji wspomagającej oczyszczalnię ścieków „Dębe”.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14.03.2025r. zawarto umowę na budowę sieci kanalizacji sanitarnej w ul. E. Orzeszkowej w Serocku.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14.03.2025r. zawarto umowę na opracowanie specyfikacji technicznej i przedmiaru robót oraz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pełnienienie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funkcji inspektora nadzoru w ramach termomodernizacji budynku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CKiCZ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w Serocku.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Zadania w toku: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opracowanie dokumentacji technicznej rozbudowy drogi wojewódzkiej nr 622 w zakresie budowy drogi dla pieszych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i rowerów na odcinku od km ok. 4+544 do km ok. 12+240”.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opracowanie dokumentacji projektowo – kosztorysowej budowy kanalizacji sanitarnej w Serocku   rejon ulic Polna – Traugutta.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opracowanie dokumentacji projektowo – kosztorysowej budowy fragmentu ul. Karolińskiej w Karolinie wraz ze skrzyżowaniem z drogą krajową.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opracowanie dokumentacji projektowo – kosztorysowej budowy kanalizacji sanitarnej w rejonie ulicy Głównej w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Stasim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Lesie oraz ulicy Radziwiłłów w Ludwinowie Zegrzyńskim.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Budowa szkoły podstawowej z częścią żłobkową w Wierzbicy.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</p:spTree>
    <p:extLst>
      <p:ext uri="{BB962C8B-B14F-4D97-AF65-F5344CB8AC3E}">
        <p14:creationId xmlns:p14="http://schemas.microsoft.com/office/powerpoint/2010/main" val="717991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1050225" y="402976"/>
            <a:ext cx="10756966" cy="6055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ramach programu Mazowsze dla Sportu 2025 złożono wniosek na „Budowę infrastruktury sportowo-rekreacyjnej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w ramach zadania „Zagospodarowanie terenu publicznego w Ludwinowie Dębskim”. Wysokość wnioskowanego dofinansowania wynosi 349 985,00 zł.</a:t>
            </a:r>
          </a:p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Złożyliśmy wniosek o dofinansowanie dodatkowych zajęć sportowych w programie Aktywna Szkoła, które planujemy prowadzić w szkołach w Serocku i Jadwisinie.</a:t>
            </a:r>
          </a:p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Otrzymaliśmy dofinansowanie z budżetu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WFOŚiGW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zadania: „Zbieranie, transport oraz unieszkodliwianie odpadów zawierających azbest z gospodarstw rolnych na terenie Miasta i Gminy Serock” w kwocie 23 919,07 zł.</a:t>
            </a:r>
          </a:p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ramach programu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InPost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Green City otrzymaliśmy dofinansowanie w kwocie 10 000,00 zł na zadanie „Rewitalizacja przestrzeni miejskiej poprzez zwiększanie terenów zielonych w Serocku”.</a:t>
            </a:r>
          </a:p>
          <a:p>
            <a:pPr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Wyłoniono wykonawcę na pełnienie funkcji Inżyniera kontraktu Serock GT-1. (4 oferty). </a:t>
            </a:r>
          </a:p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Przed podpisaniem umowy wpłynęło odwołanie do KIO.</a:t>
            </a:r>
          </a:p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Wyłoniono wykonawcę na sporządzenie Strategii Rozwoju Miasta i Gminy Serock.</a:t>
            </a:r>
          </a:p>
          <a:p>
            <a:pPr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Zakończono kontrole 29 przedsiębiorców odbierających i transportujących nieczystości ciekłe. W wyniku kontroli wydano zalecenia pokontrolne dla 4 przedsiębiorców.</a:t>
            </a:r>
          </a:p>
          <a:p>
            <a:pPr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Przedsiębiorca firma AN-POL W9 Mario Mariusz Gajownik z siedzibą w Olszewnicy Starej złożył wniosek o wydanie zezwolenia na opróżnianie zbiorników i transport nieczystości ciekłych na terenie Miasta i Gminy Serock. Jednocześnie w roku bieżącym 3 przedsiębiorców: Halina Godlewska Usługi Asenizacyjne, Invest Bud P.H.U. Wojciech Śliżewski oraz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Clipper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Sp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z o.o. złożyło wnioski o wygaszenie decyzji zezwalających na opróżnianie zbiorników i transport nieczystości ciekłych na terenie Miasta i Gminy Serock. Obecnie na terenie gminy działa 27 przedsiębiorców odbierających nieczystości ciekłe (w tym 8 z przydomowych oczyszczalni ścieków). </a:t>
            </a:r>
          </a:p>
          <a:p>
            <a:pPr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015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681486" y="813558"/>
            <a:ext cx="11183680" cy="4624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Zwrócono się do MPWiK w m. st. Warszawie S.A. o przekazanie informacji na jakim etapie są prace związane z modernizacją układu drogowego na terenie punktu zlewnego w Jachrance. 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Rozpoczęto kontrole mieszkańców w zakresie odprowadzania nieczystości ciekłych.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Przyjmowano i rozpatrywano wnioski związane z odbiorem lub demontażem i utylizacją wyrobów zawierających azbest od mieszkańców gminy oraz z gospodarstw rolnych. W okresie międzysesyjnym wpłynęło 16 nowych wniosków. 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Przyjmowano i rozpatrywano 37 zgłoszeń zamiaru usunięcia drzew, 3 wniosków o wydanie zezwolenia na usunięcie drzew oraz 1 zgłoszenia dotyczącego sporządzenia protokołu złomu drzewa. Ponadto prowadzone są 2 postępowania w sprawie wymierzenia administracyjnej kary pieniężnej (1 - za usunięcie drzew bez zezwolenia lub zgłoszenia i - za zniszczenie drzew), prowadzonych w trybie art. 88 ust. 1 pkt 3 i 1 lub 6 ustawy z dnia 16 kwietnia 2004 roku o ochronie przyrody.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lutym prowadzony był nabór o dofinansowanie do wymiany kotłów (wpłynęło 5 wniosków) oraz budowy przydomowych oczyszczalni ścieków (wpłynęły 2 wnioski). 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Wpłynęły faktury za odbiór odpadów komunalnych za miesiąc luty 2025r.: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a) sprzed posesji 350 666,22 zł 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Odebrano: 262,78 Mg odpadów zmieszanych, 48,38 odpadów biodegradowalnych, 23,38 Mg papieru, 31,22 Mg szkła, 39,20 Mg tworzyw sztucznych. 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b) z PSZOK 32 430,56 zł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Odebrano: 2,3 Mg papieru, 1,78 Mg tworzyw sztucznych, 1,10 Mg szkła, 14,76 Mg odpadów budowalnych, 14,30 Mg odpadów wielkogabarytowych, 1,54 Mg bioodpadów, 1,72 Mg opon, 2,42 Mg popiołu, 1,08 Mg tekstyliów. 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Trwa wydawanie kart PSZOK - wydano 1591 sztuk. W lutym PSZOK odwiedziło 430 osób.</a:t>
            </a:r>
          </a:p>
        </p:txBody>
      </p:sp>
    </p:spTree>
    <p:extLst>
      <p:ext uri="{BB962C8B-B14F-4D97-AF65-F5344CB8AC3E}">
        <p14:creationId xmlns:p14="http://schemas.microsoft.com/office/powerpoint/2010/main" val="1018691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681486" y="468267"/>
            <a:ext cx="1105712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Zlecono wykonanie konserwacji i napraw urządzeń na placach zabaw oraz na ścieżkach pieszo rowerowych firmie ERBUDOWA Robert Socha.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Wyłoniono wykonawcę na koszenie terenów zielonych – firmę REMONDIS oraz na koszenie poboczy - firmę ROBSON Robert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Chymkowski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. 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Podpisano umowy na dostawy kwiatów i bylin z następującymi firmami: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- Gospodarstwo Rolno - Ogrodnicze Zygmunt Koński,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- Gospodarstwo Ogrodnicze Wojciech Krzyżanowski,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-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Boot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&amp; Kawka Sp. z o.o.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Podpisano umowę na oznakowanie poziome ulic z firmą ALMAX Arkadiusz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Ludwiniak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Na bieżąco trwają prace porządkowe na terenie Miasta i Gminy Serock.</a:t>
            </a:r>
          </a:p>
          <a:p>
            <a:pPr marL="215900"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Podpisano umowę na zakup wodomierzy w 2025 roku.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Podpisano umowę na przebudowę odcinka sieci wodociągowej we wsi Jachranka.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Pobrano próbki wody do badania w ramach monitoringu kontrolnego jakości wody.</a:t>
            </a:r>
          </a:p>
          <a:p>
            <a:pPr marL="215900"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Dokonano rozliczenia wniosków producentów rolnych dotyczących zwrotu podatku akcyzowego zawartego w paliwie. Wydano 203 decyzje na łączną kwotę 184 897,04 zł oraz wystąpiono do Ministerstwa Rolnictwa o przyznanie dotacji celowej.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Nastąpiły płatności pierwszej raty podatków lokalnych, rozliczono sołtysów z pobranych podatków i opłat za gospodarowanie odpadami komunalnymi.</a:t>
            </a:r>
          </a:p>
          <a:p>
            <a:pPr marL="215900"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111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681486" y="325442"/>
            <a:ext cx="11300203" cy="6532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Mając na uwadze sugestie Pasażerów oraz usprawnienie funkcjonowania Lokalnej Komunikacji Autobusowej od 10 marca 2025 r. zmianie uległy rozkłady jazdy Linii 1 (dni robocze), Linii 4 (dni robocze), Linii 5 (dni robocze) oraz Linii 6 (dni robocze). 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Realizacja zadań funduszu sołeckiego: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- Sołectwo Bolesławowo: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Zakup 3 stojaków metalowych na kosze na odpady segregowane oraz zakup artykułów na organizację I Dnia Wiosny w sołectwie tj. worków na śmieci, rękawiczek ogrodowych.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- Sołectwo Borowa Góra: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Zakup mebli kuchennych na wyposażenie świetlicy wiejskiej w celu zapewnienia odpowiednich warunków do organizacji spotkań mieszkańców.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- Sołectwo Dębinki: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Zakup stołów i krzeseł w celu organizacji spotkań sołeckich.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- Sołectwo Łacha: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Zakup stołów i krzeseł w celu organizacji spotkań sołeckich.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Wykonanie namiotu z logo (zgodnie z SIM) do wykorzystania podczas spotkań sołeckich. 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- Sołectwo Zalesie Borowe: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Zakup wędzarni elektrycznej z dodatkowymi akcesoriami na potrzeby organizacji szkoleń i warsztatów kulinarnych dla mieszkańców sołectwa, w szczególności dotyczących wytwarzania przetworów mięsnych.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Systematycznie realizowany jest objazd tablic informacyjnych zlokalizowanych na terenie gminy w celu ich aktualizacji. Działanie to ma na celu zapewnienie mieszkańcom dostępu do aktualnych i rzetelnych informacji, co wspiera skuteczną komunikację oraz bieżące informowanie społeczności lokalnej.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Punkt konsultacyjny prowadzony przez Powiatowy Zespół Doradztwa Rolniczego w Legionowie kontynuuje pomoc rolnikom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i mieszkańcom obszarów wiejskich w sporządzaniu dokumentacji niezbędnej przy ubieganiu się o pomoc finansowaną lub współfinansowaną ze środków pochodzących z funduszy Unii Europejskiej lub innych instytucji krajowych czy zagranicznych. 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W Urzędzie Miasta i Gminy w Serocku punkt doradztwa oferuje pomoc w czwartki w godz.  8:00 – 15:00 (Pierwszy i ostatni czwartek miesiąca 8:00 – 12:00), w pokoju nr 3. </a:t>
            </a:r>
          </a:p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Zapraszamy na stronę www.modr.mazowsze.pl</a:t>
            </a:r>
          </a:p>
        </p:txBody>
      </p:sp>
    </p:spTree>
    <p:extLst>
      <p:ext uri="{BB962C8B-B14F-4D97-AF65-F5344CB8AC3E}">
        <p14:creationId xmlns:p14="http://schemas.microsoft.com/office/powerpoint/2010/main" val="988216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813689" y="93468"/>
            <a:ext cx="11168000" cy="700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Od 26 lutego 2025 roku wydano 129 dowodów osobistych,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Złożono 33 wnioski o zastrzeżenie numeru PESEL,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Zameldowało się na pobyt stały 96 osób, w tym 10 noworodków i czasowy 11 osób,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Sporządzono 7 aktów zgonu,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Wydano 195 aktów stanu cywilnego na wniosek,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Przyjęto 35 wniosków o potwierdzenie profilu zaufanego,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Przyjęto 33 wnioski dotyczące działalności gospodarczej,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Wydano 61 nowych kart Serocczanina. Ogółem wydano 6374 karty.</a:t>
            </a:r>
          </a:p>
          <a:p>
            <a:pPr marL="215900" algn="just"/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Straż Miejska w Serocku przez ostatni miesiąc realizowała zadania bieżące wynikające z art. 11 ustawy o Strażach Gminnych (oraz Ustawy o Policji)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zgłoszenia interwencji od mieszkańców – 119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tym: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zgłoszenia do utylizacji padliny – 24 interwencje,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zwierzęta bez opieki (błąkające się psy) – 23 interwencje,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odłowienia błąkających się psów - 7 interwencji,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porządkowe (połamane drzewa, zakłócenia spokoju, zaśmiecanie, nietrzeźwi itp.)  - 22 interwencje,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drogowe (uszkodzenie chodnika – drogi, zajęcie pasa ruchu, awarie oświetlenia, niewłaściwe parkowanie samochodu itp.)  - 17 interwencji,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zadymienie – 7 interwencji,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inne - 19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interwencje własne, ujawnione w wyniku patrolu – 20 interwencji,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w tym: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* 12 interwencji – niewłaściwe parkowanie pojazdu,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* 3 interwencje – spożywanie alkoholu w miejscach publicznych,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* 3 interwencje – awaria oświetlenia ulicznego,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* 2 interwencje – zanieczyszczenie drogi.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- ukarano MKK sprawców wykroczenia – 15 na kwotę 2700 zł. </a:t>
            </a:r>
          </a:p>
        </p:txBody>
      </p:sp>
    </p:spTree>
    <p:extLst>
      <p:ext uri="{BB962C8B-B14F-4D97-AF65-F5344CB8AC3E}">
        <p14:creationId xmlns:p14="http://schemas.microsoft.com/office/powerpoint/2010/main" val="4196603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F9006-EFE5-79BF-A2BD-97E76E7D84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02029358-11BB-C910-D9EA-B6F2C1C231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421020B0-BF75-3F2D-4A8B-6BF68B09C9BE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FE5CABD-ABD8-72DE-274C-F06176C7633F}"/>
              </a:ext>
            </a:extLst>
          </p:cNvPr>
          <p:cNvSpPr txBox="1"/>
          <p:nvPr/>
        </p:nvSpPr>
        <p:spPr>
          <a:xfrm>
            <a:off x="847979" y="230628"/>
            <a:ext cx="10908260" cy="6055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Strażnicy Miejscy realizowali: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Cykliczne kontrole źródeł ciepła na terenie miasta i gminy.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Pomoc w uruchamianiu pojazdów samochodowych.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Stała kontrola punktów strategicznych oraz ujęć wody pitnej.</a:t>
            </a:r>
          </a:p>
          <a:p>
            <a:pPr marL="215900" algn="just"/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Trwa proces rekrutacji dzieci do przedszkoli i oddziałów przedszkolnych na rok szkolny 2025/2026. Wniosek o przyjęcie dziecka do przedszkola rodzice/prawni opiekunowie mogli złożyć do dnia 24 marca 2025 r.  do godz. 15:00.   Listy kandydatów przyjętych i kandydatów nieprzyjętych podane zostaną do publicznej wiadomości w dniu 10 kwietnia 2025 r.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dniach od 10 marca 2025 r. do 24 marca 2025 r. trwał również nabór do Samorządowego Żłobka w Zegrzu. Placówka dysponuje 21 wolnymi miejscami żłobkowymi. Lista dzieci przyjętych do Żłobka zostanie podana do publicznej wiadomości w dniu 10 kwietnia 2025 r.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dniach od 17 marca 2025 r. do 24 marca 2025 r. trwało postępowanie rekrutacyjne na rok szkolny 2025/2026 do oddziału sportowego na poziomie klasy IV w Szkole Podstawowej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im. J. Szaniawskiego w Jadwisinie. W dniach 27-29 marca 2025 r. przeprowadzone zostaną próby sprawności fizycznej, a podanie do publicznej wiadomości przez komisję rekrutacyjną listy kandydatów przyjętych i kandydatów nieprzyjętych nastąpi 11 kwietnia 2025 r.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Zgodnie z rozporządzeniem Ministra Cyfryzacji w sprawie określenia grup nauczycieli, wychowawców i innych pracowników pedagogicznych uprawnionych do otrzymania wsparcia sfinansowanego ze środków publicznych (Dz. U. z 2023 r. poz. 2071 ze zm.)  na podstawie danych przekazanych od dyrektorów szkół złożono w systemie teleinformatycznym wnioski o bony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wysokości 2500,00 zł na zakup laptopów przeglądarkowych dla 27 uprawnionych nauczycieli klas I-III z 4 szkół podstawowych prowadzonych przez Miasto i Gminę Serock. </a:t>
            </a:r>
          </a:p>
          <a:p>
            <a:pPr marL="215900" algn="just"/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9165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</TotalTime>
  <Words>2851</Words>
  <Application>Microsoft Office PowerPoint</Application>
  <PresentationFormat>Panoramiczny</PresentationFormat>
  <Paragraphs>165</Paragraphs>
  <Slides>13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Hind</vt:lpstr>
      <vt:lpstr>Montserrat ExtraBold</vt:lpstr>
      <vt:lpstr>Motyw pakietu Office</vt:lpstr>
      <vt:lpstr>CorelDRAW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 Woźniakowska 2</dc:creator>
  <cp:lastModifiedBy>Justyna Kuniewicz</cp:lastModifiedBy>
  <cp:revision>304</cp:revision>
  <dcterms:created xsi:type="dcterms:W3CDTF">2021-12-02T14:37:18Z</dcterms:created>
  <dcterms:modified xsi:type="dcterms:W3CDTF">2025-03-26T12:06:09Z</dcterms:modified>
</cp:coreProperties>
</file>