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01" r:id="rId2"/>
    <p:sldId id="263" r:id="rId3"/>
    <p:sldId id="290" r:id="rId4"/>
    <p:sldId id="297" r:id="rId5"/>
    <p:sldId id="303" r:id="rId6"/>
    <p:sldId id="278" r:id="rId7"/>
    <p:sldId id="276" r:id="rId8"/>
    <p:sldId id="265" r:id="rId9"/>
    <p:sldId id="277" r:id="rId10"/>
    <p:sldId id="281" r:id="rId11"/>
    <p:sldId id="284" r:id="rId12"/>
    <p:sldId id="293" r:id="rId13"/>
    <p:sldId id="294" r:id="rId14"/>
    <p:sldId id="289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75ADDE-D805-40C2-B7CD-7BCAEDCB9B66}" type="datetimeFigureOut">
              <a:rPr lang="pl-PL" smtClean="0"/>
              <a:t>27.03.2019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93D23-2159-4240-9035-E07302479E0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3611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93D23-2159-4240-9035-E07302479E04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5380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93D23-2159-4240-9035-E07302479E04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592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9EA4-2DC0-4F6D-820A-FBA3E736C07A}" type="datetime1">
              <a:rPr lang="pl-PL" smtClean="0"/>
              <a:t>27.03.2019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9896-4BE9-45D0-ACAC-18A83DB700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5848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1F6D-6D81-45FB-8BAD-1D3A5B6EAE5B}" type="datetime1">
              <a:rPr lang="pl-PL" smtClean="0"/>
              <a:t>27.03.2019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9896-4BE9-45D0-ACAC-18A83DB700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29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527F-648B-4945-B9FD-0101A31DD87A}" type="datetime1">
              <a:rPr lang="pl-PL" smtClean="0"/>
              <a:t>27.03.2019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9896-4BE9-45D0-ACAC-18A83DB700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8287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3EB4-5373-4D5C-9A1D-2E6569AB8746}" type="datetime1">
              <a:rPr lang="pl-PL" smtClean="0"/>
              <a:t>27.03.2019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9896-4BE9-45D0-ACAC-18A83DB700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5714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52EC0-5EC8-435B-8629-4CDE8AD993B8}" type="datetime1">
              <a:rPr lang="pl-PL" smtClean="0"/>
              <a:t>27.03.2019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9896-4BE9-45D0-ACAC-18A83DB700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5067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A369F-10E4-4F97-860D-EA161BFB05A6}" type="datetime1">
              <a:rPr lang="pl-PL" smtClean="0"/>
              <a:t>27.03.2019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9896-4BE9-45D0-ACAC-18A83DB700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7077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22C4-1E9A-41DB-99CA-BE6A26C95B16}" type="datetime1">
              <a:rPr lang="pl-PL" smtClean="0"/>
              <a:t>27.03.2019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9896-4BE9-45D0-ACAC-18A83DB700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8248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891F-3760-40CD-88B6-D27E3B546FBE}" type="datetime1">
              <a:rPr lang="pl-PL" smtClean="0"/>
              <a:t>27.03.2019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9896-4BE9-45D0-ACAC-18A83DB700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6025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4048-0407-4264-91D8-18F8A5F1A52B}" type="datetime1">
              <a:rPr lang="pl-PL" smtClean="0"/>
              <a:t>27.03.2019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9896-4BE9-45D0-ACAC-18A83DB700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6672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8B275-7BC7-4568-AECE-8D269621DC7D}" type="datetime1">
              <a:rPr lang="pl-PL" smtClean="0"/>
              <a:t>27.03.2019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9896-4BE9-45D0-ACAC-18A83DB700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9948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A3FE2-5850-4776-92FB-4FFFC5765B2E}" type="datetime1">
              <a:rPr lang="pl-PL" smtClean="0"/>
              <a:t>27.03.2019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9896-4BE9-45D0-ACAC-18A83DB700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4215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5CAAC-3863-4F7F-94E3-14954B62BCAC}" type="datetime1">
              <a:rPr lang="pl-PL" smtClean="0"/>
              <a:t>27.03.2019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99896-4BE9-45D0-ACAC-18A83DB700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9591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4.jpe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3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pl-PL" altLang="pl-PL"/>
          </a:p>
        </p:txBody>
      </p:sp>
      <p:pic>
        <p:nvPicPr>
          <p:cNvPr id="3076" name="Picture 4" descr="P61832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9324975" cy="697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LWOPR-logo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271464"/>
            <a:ext cx="6769100" cy="658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34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4"/>
          <a:stretch/>
        </p:blipFill>
        <p:spPr bwMode="auto">
          <a:xfrm>
            <a:off x="0" y="0"/>
            <a:ext cx="12192000" cy="2030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497" y="151468"/>
            <a:ext cx="1224136" cy="1224136"/>
          </a:xfrm>
          <a:prstGeom prst="ellipse">
            <a:avLst/>
          </a:prstGeom>
          <a:ln w="63500" cap="rnd"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Obraz 9" descr="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6162675"/>
            <a:ext cx="2808288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1" b="21223"/>
          <a:stretch>
            <a:fillRect/>
          </a:stretch>
        </p:blipFill>
        <p:spPr bwMode="auto">
          <a:xfrm>
            <a:off x="6600826" y="6100764"/>
            <a:ext cx="350361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381" y="1306222"/>
            <a:ext cx="7210991" cy="479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8114653" y="3280592"/>
            <a:ext cx="39795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latin typeface="+mj-lt"/>
              </a:rPr>
              <a:t>W Legionowskim WOPR znajduje się również stacja wyczekiwania pogotowia ratunkowego. </a:t>
            </a:r>
            <a:endParaRPr lang="pl-PL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001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9" descr="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6162675"/>
            <a:ext cx="2808288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1" b="21223"/>
          <a:stretch>
            <a:fillRect/>
          </a:stretch>
        </p:blipFill>
        <p:spPr bwMode="auto">
          <a:xfrm>
            <a:off x="6600826" y="6100764"/>
            <a:ext cx="350361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682580" y="2640671"/>
            <a:ext cx="49197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latin typeface="+mj-lt"/>
              </a:rPr>
              <a:t>W bazie Legionowskiego WOPR działa </a:t>
            </a:r>
            <a:r>
              <a:rPr lang="pl-PL" sz="2400" dirty="0">
                <a:latin typeface="+mj-lt"/>
              </a:rPr>
              <a:t>Centrum Powiadamiania Ratownictwa Wodnego. Obsługiwany jest telefon ratunkowy </a:t>
            </a:r>
            <a:endParaRPr lang="pl-PL" sz="2400" dirty="0" smtClean="0">
              <a:latin typeface="+mj-lt"/>
            </a:endParaRPr>
          </a:p>
          <a:p>
            <a:pPr marL="457200" indent="-457200" algn="ctr">
              <a:buAutoNum type="arabicPlain" startAt="601"/>
            </a:pPr>
            <a:r>
              <a:rPr lang="pl-PL" sz="2400" b="1" dirty="0" smtClean="0">
                <a:latin typeface="+mj-lt"/>
              </a:rPr>
              <a:t>100  </a:t>
            </a:r>
            <a:r>
              <a:rPr lang="pl-PL" sz="2400" b="1" dirty="0">
                <a:latin typeface="+mj-lt"/>
              </a:rPr>
              <a:t>100 </a:t>
            </a:r>
            <a:endParaRPr lang="pl-PL" sz="2400" b="1" dirty="0" smtClean="0">
              <a:latin typeface="+mj-lt"/>
            </a:endParaRPr>
          </a:p>
          <a:p>
            <a:pPr algn="ctr"/>
            <a:r>
              <a:rPr lang="pl-PL" sz="2400" dirty="0" smtClean="0">
                <a:latin typeface="+mj-lt"/>
              </a:rPr>
              <a:t>przyjmujący </a:t>
            </a:r>
            <a:r>
              <a:rPr lang="pl-PL" sz="2400" dirty="0">
                <a:latin typeface="+mj-lt"/>
              </a:rPr>
              <a:t>wezwania z terenu </a:t>
            </a:r>
          </a:p>
          <a:p>
            <a:pPr algn="ctr"/>
            <a:r>
              <a:rPr lang="pl-PL" sz="2400" dirty="0">
                <a:latin typeface="+mj-lt"/>
              </a:rPr>
              <a:t>woj. </a:t>
            </a:r>
            <a:r>
              <a:rPr lang="pl-PL" sz="2400" dirty="0" smtClean="0">
                <a:latin typeface="+mj-lt"/>
              </a:rPr>
              <a:t>Mazowieckiego.</a:t>
            </a:r>
            <a:endParaRPr lang="pl-PL" sz="2400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12" y="2699602"/>
            <a:ext cx="4069969" cy="231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4"/>
          <a:stretch/>
        </p:blipFill>
        <p:spPr bwMode="auto">
          <a:xfrm>
            <a:off x="0" y="0"/>
            <a:ext cx="12192000" cy="2030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497" y="151468"/>
            <a:ext cx="1224136" cy="1224136"/>
          </a:xfrm>
          <a:prstGeom prst="ellipse">
            <a:avLst/>
          </a:prstGeom>
          <a:ln w="63500" cap="rnd"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4436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4"/>
          <a:stretch/>
        </p:blipFill>
        <p:spPr bwMode="auto">
          <a:xfrm>
            <a:off x="0" y="0"/>
            <a:ext cx="12192000" cy="2030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44" y="181927"/>
            <a:ext cx="1224136" cy="1224136"/>
          </a:xfrm>
          <a:prstGeom prst="ellipse">
            <a:avLst/>
          </a:prstGeom>
          <a:ln w="63500" cap="rnd"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74" name="Obraz 14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6162675"/>
            <a:ext cx="2808288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Obraz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1" b="21223"/>
          <a:stretch>
            <a:fillRect/>
          </a:stretch>
        </p:blipFill>
        <p:spPr bwMode="auto">
          <a:xfrm>
            <a:off x="6600826" y="6100764"/>
            <a:ext cx="350361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1649046" y="2123098"/>
            <a:ext cx="8932985" cy="369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60000" lnSpcReduction="2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pl-PL" altLang="pl-PL" dirty="0" smtClean="0"/>
              <a:t>5 akcji technicznych;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altLang="pl-PL" dirty="0" smtClean="0"/>
              <a:t>1 gaszenie łodzi motorowej i udzielenie pomocy sternikowi;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altLang="pl-PL" dirty="0" smtClean="0"/>
              <a:t>6 wydobyć poszkodowanych z wody;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altLang="pl-PL" dirty="0" smtClean="0"/>
              <a:t>2 poszukiwania osób na terenach przywodnych;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altLang="pl-PL" dirty="0" smtClean="0"/>
              <a:t>24 interwencje na plaży.</a:t>
            </a:r>
          </a:p>
          <a:p>
            <a:pPr fontAlgn="auto">
              <a:spcAft>
                <a:spcPts val="0"/>
              </a:spcAft>
              <a:defRPr/>
            </a:pPr>
            <a:endParaRPr lang="pl-PL" altLang="pl-PL" dirty="0"/>
          </a:p>
          <a:p>
            <a:pPr fontAlgn="auto">
              <a:spcAft>
                <a:spcPts val="0"/>
              </a:spcAft>
              <a:defRPr/>
            </a:pPr>
            <a:endParaRPr lang="pl-PL" altLang="pl-PL" dirty="0"/>
          </a:p>
          <a:p>
            <a:pPr fontAlgn="auto">
              <a:spcAft>
                <a:spcPts val="0"/>
              </a:spcAft>
              <a:defRPr/>
            </a:pPr>
            <a:r>
              <a:rPr lang="pl-PL" altLang="pl-PL" dirty="0"/>
              <a:t>wzięliśmy udział </a:t>
            </a:r>
            <a:r>
              <a:rPr lang="pl-PL" altLang="pl-PL" dirty="0" smtClean="0"/>
              <a:t>pokazach </a:t>
            </a:r>
            <a:r>
              <a:rPr lang="pl-PL" altLang="pl-PL" dirty="0"/>
              <a:t>z zakresu bezpiecznego wypoczynku nad wodą 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altLang="pl-PL" dirty="0"/>
              <a:t>i pierwszej pomocy</a:t>
            </a:r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361681" y="181927"/>
            <a:ext cx="10515600" cy="1325563"/>
          </a:xfrm>
        </p:spPr>
        <p:txBody>
          <a:bodyPr/>
          <a:lstStyle/>
          <a:p>
            <a:pPr algn="ctr"/>
            <a:r>
              <a:rPr lang="pl-PL" dirty="0" smtClean="0"/>
              <a:t>W </a:t>
            </a:r>
            <a:r>
              <a:rPr lang="pl-PL" dirty="0" smtClean="0"/>
              <a:t>roku 2018 na terenie gminy Serock przeprowadziliśmy</a:t>
            </a:r>
            <a:r>
              <a:rPr lang="pl-PL" dirty="0" smtClean="0"/>
              <a:t>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7805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4"/>
          <a:stretch/>
        </p:blipFill>
        <p:spPr bwMode="auto">
          <a:xfrm>
            <a:off x="0" y="0"/>
            <a:ext cx="12192000" cy="2030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497" y="151468"/>
            <a:ext cx="1224136" cy="1224136"/>
          </a:xfrm>
          <a:prstGeom prst="ellipse">
            <a:avLst/>
          </a:prstGeom>
          <a:ln w="63500" cap="rnd"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198" name="Obraz 14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6162675"/>
            <a:ext cx="2808288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Obraz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1" b="21223"/>
          <a:stretch>
            <a:fillRect/>
          </a:stretch>
        </p:blipFill>
        <p:spPr bwMode="auto">
          <a:xfrm>
            <a:off x="6600826" y="6100764"/>
            <a:ext cx="350361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1541462" y="2344157"/>
            <a:ext cx="91090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82500" lnSpcReduction="2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pl-PL" altLang="pl-PL" dirty="0"/>
              <a:t>Świadczyliśmy </a:t>
            </a:r>
            <a:r>
              <a:rPr lang="pl-PL" altLang="pl-PL" dirty="0" smtClean="0"/>
              <a:t>usługi </a:t>
            </a:r>
            <a:r>
              <a:rPr lang="pl-PL" altLang="pl-PL" dirty="0"/>
              <a:t>ratownicze na kąpielisku i miejscach wyznaczonych do kąpieli</a:t>
            </a:r>
          </a:p>
          <a:p>
            <a:pPr fontAlgn="auto">
              <a:spcAft>
                <a:spcPts val="0"/>
              </a:spcAft>
              <a:defRPr/>
            </a:pPr>
            <a:endParaRPr lang="pl-PL" altLang="pl-PL" dirty="0"/>
          </a:p>
          <a:p>
            <a:pPr fontAlgn="auto">
              <a:spcAft>
                <a:spcPts val="0"/>
              </a:spcAft>
              <a:defRPr/>
            </a:pPr>
            <a:r>
              <a:rPr lang="pl-PL" altLang="pl-PL" dirty="0"/>
              <a:t> w Nieporęcie, </a:t>
            </a:r>
            <a:r>
              <a:rPr lang="pl-PL" altLang="pl-PL" sz="6500" b="1" dirty="0"/>
              <a:t>Serocku</a:t>
            </a:r>
            <a:r>
              <a:rPr lang="pl-PL" altLang="pl-PL" dirty="0"/>
              <a:t> i Wieliszewie</a:t>
            </a:r>
          </a:p>
          <a:p>
            <a:pPr fontAlgn="auto">
              <a:spcAft>
                <a:spcPts val="0"/>
              </a:spcAft>
              <a:defRPr/>
            </a:pPr>
            <a:endParaRPr lang="pl-PL" altLang="pl-PL" dirty="0"/>
          </a:p>
          <a:p>
            <a:pPr fontAlgn="auto">
              <a:spcAft>
                <a:spcPts val="0"/>
              </a:spcAft>
              <a:defRPr/>
            </a:pPr>
            <a:r>
              <a:rPr lang="pl-PL" altLang="pl-PL" dirty="0"/>
              <a:t> </a:t>
            </a:r>
            <a:endParaRPr lang="pl-PL" altLang="pl-PL" sz="4000" dirty="0"/>
          </a:p>
        </p:txBody>
      </p:sp>
      <p:sp>
        <p:nvSpPr>
          <p:cNvPr id="16" name="Tytuł 4"/>
          <p:cNvSpPr>
            <a:spLocks noGrp="1"/>
          </p:cNvSpPr>
          <p:nvPr>
            <p:ph type="title"/>
          </p:nvPr>
        </p:nvSpPr>
        <p:spPr>
          <a:xfrm>
            <a:off x="361681" y="181927"/>
            <a:ext cx="10515600" cy="1325563"/>
          </a:xfrm>
        </p:spPr>
        <p:txBody>
          <a:bodyPr/>
          <a:lstStyle/>
          <a:p>
            <a:pPr algn="ctr"/>
            <a:r>
              <a:rPr lang="pl-PL" dirty="0" smtClean="0"/>
              <a:t>W </a:t>
            </a:r>
            <a:r>
              <a:rPr lang="pl-PL" dirty="0" smtClean="0"/>
              <a:t>2019 roku: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073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9" descr="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89" y="6100764"/>
            <a:ext cx="2808288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1" b="21223"/>
          <a:stretch>
            <a:fillRect/>
          </a:stretch>
        </p:blipFill>
        <p:spPr bwMode="auto">
          <a:xfrm>
            <a:off x="7862955" y="5978527"/>
            <a:ext cx="350361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32" y="620688"/>
            <a:ext cx="482453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7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4"/>
          <a:stretch/>
        </p:blipFill>
        <p:spPr bwMode="auto">
          <a:xfrm>
            <a:off x="0" y="0"/>
            <a:ext cx="12192000" cy="2030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0318" y="250031"/>
            <a:ext cx="10515600" cy="1325563"/>
          </a:xfrm>
        </p:spPr>
        <p:txBody>
          <a:bodyPr/>
          <a:lstStyle/>
          <a:p>
            <a:pPr algn="ctr"/>
            <a:r>
              <a:rPr lang="pl-PL" dirty="0" smtClean="0"/>
              <a:t>Ratownictwo wodne w Polsce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96214" y="2181549"/>
            <a:ext cx="11732654" cy="40775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 smtClean="0">
                <a:latin typeface="+mj-lt"/>
              </a:rPr>
              <a:t>Jest unormowane ustawą z dn. 18.08.2011r. o bezpieczeństwie osób przebywających na obszarach wodnych. Ustawa powołuje podmioty uprawnione do wykonywania ratownictwa wodnego. Zgodę na takie działania wydaje Minister Spraw Wewnętrznych i Administracji, który również sprawuje nadzór nad tymi podmiotami .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497" y="151468"/>
            <a:ext cx="1224136" cy="1224136"/>
          </a:xfrm>
          <a:prstGeom prst="ellipse">
            <a:avLst/>
          </a:prstGeom>
          <a:ln w="63500" cap="rnd"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1" b="21223"/>
          <a:stretch>
            <a:fillRect/>
          </a:stretch>
        </p:blipFill>
        <p:spPr bwMode="auto">
          <a:xfrm>
            <a:off x="6600826" y="6100764"/>
            <a:ext cx="350361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 descr="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6162675"/>
            <a:ext cx="2808288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23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5" y="-470"/>
            <a:ext cx="9701417" cy="685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3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4"/>
          <a:stretch/>
        </p:blipFill>
        <p:spPr bwMode="auto">
          <a:xfrm>
            <a:off x="0" y="0"/>
            <a:ext cx="12192000" cy="2030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497" y="151468"/>
            <a:ext cx="1224136" cy="1224136"/>
          </a:xfrm>
          <a:prstGeom prst="ellipse">
            <a:avLst/>
          </a:prstGeom>
          <a:ln w="63500" cap="rnd"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386365" y="415165"/>
            <a:ext cx="10515600" cy="1325563"/>
          </a:xfrm>
        </p:spPr>
        <p:txBody>
          <a:bodyPr/>
          <a:lstStyle/>
          <a:p>
            <a:pPr algn="ctr"/>
            <a:r>
              <a:rPr lang="pl-PL" dirty="0" smtClean="0"/>
              <a:t>Legionowskie </a:t>
            </a:r>
            <a:br>
              <a:rPr lang="pl-PL" dirty="0" smtClean="0"/>
            </a:br>
            <a:r>
              <a:rPr lang="pl-PL" dirty="0" smtClean="0"/>
              <a:t>Wodne Ochotnicze Pogotowie Ratunkowe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6365" y="2395205"/>
            <a:ext cx="11578107" cy="370555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altLang="pl-PL" dirty="0" smtClean="0">
                <a:solidFill>
                  <a:srgbClr val="000000"/>
                </a:solidFill>
                <a:latin typeface="+mj-lt"/>
              </a:rPr>
              <a:t>Stowarzyszenie, które powstało w 1998 roku po likwidacji Stołecznego WOPR jako samodzielna powiatowa organizacja.</a:t>
            </a:r>
          </a:p>
          <a:p>
            <a:pPr marL="0" indent="0" algn="just">
              <a:buNone/>
            </a:pPr>
            <a:r>
              <a:rPr lang="pl-PL" altLang="pl-PL" dirty="0" smtClean="0">
                <a:solidFill>
                  <a:srgbClr val="000000"/>
                </a:solidFill>
                <a:latin typeface="+mj-lt"/>
              </a:rPr>
              <a:t>W roku 2005 uzyskaliśmy status Organizacji Pożytku Publicznego.</a:t>
            </a:r>
          </a:p>
          <a:p>
            <a:pPr marL="0" indent="0" algn="just">
              <a:buNone/>
            </a:pPr>
            <a:r>
              <a:rPr lang="pl-PL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Decyzją Ministra Spraw Wewnętrznych i Administracji w 2012 roku Legionowskie WOPR  uzyskało zgodę na wykonywanie ratownictwa wodnego</a:t>
            </a:r>
            <a:r>
              <a:rPr lang="pl-PL" dirty="0" smtClean="0">
                <a:latin typeface="+mj-lt"/>
              </a:rPr>
              <a:t>.</a:t>
            </a:r>
            <a:r>
              <a:rPr lang="pl-PL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marL="0" indent="0">
              <a:buNone/>
            </a:pPr>
            <a:endParaRPr lang="pl-PL" altLang="pl-PL" dirty="0" smtClean="0">
              <a:solidFill>
                <a:srgbClr val="00000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pl-PL" altLang="pl-PL" dirty="0" smtClean="0">
                <a:solidFill>
                  <a:srgbClr val="000000"/>
                </a:solidFill>
                <a:latin typeface="+mj-lt"/>
              </a:rPr>
              <a:t>Dziś nasza organizacja liczy 450 członków.</a:t>
            </a:r>
            <a:endParaRPr lang="pl-PL" dirty="0">
              <a:latin typeface="+mj-lt"/>
            </a:endParaRPr>
          </a:p>
        </p:txBody>
      </p:sp>
      <p:pic>
        <p:nvPicPr>
          <p:cNvPr id="8" name="Obraz 14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6162675"/>
            <a:ext cx="2808288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1" b="21223"/>
          <a:stretch>
            <a:fillRect/>
          </a:stretch>
        </p:blipFill>
        <p:spPr bwMode="auto">
          <a:xfrm>
            <a:off x="6600826" y="6100764"/>
            <a:ext cx="350361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27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4"/>
          <a:stretch/>
        </p:blipFill>
        <p:spPr bwMode="auto">
          <a:xfrm>
            <a:off x="0" y="0"/>
            <a:ext cx="12192000" cy="2030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0318" y="250031"/>
            <a:ext cx="10515600" cy="1325563"/>
          </a:xfrm>
        </p:spPr>
        <p:txBody>
          <a:bodyPr/>
          <a:lstStyle/>
          <a:p>
            <a:pPr algn="ctr"/>
            <a:r>
              <a:rPr lang="pl-PL" dirty="0" smtClean="0"/>
              <a:t>Zapewnienie bezpieczeństwa na wodach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96214" y="2181549"/>
            <a:ext cx="11732654" cy="40775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 smtClean="0">
                <a:latin typeface="+mj-lt"/>
              </a:rPr>
              <a:t>Jest unormowane ustawą z dn. 18.08.2011r. o bezpieczeństwie osób przebywających na obszarach wodnych. </a:t>
            </a:r>
            <a:endParaRPr lang="pl-PL" dirty="0" smtClean="0">
              <a:latin typeface="+mj-lt"/>
            </a:endParaRPr>
          </a:p>
          <a:p>
            <a:pPr marL="0" indent="0" algn="just">
              <a:buNone/>
            </a:pPr>
            <a:r>
              <a:rPr lang="pl-PL" dirty="0" smtClean="0">
                <a:latin typeface="+mj-lt"/>
              </a:rPr>
              <a:t>Ustawa określa, odpowiedzialnego za zapewnienie bezpieczeństwa czyli: właściwego miejscowo wójta (burmistrza, prezydenta miasta).</a:t>
            </a:r>
          </a:p>
          <a:p>
            <a:pPr marL="0" indent="0" algn="just">
              <a:buNone/>
            </a:pPr>
            <a:r>
              <a:rPr lang="pl-PL" dirty="0" smtClean="0">
                <a:latin typeface="+mj-lt"/>
              </a:rPr>
              <a:t>Legionowskie WOPR - narzędzie do utrzymania poziomu bezpieczeństwa.</a:t>
            </a:r>
            <a:endParaRPr lang="pl-PL" dirty="0" smtClean="0">
              <a:latin typeface="+mj-lt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497" y="151468"/>
            <a:ext cx="1224136" cy="1224136"/>
          </a:xfrm>
          <a:prstGeom prst="ellipse">
            <a:avLst/>
          </a:prstGeom>
          <a:ln w="63500" cap="rnd"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1" b="21223"/>
          <a:stretch>
            <a:fillRect/>
          </a:stretch>
        </p:blipFill>
        <p:spPr bwMode="auto">
          <a:xfrm>
            <a:off x="6600826" y="6100764"/>
            <a:ext cx="350361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 descr="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6162675"/>
            <a:ext cx="2808288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1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4"/>
          <a:stretch/>
        </p:blipFill>
        <p:spPr bwMode="auto">
          <a:xfrm>
            <a:off x="0" y="0"/>
            <a:ext cx="12192000" cy="2030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497" y="151468"/>
            <a:ext cx="1224136" cy="1224136"/>
          </a:xfrm>
          <a:prstGeom prst="ellipse">
            <a:avLst/>
          </a:prstGeom>
          <a:ln w="63500" cap="rnd"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Obraz 9" descr="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6162675"/>
            <a:ext cx="2808288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1" b="21223"/>
          <a:stretch>
            <a:fillRect/>
          </a:stretch>
        </p:blipFill>
        <p:spPr bwMode="auto">
          <a:xfrm>
            <a:off x="6600826" y="6100764"/>
            <a:ext cx="350361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740125" y="3208879"/>
            <a:ext cx="54518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280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Baza Ratownicza Legionowskiego WOPR znajduje się w Zegrzu Południowym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280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nad Jeziorem </a:t>
            </a:r>
            <a:r>
              <a:rPr lang="pl-PL" altLang="pl-PL" sz="2800" dirty="0" smtClean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Zegrzyńskim</a:t>
            </a:r>
            <a:endParaRPr lang="pl-PL" altLang="pl-PL" sz="28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84" y="1831627"/>
            <a:ext cx="6244764" cy="415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09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4"/>
          <a:stretch/>
        </p:blipFill>
        <p:spPr bwMode="auto">
          <a:xfrm>
            <a:off x="0" y="0"/>
            <a:ext cx="12192000" cy="2030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497" y="151468"/>
            <a:ext cx="1224136" cy="1224136"/>
          </a:xfrm>
          <a:prstGeom prst="ellipse">
            <a:avLst/>
          </a:prstGeom>
          <a:ln w="63500" cap="rnd"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Obraz 9" descr="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6162675"/>
            <a:ext cx="2808288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1" b="21223"/>
          <a:stretch>
            <a:fillRect/>
          </a:stretch>
        </p:blipFill>
        <p:spPr bwMode="auto">
          <a:xfrm>
            <a:off x="6600826" y="6100764"/>
            <a:ext cx="350361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59" y="1375604"/>
            <a:ext cx="4410404" cy="293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072" y="1375604"/>
            <a:ext cx="4672911" cy="293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703" y="3618655"/>
            <a:ext cx="4003437" cy="254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09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4"/>
          <a:stretch/>
        </p:blipFill>
        <p:spPr bwMode="auto">
          <a:xfrm>
            <a:off x="0" y="0"/>
            <a:ext cx="12192000" cy="2030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9" descr="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6162675"/>
            <a:ext cx="2808288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1" b="21223"/>
          <a:stretch>
            <a:fillRect/>
          </a:stretch>
        </p:blipFill>
        <p:spPr bwMode="auto">
          <a:xfrm>
            <a:off x="6600826" y="6100764"/>
            <a:ext cx="350361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30069" y="2292440"/>
            <a:ext cx="52267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Na terenie Bazy Legionowskiego WOPR zlokalizowana jest stacja wyczekiwania zespołu „P” PRM oraz zespołu wodnego „P”. Zespoły ratownictwa medycznego </a:t>
            </a:r>
            <a:r>
              <a:rPr lang="pl-PL" sz="24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24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4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pl-PL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wodnego ściśle współpracują z </a:t>
            </a:r>
            <a:r>
              <a:rPr lang="pl-PL" sz="24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LPR. Legionowskie WOPR dysponuje całodobowym lądowiskiem dla śmigłowców Lotniczego Pogotowia Ratunkowego.</a:t>
            </a:r>
            <a:endParaRPr lang="pl-PL" sz="24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02" y="2181549"/>
            <a:ext cx="5904806" cy="392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497" y="151468"/>
            <a:ext cx="1224136" cy="1224136"/>
          </a:xfrm>
          <a:prstGeom prst="ellipse">
            <a:avLst/>
          </a:prstGeom>
          <a:ln w="63500" cap="rnd"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1023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4"/>
          <a:stretch/>
        </p:blipFill>
        <p:spPr bwMode="auto">
          <a:xfrm>
            <a:off x="0" y="0"/>
            <a:ext cx="12192000" cy="2030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9" descr="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6162675"/>
            <a:ext cx="2808288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1" b="21223"/>
          <a:stretch>
            <a:fillRect/>
          </a:stretch>
        </p:blipFill>
        <p:spPr bwMode="auto">
          <a:xfrm>
            <a:off x="6600826" y="6100764"/>
            <a:ext cx="350361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ymbol zastępczy zawartości 1"/>
          <p:cNvSpPr>
            <a:spLocks noGrp="1"/>
          </p:cNvSpPr>
          <p:nvPr>
            <p:ph idx="1"/>
          </p:nvPr>
        </p:nvSpPr>
        <p:spPr>
          <a:xfrm>
            <a:off x="528033" y="2491238"/>
            <a:ext cx="5100034" cy="303864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 sezonie zwiększonego pobytu mieszkańców okolicznych aglomeracji, </a:t>
            </a:r>
            <a:r>
              <a:rPr lang="pl-PL" sz="24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24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4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pl-PL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 szczególności Warszawy i napływu większej liczby osób, na Zalewie Zegrzyńskim sezonowo uruchamiana jest karetka wodna, w pełni wyposażona w specjalistyczny sprzęt, mogąca podejmować medyczne czynności </a:t>
            </a:r>
            <a:r>
              <a:rPr lang="pl-PL" sz="24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24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4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 </a:t>
            </a:r>
            <a:r>
              <a:rPr lang="pl-PL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wodzie, jak i na lądzie</a:t>
            </a:r>
            <a:r>
              <a:rPr lang="pl-PL" sz="24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l-PL" sz="24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497" y="151468"/>
            <a:ext cx="1224136" cy="1224136"/>
          </a:xfrm>
          <a:prstGeom prst="ellipse">
            <a:avLst/>
          </a:prstGeom>
          <a:ln w="63500" cap="rnd"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040" y="2085807"/>
            <a:ext cx="5954681" cy="395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97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300</Words>
  <Application>Microsoft Office PowerPoint</Application>
  <PresentationFormat>Panoramiczny</PresentationFormat>
  <Paragraphs>39</Paragraphs>
  <Slides>14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Tahoma</vt:lpstr>
      <vt:lpstr>Motyw pakietu Office</vt:lpstr>
      <vt:lpstr>Prezentacja programu PowerPoint</vt:lpstr>
      <vt:lpstr>Ratownictwo wodne w Polsce</vt:lpstr>
      <vt:lpstr>Prezentacja programu PowerPoint</vt:lpstr>
      <vt:lpstr>Legionowskie  Wodne Ochotnicze Pogotowie Ratunkowe</vt:lpstr>
      <vt:lpstr>Zapewnienie bezpieczeństwa na wodach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 roku 2018 na terenie gminy Serock przeprowadziliśmy:</vt:lpstr>
      <vt:lpstr>W 2019 roku: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DOM</dc:creator>
  <cp:lastModifiedBy>CSP</cp:lastModifiedBy>
  <cp:revision>26</cp:revision>
  <dcterms:created xsi:type="dcterms:W3CDTF">2018-06-14T11:46:54Z</dcterms:created>
  <dcterms:modified xsi:type="dcterms:W3CDTF">2019-03-27T08:22:51Z</dcterms:modified>
</cp:coreProperties>
</file>