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4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5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theme/theme6.xml" ContentType="application/vnd.openxmlformats-officedocument.theme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theme/theme7.xml" ContentType="application/vnd.openxmlformats-officedocument.theme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8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theme/theme9.xml" ContentType="application/vnd.openxmlformats-officedocument.theme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10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4046" r:id="rId2"/>
    <p:sldMasterId id="2147484069" r:id="rId3"/>
    <p:sldMasterId id="2147484092" r:id="rId4"/>
    <p:sldMasterId id="2147484104" r:id="rId5"/>
    <p:sldMasterId id="2147484127" r:id="rId6"/>
    <p:sldMasterId id="2147484150" r:id="rId7"/>
    <p:sldMasterId id="2147484173" r:id="rId8"/>
    <p:sldMasterId id="2147484196" r:id="rId9"/>
    <p:sldMasterId id="2147484219" r:id="rId10"/>
    <p:sldMasterId id="2147484242" r:id="rId11"/>
  </p:sldMasterIdLst>
  <p:notesMasterIdLst>
    <p:notesMasterId r:id="rId48"/>
  </p:notesMasterIdLst>
  <p:sldIdLst>
    <p:sldId id="256" r:id="rId12"/>
    <p:sldId id="268" r:id="rId13"/>
    <p:sldId id="347" r:id="rId14"/>
    <p:sldId id="270" r:id="rId15"/>
    <p:sldId id="257" r:id="rId16"/>
    <p:sldId id="260" r:id="rId17"/>
    <p:sldId id="363" r:id="rId18"/>
    <p:sldId id="362" r:id="rId19"/>
    <p:sldId id="383" r:id="rId20"/>
    <p:sldId id="261" r:id="rId21"/>
    <p:sldId id="389" r:id="rId22"/>
    <p:sldId id="382" r:id="rId23"/>
    <p:sldId id="262" r:id="rId24"/>
    <p:sldId id="384" r:id="rId25"/>
    <p:sldId id="263" r:id="rId26"/>
    <p:sldId id="385" r:id="rId27"/>
    <p:sldId id="338" r:id="rId28"/>
    <p:sldId id="381" r:id="rId29"/>
    <p:sldId id="332" r:id="rId30"/>
    <p:sldId id="386" r:id="rId31"/>
    <p:sldId id="264" r:id="rId32"/>
    <p:sldId id="387" r:id="rId33"/>
    <p:sldId id="361" r:id="rId34"/>
    <p:sldId id="388" r:id="rId35"/>
    <p:sldId id="288" r:id="rId36"/>
    <p:sldId id="358" r:id="rId37"/>
    <p:sldId id="379" r:id="rId38"/>
    <p:sldId id="378" r:id="rId39"/>
    <p:sldId id="274" r:id="rId40"/>
    <p:sldId id="275" r:id="rId41"/>
    <p:sldId id="276" r:id="rId42"/>
    <p:sldId id="281" r:id="rId43"/>
    <p:sldId id="345" r:id="rId44"/>
    <p:sldId id="380" r:id="rId45"/>
    <p:sldId id="376" r:id="rId46"/>
    <p:sldId id="304" r:id="rId47"/>
  </p:sldIdLst>
  <p:sldSz cx="9144000" cy="6858000" type="screen4x3"/>
  <p:notesSz cx="6718300" cy="98552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0000"/>
    <a:srgbClr val="5DFF5D"/>
    <a:srgbClr val="33CCFF"/>
    <a:srgbClr val="CCECFF"/>
    <a:srgbClr val="A50021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8" d="100"/>
          <a:sy n="108" d="100"/>
        </p:scale>
        <p:origin x="171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Wykres%20w%20programie%20Microsoft%20PowerPoint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Wykres%20w%20programie%20Microsoft%20PowerPoint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9.bin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2.bin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Wykres%20w%20programie%20Microsoft%20PowerPoint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7.bin"/><Relationship Id="rId1" Type="http://schemas.openxmlformats.org/officeDocument/2006/relationships/themeOverride" Target="../theme/themeOverride6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0.bin"/><Relationship Id="rId1" Type="http://schemas.openxmlformats.org/officeDocument/2006/relationships/themeOverride" Target="../theme/themeOverride7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23.bin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230704831110844"/>
          <c:y val="0.1296296296296296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'[Wykres w programie Microsoft PowerPoint]rozbój'!$B$9</c:f>
              <c:strCache>
                <c:ptCount val="1"/>
                <c:pt idx="0">
                  <c:v>WSKAŹNIK WYKRYWALNOŚCI %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81A-4551-A04F-D105C6DBD86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981A-4551-A04F-D105C6DBD86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981A-4551-A04F-D105C6DBD86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981A-4551-A04F-D105C6DBD86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981A-4551-A04F-D105C6DBD8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'[Wykres w programie Microsoft PowerPoint]rozbój'!$C$5:$G$5</c:f>
              <c:strCache>
                <c:ptCount val="5"/>
                <c:pt idx="0">
                  <c:v>Gmina Legionowo</c:v>
                </c:pt>
                <c:pt idx="1">
                  <c:v>Gmina Jabłonna</c:v>
                </c:pt>
                <c:pt idx="2">
                  <c:v>Gmina Nieporęt</c:v>
                </c:pt>
                <c:pt idx="3">
                  <c:v>Gmina Serock</c:v>
                </c:pt>
                <c:pt idx="4">
                  <c:v>Gmina Wieliszew</c:v>
                </c:pt>
              </c:strCache>
            </c:strRef>
          </c:cat>
          <c:val>
            <c:numRef>
              <c:f>'[Wykres w programie Microsoft PowerPoint]rozbój'!$C$9:$G$9</c:f>
              <c:numCache>
                <c:formatCode>0.0%</c:formatCode>
                <c:ptCount val="5"/>
                <c:pt idx="0">
                  <c:v>0.16669999999999999</c:v>
                </c:pt>
                <c:pt idx="1">
                  <c:v>0.30649999999999999</c:v>
                </c:pt>
                <c:pt idx="2">
                  <c:v>0.21279999999999999</c:v>
                </c:pt>
                <c:pt idx="3">
                  <c:v>0.32350000000000001</c:v>
                </c:pt>
                <c:pt idx="4">
                  <c:v>0.26469999999999999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81A-4551-A04F-D105C6DBD8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0226405464890029"/>
          <c:y val="0.12124082610055999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'[Wykres w programie Microsoft PowerPoint]rozbój'!$B$9</c:f>
              <c:strCache>
                <c:ptCount val="1"/>
                <c:pt idx="0">
                  <c:v>WSKAŹNIK WYKRYWALNOŚCI %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1758-4930-8CA5-841D89D22E04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1758-4930-8CA5-841D89D22E04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1758-4930-8CA5-841D89D22E04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1758-4930-8CA5-841D89D22E04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1758-4930-8CA5-841D89D22E0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95000"/>
                      </a:schemeClr>
                    </a:solidFill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'[Wykres w programie Microsoft PowerPoint]rozbój'!$C$5:$G$5</c:f>
              <c:strCache>
                <c:ptCount val="5"/>
                <c:pt idx="0">
                  <c:v>Gmina Legionowo</c:v>
                </c:pt>
                <c:pt idx="1">
                  <c:v>Gmina Jabłonna</c:v>
                </c:pt>
                <c:pt idx="2">
                  <c:v>Gmina Nieporęt</c:v>
                </c:pt>
                <c:pt idx="3">
                  <c:v>Gmina Serock</c:v>
                </c:pt>
                <c:pt idx="4">
                  <c:v>Gmina Wieliszew</c:v>
                </c:pt>
              </c:strCache>
            </c:strRef>
          </c:cat>
          <c:val>
            <c:numRef>
              <c:f>'[Wykres w programie Microsoft PowerPoint]rozbój'!$C$9:$G$9</c:f>
              <c:numCache>
                <c:formatCode>0.0%</c:formatCode>
                <c:ptCount val="5"/>
                <c:pt idx="0">
                  <c:v>0.3382</c:v>
                </c:pt>
                <c:pt idx="1">
                  <c:v>0.4516</c:v>
                </c:pt>
                <c:pt idx="2">
                  <c:v>0.29630000000000001</c:v>
                </c:pt>
                <c:pt idx="3">
                  <c:v>0.35</c:v>
                </c:pt>
                <c:pt idx="4">
                  <c:v>0.26319999999999999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758-4930-8CA5-841D89D22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7288383774821753"/>
          <c:y val="0.1296296296296296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'[Wykres w programie Microsoft PowerPoint]rozbój'!$B$9</c:f>
              <c:strCache>
                <c:ptCount val="1"/>
                <c:pt idx="0">
                  <c:v>WSKAŹNIK WYKRYWALNOŚCI %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B835-462C-AD22-FE0814E38AC9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B835-462C-AD22-FE0814E38AC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B835-462C-AD22-FE0814E38AC9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B835-462C-AD22-FE0814E38AC9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B835-462C-AD22-FE0814E38AC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'[Wykres w programie Microsoft PowerPoint]rozbój'!$C$5:$G$5</c:f>
              <c:strCache>
                <c:ptCount val="5"/>
                <c:pt idx="0">
                  <c:v>Gmina Legionowo</c:v>
                </c:pt>
                <c:pt idx="1">
                  <c:v>Gmina Jabłonna</c:v>
                </c:pt>
                <c:pt idx="2">
                  <c:v>Gmina Nieporęt</c:v>
                </c:pt>
                <c:pt idx="3">
                  <c:v>Gmina Serock</c:v>
                </c:pt>
                <c:pt idx="4">
                  <c:v>Gmina Wieliszew</c:v>
                </c:pt>
              </c:strCache>
            </c:strRef>
          </c:cat>
          <c:val>
            <c:numRef>
              <c:f>'[Wykres w programie Microsoft PowerPoint]rozbój'!$C$9:$G$9</c:f>
              <c:numCache>
                <c:formatCode>0.0%</c:formatCode>
                <c:ptCount val="5"/>
                <c:pt idx="0">
                  <c:v>7.1400000000000005E-2</c:v>
                </c:pt>
                <c:pt idx="1">
                  <c:v>0.25</c:v>
                </c:pt>
                <c:pt idx="2">
                  <c:v>0.16669999999999999</c:v>
                </c:pt>
                <c:pt idx="3">
                  <c:v>0.1429</c:v>
                </c:pt>
                <c:pt idx="4">
                  <c:v>0.1429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835-462C-AD22-FE0814E38A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944043746233549"/>
          <c:y val="0.10668094435827266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'[Wykres w programie Microsoft PowerPoint]rozbój'!$B$9</c:f>
              <c:strCache>
                <c:ptCount val="1"/>
                <c:pt idx="0">
                  <c:v>WSKAŹNIK WYKRYWALNOŚCI %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60AB-4152-A7A7-3A362D714A0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60AB-4152-A7A7-3A362D714A0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60AB-4152-A7A7-3A362D714A0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60AB-4152-A7A7-3A362D714A0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60AB-4152-A7A7-3A362D714A0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'[Wykres w programie Microsoft PowerPoint]rozbój'!$C$5:$G$5</c:f>
              <c:strCache>
                <c:ptCount val="5"/>
                <c:pt idx="0">
                  <c:v>Gmina Legionowo</c:v>
                </c:pt>
                <c:pt idx="1">
                  <c:v>Gmina Jabłonna</c:v>
                </c:pt>
                <c:pt idx="2">
                  <c:v>Gmina Nieporęt</c:v>
                </c:pt>
                <c:pt idx="3">
                  <c:v>Gmina Serock</c:v>
                </c:pt>
                <c:pt idx="4">
                  <c:v>Gmina Wieliszew</c:v>
                </c:pt>
              </c:strCache>
            </c:strRef>
          </c:cat>
          <c:val>
            <c:numRef>
              <c:f>'[Wykres w programie Microsoft PowerPoint]rozbój'!$C$9:$G$9</c:f>
              <c:numCache>
                <c:formatCode>0.0%</c:formatCode>
                <c:ptCount val="5"/>
                <c:pt idx="0">
                  <c:v>0.66669999999999996</c:v>
                </c:pt>
                <c:pt idx="1">
                  <c:v>1</c:v>
                </c:pt>
                <c:pt idx="2">
                  <c:v>0.5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60AB-4152-A7A7-3A362D714A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20210050735103502"/>
          <c:y val="8.6959877695942947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'[Wykres w programie Microsoft PowerPoint]rozbój'!$B$9</c:f>
              <c:strCache>
                <c:ptCount val="1"/>
                <c:pt idx="0">
                  <c:v>WSKAŹNIK WYKRYWALNOŚCI %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A840-472B-8CAE-17BCEE17AC5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A840-472B-8CAE-17BCEE17AC5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A840-472B-8CAE-17BCEE17AC5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A840-472B-8CAE-17BCEE17AC5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A840-472B-8CAE-17BCEE17AC52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840-472B-8CAE-17BCEE17AC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'[Wykres w programie Microsoft PowerPoint]rozbój'!$C$5:$G$5</c:f>
              <c:strCache>
                <c:ptCount val="5"/>
                <c:pt idx="0">
                  <c:v>Gmina Legionowo</c:v>
                </c:pt>
                <c:pt idx="1">
                  <c:v>Gmina Jabłonna</c:v>
                </c:pt>
                <c:pt idx="2">
                  <c:v>Gmina Nieporęt</c:v>
                </c:pt>
                <c:pt idx="3">
                  <c:v>Gmina Serock</c:v>
                </c:pt>
                <c:pt idx="4">
                  <c:v>Gmina Wieliszew</c:v>
                </c:pt>
              </c:strCache>
            </c:strRef>
          </c:cat>
          <c:val>
            <c:numRef>
              <c:f>'[Wykres w programie Microsoft PowerPoint]rozbój'!$C$9:$G$9</c:f>
              <c:numCache>
                <c:formatCode>0.0%</c:formatCode>
                <c:ptCount val="5"/>
                <c:pt idx="0">
                  <c:v>0.625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A840-472B-8CAE-17BCEE17AC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944043746233549"/>
          <c:y val="7.4212830857928819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'[Wykres w programie Microsoft PowerPoint]rozbój'!$B$9</c:f>
              <c:strCache>
                <c:ptCount val="1"/>
                <c:pt idx="0">
                  <c:v>WSKAŹNIK WYKRYWALNOŚCI %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54C8-481F-8BE3-15A8BA5E3B52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54C8-481F-8BE3-15A8BA5E3B52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54C8-481F-8BE3-15A8BA5E3B52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54C8-481F-8BE3-15A8BA5E3B52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54C8-481F-8BE3-15A8BA5E3B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'[Wykres w programie Microsoft PowerPoint]rozbój'!$C$5:$G$5</c:f>
              <c:strCache>
                <c:ptCount val="5"/>
                <c:pt idx="0">
                  <c:v>Gmina Legionowo</c:v>
                </c:pt>
                <c:pt idx="1">
                  <c:v>Gmina Jabłonna</c:v>
                </c:pt>
                <c:pt idx="2">
                  <c:v>Gmina Nieporęt</c:v>
                </c:pt>
                <c:pt idx="3">
                  <c:v>Gmina Serock</c:v>
                </c:pt>
                <c:pt idx="4">
                  <c:v>Gmina Wieliszew</c:v>
                </c:pt>
              </c:strCache>
            </c:strRef>
          </c:cat>
          <c:val>
            <c:numRef>
              <c:f>'[Wykres w programie Microsoft PowerPoint]rozbój'!$C$9:$G$9</c:f>
              <c:numCache>
                <c:formatCode>0.0%</c:formatCode>
                <c:ptCount val="5"/>
                <c:pt idx="0">
                  <c:v>0.40679999999999999</c:v>
                </c:pt>
                <c:pt idx="1">
                  <c:v>0.28570000000000001</c:v>
                </c:pt>
                <c:pt idx="2">
                  <c:v>0.41670000000000001</c:v>
                </c:pt>
                <c:pt idx="3">
                  <c:v>0.28570000000000001</c:v>
                </c:pt>
                <c:pt idx="4">
                  <c:v>0.47060000000000002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4C8-481F-8BE3-15A8BA5E3B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4230704831110844"/>
          <c:y val="0.125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'[Wykres w programie Microsoft PowerPoint]rozbój'!$B$9</c:f>
              <c:strCache>
                <c:ptCount val="1"/>
                <c:pt idx="0">
                  <c:v>WSKAŹNIK WYKRYWALNOŚCI %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509-4E0D-99C6-80B34BE5DAEF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3509-4E0D-99C6-80B34BE5DAEF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3509-4E0D-99C6-80B34BE5DAEF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3509-4E0D-99C6-80B34BE5DAEF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3509-4E0D-99C6-80B34BE5DAE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'[Wykres w programie Microsoft PowerPoint]rozbój'!$C$5:$G$5</c:f>
              <c:strCache>
                <c:ptCount val="5"/>
                <c:pt idx="0">
                  <c:v>Gmina Legionowo</c:v>
                </c:pt>
                <c:pt idx="1">
                  <c:v>Gmina Jabłonna</c:v>
                </c:pt>
                <c:pt idx="2">
                  <c:v>Gmina Nieporęt</c:v>
                </c:pt>
                <c:pt idx="3">
                  <c:v>Gmina Serock</c:v>
                </c:pt>
                <c:pt idx="4">
                  <c:v>Gmina Wieliszew</c:v>
                </c:pt>
              </c:strCache>
            </c:strRef>
          </c:cat>
          <c:val>
            <c:numRef>
              <c:f>'[Wykres w programie Microsoft PowerPoint]rozbój'!$C$9:$G$9</c:f>
              <c:numCache>
                <c:formatCode>0.0%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509-4E0D-99C6-80B34BE5DA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layout>
        <c:manualLayout>
          <c:xMode val="edge"/>
          <c:yMode val="edge"/>
          <c:x val="0.15903798442334674"/>
          <c:y val="6.4748206678606368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'[Wykres w programie Microsoft PowerPoint]rozbój'!$B$9</c:f>
              <c:strCache>
                <c:ptCount val="1"/>
                <c:pt idx="0">
                  <c:v>WSKAŹNIK WYKRYWALNOŚCI %</c:v>
                </c:pt>
              </c:strCache>
            </c:strRef>
          </c:tx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75DF-42F3-9B77-EB66A8F4BF8A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1-75DF-42F3-9B77-EB66A8F4BF8A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2-75DF-42F3-9B77-EB66A8F4BF8A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3-75DF-42F3-9B77-EB66A8F4BF8A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4-75DF-42F3-9B77-EB66A8F4BF8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'[Wykres w programie Microsoft PowerPoint]rozbój'!$C$5:$G$5</c:f>
              <c:strCache>
                <c:ptCount val="5"/>
                <c:pt idx="0">
                  <c:v>Gmina Legionowo</c:v>
                </c:pt>
                <c:pt idx="1">
                  <c:v>Gmina Jabłonna</c:v>
                </c:pt>
                <c:pt idx="2">
                  <c:v>Gmina Nieporęt</c:v>
                </c:pt>
                <c:pt idx="3">
                  <c:v>Gmina Serock</c:v>
                </c:pt>
                <c:pt idx="4">
                  <c:v>Gmina Wieliszew</c:v>
                </c:pt>
              </c:strCache>
            </c:strRef>
          </c:cat>
          <c:val>
            <c:numRef>
              <c:f>'[Wykres w programie Microsoft PowerPoint]rozbój'!$C$9:$G$9</c:f>
              <c:numCache>
                <c:formatCode>0.0%</c:formatCode>
                <c:ptCount val="5"/>
                <c:pt idx="0">
                  <c:v>0.97750000000000004</c:v>
                </c:pt>
                <c:pt idx="1">
                  <c:v>0.9</c:v>
                </c:pt>
                <c:pt idx="2">
                  <c:v>0.92859999999999998</c:v>
                </c:pt>
                <c:pt idx="3">
                  <c:v>0.96550000000000002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75DF-42F3-9B77-EB66A8F4BF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1475" cy="492125"/>
          </a:xfrm>
          <a:prstGeom prst="rect">
            <a:avLst/>
          </a:prstGeom>
        </p:spPr>
        <p:txBody>
          <a:bodyPr vert="horz" lIns="94697" tIns="47349" rIns="94697" bIns="47349" rtlCol="0"/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05238" y="0"/>
            <a:ext cx="2911475" cy="492125"/>
          </a:xfrm>
          <a:prstGeom prst="rect">
            <a:avLst/>
          </a:prstGeom>
        </p:spPr>
        <p:txBody>
          <a:bodyPr vert="horz" lIns="94697" tIns="47349" rIns="94697" bIns="47349" rtlCol="0"/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2E051475-7A18-45A3-98FB-591DE98C463E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39775"/>
            <a:ext cx="4924425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97" tIns="47349" rIns="94697" bIns="4734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1513" y="4679950"/>
            <a:ext cx="5375275" cy="4435475"/>
          </a:xfrm>
          <a:prstGeom prst="rect">
            <a:avLst/>
          </a:prstGeom>
        </p:spPr>
        <p:txBody>
          <a:bodyPr vert="horz" lIns="94697" tIns="47349" rIns="94697" bIns="47349" rtlCol="0">
            <a:normAutofit/>
          </a:bodyPr>
          <a:lstStyle/>
          <a:p>
            <a:pPr lvl="0"/>
            <a:r>
              <a:rPr lang="pl-PL" noProof="0"/>
              <a:t>Kliknij, aby edytować style wzorca tekstu</a:t>
            </a:r>
          </a:p>
          <a:p>
            <a:pPr lvl="1"/>
            <a:r>
              <a:rPr lang="pl-PL" noProof="0"/>
              <a:t>Drugi poziom</a:t>
            </a:r>
          </a:p>
          <a:p>
            <a:pPr lvl="2"/>
            <a:r>
              <a:rPr lang="pl-PL" noProof="0"/>
              <a:t>Trzeci poziom</a:t>
            </a:r>
          </a:p>
          <a:p>
            <a:pPr lvl="3"/>
            <a:r>
              <a:rPr lang="pl-PL" noProof="0"/>
              <a:t>Czwarty poziom</a:t>
            </a:r>
          </a:p>
          <a:p>
            <a:pPr lvl="4"/>
            <a:r>
              <a:rPr lang="pl-PL" noProof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11475" cy="492125"/>
          </a:xfrm>
          <a:prstGeom prst="rect">
            <a:avLst/>
          </a:prstGeom>
        </p:spPr>
        <p:txBody>
          <a:bodyPr vert="horz" lIns="94697" tIns="47349" rIns="94697" bIns="47349" rtlCol="0" anchor="b"/>
          <a:lstStyle>
            <a:lvl1pPr algn="l">
              <a:defRPr sz="1200">
                <a:effectLst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05238" y="9361488"/>
            <a:ext cx="2911475" cy="492125"/>
          </a:xfrm>
          <a:prstGeom prst="rect">
            <a:avLst/>
          </a:prstGeom>
        </p:spPr>
        <p:txBody>
          <a:bodyPr vert="horz" lIns="94697" tIns="47349" rIns="94697" bIns="47349" rtlCol="0" anchor="b"/>
          <a:lstStyle>
            <a:lvl1pPr algn="r">
              <a:defRPr sz="1200">
                <a:effectLst/>
              </a:defRPr>
            </a:lvl1pPr>
          </a:lstStyle>
          <a:p>
            <a:pPr>
              <a:defRPr/>
            </a:pPr>
            <a:fld id="{D26C8091-B31A-4D4E-9754-9BA395C3E6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571514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181E727-3E85-431D-B75E-BA4C84C8119B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5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15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481" indent="-284723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037" indent="-22809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96" indent="-22809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982" indent="-22809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021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2061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5100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8140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3ED9F30-8612-4E71-97F5-6854BD603010}" type="slidenum">
              <a:rPr lang="pl-PL" altLang="pl-PL">
                <a:solidFill>
                  <a:srgbClr val="000000"/>
                </a:solidFill>
                <a:latin typeface="Arial" pitchFamily="34" charset="0"/>
              </a:rPr>
              <a:pPr/>
              <a:t>11</a:t>
            </a:fld>
            <a:endParaRPr lang="pl-PL" altLang="pl-PL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789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07623E7-680D-4CBD-8F1A-39FC28794B93}" type="slidenum">
              <a:rPr lang="pl-PL" smtClean="0"/>
              <a:pPr/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5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95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481" indent="-284723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037" indent="-22809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96" indent="-22809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982" indent="-22809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021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2061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5100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8140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D0A399A-37AF-4FAC-A9DA-40686FE3E2A0}" type="slidenum">
              <a:rPr lang="pl-PL" altLang="pl-PL">
                <a:solidFill>
                  <a:prstClr val="black"/>
                </a:solidFill>
                <a:latin typeface="Arial" pitchFamily="34" charset="0"/>
              </a:rPr>
              <a:pPr/>
              <a:t>14</a:t>
            </a:fld>
            <a:endParaRPr lang="pl-PL" altLang="pl-PL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891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ACE47B-E230-4BC0-BCA3-6FC0C37F77CD}" type="slidenum">
              <a:rPr lang="pl-PL" smtClean="0"/>
              <a:pPr/>
              <a:t>15</a:t>
            </a:fld>
            <a:endParaRPr lang="pl-P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97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481" indent="-284723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037" indent="-22809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96" indent="-22809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982" indent="-22809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021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2061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5100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8140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02DA4A0-9466-4A8F-AF6B-CB3B7C758C10}" type="slidenum">
              <a:rPr lang="pl-PL" altLang="pl-PL">
                <a:solidFill>
                  <a:prstClr val="black"/>
                </a:solidFill>
                <a:latin typeface="Arial" pitchFamily="34" charset="0"/>
              </a:rPr>
              <a:pPr/>
              <a:t>16</a:t>
            </a:fld>
            <a:endParaRPr lang="pl-PL" altLang="pl-PL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994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81C3BE0-3B7E-405A-A7A5-471EEA0F0A0A}" type="slidenum">
              <a:rPr lang="pl-PL" smtClean="0"/>
              <a:pPr/>
              <a:t>17</a:t>
            </a:fld>
            <a:endParaRPr lang="pl-P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096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297964-0345-4BC0-AB55-5E1B5F4242AE}" type="slidenum">
              <a:rPr lang="pl-PL" smtClean="0"/>
              <a:pPr/>
              <a:t>19</a:t>
            </a:fld>
            <a:endParaRPr lang="pl-P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20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208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481" indent="-284723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037" indent="-22809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96" indent="-22809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982" indent="-22809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021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2061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5100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8140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8ED6C709-83DA-47C9-AD87-7792071E0C2A}" type="slidenum">
              <a:rPr lang="pl-PL" altLang="pl-PL" smtClean="0">
                <a:latin typeface="Arial" pitchFamily="34" charset="0"/>
              </a:rPr>
              <a:pPr/>
              <a:t>20</a:t>
            </a:fld>
            <a:endParaRPr lang="pl-PL" altLang="pl-PL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19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C5F6D6-04B9-4A7C-AA57-20C727715A03}" type="slidenum">
              <a:rPr lang="pl-PL" smtClean="0"/>
              <a:pPr/>
              <a:t>21</a:t>
            </a:fld>
            <a:endParaRPr lang="pl-P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0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00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003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481" indent="-284723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2037" indent="-22809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599796" indent="-22809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5982" indent="-22809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09021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62061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15100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68140" indent="-22809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3CB5EAF-FD1C-46EB-9FF5-18EFE2CBF00D}" type="slidenum">
              <a:rPr lang="pl-PL" altLang="pl-PL">
                <a:solidFill>
                  <a:prstClr val="black"/>
                </a:solidFill>
                <a:latin typeface="Arial" pitchFamily="34" charset="0"/>
              </a:rPr>
              <a:pPr/>
              <a:t>22</a:t>
            </a:fld>
            <a:endParaRPr lang="pl-PL" altLang="pl-PL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9955B99-D247-41EB-AC28-E2F670E81AE6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3012" name="Symbol zastępczy numeru slajdu 3"/>
          <p:cNvSpPr txBox="1">
            <a:spLocks noGrp="1"/>
          </p:cNvSpPr>
          <p:nvPr/>
        </p:nvSpPr>
        <p:spPr bwMode="auto">
          <a:xfrm>
            <a:off x="3805238" y="9361488"/>
            <a:ext cx="2911475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697" tIns="47349" rIns="94697" bIns="47349" anchor="b"/>
          <a:lstStyle/>
          <a:p>
            <a:pPr algn="r"/>
            <a:fld id="{19CA0CAF-A962-4F87-BFCA-EC6B6FDCDDE8}" type="slidenum">
              <a:rPr lang="pl-PL" sz="1200"/>
              <a:pPr algn="r"/>
              <a:t>23</a:t>
            </a:fld>
            <a:endParaRPr lang="pl-PL" sz="12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51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305156" name="Symbol zastępczy numeru slajdu 3"/>
          <p:cNvSpPr txBox="1">
            <a:spLocks noGrp="1"/>
          </p:cNvSpPr>
          <p:nvPr/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91" tIns="45296" rIns="90591" bIns="45296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CEAD5A03-33A6-49C3-BBDA-507704E2BCCD}" type="slidenum">
              <a:rPr lang="pl-PL" altLang="pl-PL" smtClean="0">
                <a:solidFill>
                  <a:prstClr val="black"/>
                </a:solidFill>
                <a:latin typeface="Arial" pitchFamily="34" charset="0"/>
              </a:rPr>
              <a:pPr algn="r"/>
              <a:t>24</a:t>
            </a:fld>
            <a:endParaRPr lang="pl-PL" altLang="pl-PL">
              <a:solidFill>
                <a:prstClr val="black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50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A93147D-047F-4F98-BF56-00FAA18BB18B}" type="slidenum">
              <a:rPr lang="pl-PL" smtClean="0"/>
              <a:pPr/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985DB5-EDF8-4416-AED6-644A71BDC926}" type="slidenum">
              <a:rPr lang="pl-PL" smtClean="0"/>
              <a:pPr/>
              <a:t>26</a:t>
            </a:fld>
            <a:endParaRPr lang="pl-PL"/>
          </a:p>
        </p:txBody>
      </p:sp>
      <p:sp>
        <p:nvSpPr>
          <p:cNvPr id="46083" name="Rectangle 7"/>
          <p:cNvSpPr txBox="1">
            <a:spLocks noGrp="1" noChangeArrowheads="1"/>
          </p:cNvSpPr>
          <p:nvPr/>
        </p:nvSpPr>
        <p:spPr bwMode="auto">
          <a:xfrm>
            <a:off x="3805238" y="9359900"/>
            <a:ext cx="2911475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599" tIns="45299" rIns="90599" bIns="45299" anchor="b"/>
          <a:lstStyle/>
          <a:p>
            <a:pPr algn="r"/>
            <a:fld id="{7C6BED4F-99A4-4718-B790-839C2F58A3B6}" type="slidenum">
              <a:rPr lang="pl-PL" sz="1200"/>
              <a:pPr algn="r"/>
              <a:t>26</a:t>
            </a:fld>
            <a:endParaRPr lang="pl-PL" sz="1200"/>
          </a:p>
        </p:txBody>
      </p:sp>
      <p:sp>
        <p:nvSpPr>
          <p:cNvPr id="460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93763" y="738188"/>
            <a:ext cx="4930775" cy="36988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1513" y="4683125"/>
            <a:ext cx="5375275" cy="4433888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7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altLang="pl-PL"/>
          </a:p>
        </p:txBody>
      </p:sp>
      <p:sp>
        <p:nvSpPr>
          <p:cNvPr id="277508" name="Symbol zastępczy numeru slajdu 3"/>
          <p:cNvSpPr txBox="1">
            <a:spLocks noGrp="1"/>
          </p:cNvSpPr>
          <p:nvPr/>
        </p:nvSpPr>
        <p:spPr bwMode="auto">
          <a:xfrm>
            <a:off x="3804736" y="9360313"/>
            <a:ext cx="2911996" cy="493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591" tIns="45296" rIns="90591" bIns="45296" anchor="b"/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8E1F1381-0C2D-4961-BC89-55C910A2FA65}" type="slidenum">
              <a:rPr lang="pl-PL" altLang="pl-PL" smtClean="0">
                <a:solidFill>
                  <a:srgbClr val="000000"/>
                </a:solidFill>
                <a:latin typeface="Arial" pitchFamily="34" charset="0"/>
              </a:rPr>
              <a:pPr algn="r"/>
              <a:t>28</a:t>
            </a:fld>
            <a:endParaRPr lang="pl-PL" altLang="pl-PL">
              <a:solidFill>
                <a:srgbClr val="000000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D6D5496-9AF6-4213-BD7E-6FED92CE92D5}" type="slidenum">
              <a:rPr lang="pl-PL" smtClean="0"/>
              <a:pPr/>
              <a:t>29</a:t>
            </a:fld>
            <a:endParaRPr lang="pl-PL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B2CB6C6-913E-4A29-9022-69D0C8A8FA10}" type="slidenum">
              <a:rPr lang="pl-PL" smtClean="0"/>
              <a:pPr/>
              <a:t>30</a:t>
            </a:fld>
            <a:endParaRPr lang="pl-PL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4915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7A5A519-1202-4682-B275-4A2D2D258094}" type="slidenum">
              <a:rPr lang="pl-PL" smtClean="0"/>
              <a:pPr/>
              <a:t>31</a:t>
            </a:fld>
            <a:endParaRPr lang="pl-PL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F810A76-A1D5-4EEB-AF0D-4182983111A0}" type="slidenum">
              <a:rPr lang="pl-PL" smtClean="0"/>
              <a:pPr/>
              <a:t>32</a:t>
            </a:fld>
            <a:endParaRPr lang="pl-PL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17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826C3B-DCDC-4D8D-9446-B511DE7DA0BC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120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CCACE6E-48B3-4CB4-814F-F69E9935E6E2}" type="slidenum">
              <a:rPr lang="pl-PL" smtClean="0"/>
              <a:pPr/>
              <a:t>33</a:t>
            </a:fld>
            <a:endParaRPr lang="pl-PL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5427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C72684-55A0-4CD3-80A4-05B3FFCA99C1}" type="slidenum">
              <a:rPr lang="pl-PL" smtClean="0"/>
              <a:pPr/>
              <a:t>36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B1961F8-1AE2-42E5-B7D1-67BF6FFCB917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48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945FC24-25ED-4F1A-A9A8-DF2DE0C0129F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08C7A8-C4BA-4E4A-8F8D-EB56E1E40057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08C7A8-C4BA-4E4A-8F8D-EB56E1E40057}" type="slidenum">
              <a:rPr lang="pl-PL" smtClean="0"/>
              <a:pPr/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58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F08C7A8-C4BA-4E4A-8F8D-EB56E1E40057}" type="slidenum">
              <a:rPr lang="pl-PL" smtClean="0"/>
              <a:pPr/>
              <a:t>8</a:t>
            </a:fld>
            <a:endParaRPr lang="pl-P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368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F6520A-78F2-4571-A27E-16C31C2993A6}" type="slidenum">
              <a:rPr lang="pl-PL" smtClean="0"/>
              <a:pPr/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AE6D-67B7-4EAA-9C76-04338C544E33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FCD25-A1C6-4271-9AA0-AA3FD56F72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6E3F5-81C7-43A2-A866-FF27D6CE155E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A9159-4D3A-4968-9207-276C312F713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F763-14FD-441E-A9C4-5CFAFFA1B67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9CDC-E93B-4655-8B3B-A24F46EA408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81087"/>
      </p:ext>
    </p:extLst>
  </p:cSld>
  <p:clrMapOvr>
    <a:masterClrMapping/>
  </p:clrMapOvr>
  <p:transition spd="slow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4368-4BB6-46ED-9B9D-5C31CC5B8CD6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8105-C570-40F2-ACCD-2C583E87130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780302"/>
      </p:ext>
    </p:extLst>
  </p:cSld>
  <p:clrMapOvr>
    <a:masterClrMapping/>
  </p:clrMapOvr>
  <p:transition spd="slow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7749-90FB-4690-AB0A-A2919965255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47A4-CABA-42D8-BAAB-97EE12BE040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58261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BA6E-3505-4239-AEC1-672925629E8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6436-1476-4E96-B81D-FD47DAC6456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626920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5CF3-2BE2-404E-9735-3D54FC110EE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EC2E-A4F2-413F-8967-41E9AF7BDE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019960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F304-AF66-403F-9BB8-D802D456D29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299E-B84E-4B54-9DDE-26B6820D762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002053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4EC4-62B0-41BC-BD6E-A6CA35CBFCA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277E-5559-4A00-B75E-9167F111D2A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68049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0073-ACAA-4E8C-AB73-085FB89AE4F4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6543-FD98-4F0C-A814-B5517F66085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960184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E76B-E09F-4F8B-B55F-464837C926F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86F9-9FF9-43B0-A1D3-C524A02D3B4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321027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9421-3708-49B3-8E4B-74F8BB8CC54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36BA-57B4-42DA-B860-B96B0BCD61C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140965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B6F5-A927-484F-8EC8-E1640219B89D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D7F6-37F3-4B3A-8450-46AC61B19A2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D03F-66A9-4D51-8EA3-0FC193A349F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A445-5522-40DD-B631-BEDB438123E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541975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05A5-D2B3-4D26-A7A2-AA4C4053FE3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F340-A107-4520-B69B-28FC06446EF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639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36DF-A134-4EC0-AE12-CAC6229A93D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8CF9-D8AA-436D-A956-2047DBFFD4D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4454747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C366-D3EE-467A-9BE7-08486A7E2D6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0145-F4EE-4EC5-9C1D-70160A28B79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498126"/>
      </p:ext>
    </p:extLst>
  </p:cSld>
  <p:clrMapOvr>
    <a:masterClrMapping/>
  </p:clrMapOvr>
  <p:transition spd="slow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9787-EDC0-4E6F-A8B4-440A14270B2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C34B-9D13-4D30-BC9D-2039C5A1D05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739141"/>
      </p:ext>
    </p:extLst>
  </p:cSld>
  <p:clrMapOvr>
    <a:masterClrMapping/>
  </p:clrMapOvr>
  <p:transition spd="slow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2E3B-B046-4B29-A552-089992058E7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47A4-C622-435A-9708-BAD02179FBF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307706"/>
      </p:ext>
    </p:extLst>
  </p:cSld>
  <p:clrMapOvr>
    <a:masterClrMapping/>
  </p:clrMapOvr>
  <p:transition spd="slow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51A7-16BD-4D37-A8B3-1D8350BAACD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4ADC-BB42-4FE8-AC9B-853F3C84B49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14238"/>
      </p:ext>
    </p:extLst>
  </p:cSld>
  <p:clrMapOvr>
    <a:masterClrMapping/>
  </p:clrMapOvr>
  <p:transition spd="slow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F944-5166-4786-A410-AE19F5FC372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ED0E-6E0C-426B-9F10-B7CBFB0F82B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169993"/>
      </p:ext>
    </p:extLst>
  </p:cSld>
  <p:clrMapOvr>
    <a:masterClrMapping/>
  </p:clrMapOvr>
  <p:transition spd="slow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CBC8-224F-4B01-8EA6-D3391490301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1EC5-4623-4823-9009-D653FC1B1F5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65350"/>
      </p:ext>
    </p:extLst>
  </p:cSld>
  <p:clrMapOvr>
    <a:masterClrMapping/>
  </p:clrMapOvr>
  <p:transition spd="slow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457D-9FB0-47F5-8C39-BC20A2CB1B5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9264-A7C2-4607-A245-771BC95C75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072094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61339-04AB-4AC9-A3C6-E083522D14A6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4879D-A033-45E7-9D2A-37A0DA8E5F4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72AE-5404-49D7-992D-A70CD662677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2652-1260-4387-A5C0-0E15292E96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48043"/>
      </p:ext>
    </p:extLst>
  </p:cSld>
  <p:clrMapOvr>
    <a:masterClrMapping/>
  </p:clrMapOvr>
  <p:transition spd="slow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95D8-C311-4B6F-A10B-1CAB353633FF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F9C2-4AAD-462A-A688-3EC14F7097D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21115"/>
      </p:ext>
    </p:extLst>
  </p:cSld>
  <p:clrMapOvr>
    <a:masterClrMapping/>
  </p:clrMapOvr>
  <p:transition spd="slow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F763-14FD-441E-A9C4-5CFAFFA1B67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9CDC-E93B-4655-8B3B-A24F46EA408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609139"/>
      </p:ext>
    </p:extLst>
  </p:cSld>
  <p:clrMapOvr>
    <a:masterClrMapping/>
  </p:clrMapOvr>
  <p:transition spd="slow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4368-4BB6-46ED-9B9D-5C31CC5B8CD6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8105-C570-40F2-ACCD-2C583E87130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62618"/>
      </p:ext>
    </p:extLst>
  </p:cSld>
  <p:clrMapOvr>
    <a:masterClrMapping/>
  </p:clrMapOvr>
  <p:transition spd="slow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7749-90FB-4690-AB0A-A2919965255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47A4-CABA-42D8-BAAB-97EE12BE040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636434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BA6E-3505-4239-AEC1-672925629E8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6436-1476-4E96-B81D-FD47DAC6456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70507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5CF3-2BE2-404E-9735-3D54FC110EE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EC2E-A4F2-413F-8967-41E9AF7BDE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26465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F304-AF66-403F-9BB8-D802D456D29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299E-B84E-4B54-9DDE-26B6820D762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303942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4EC4-62B0-41BC-BD6E-A6CA35CBFCA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277E-5559-4A00-B75E-9167F111D2A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617878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0073-ACAA-4E8C-AB73-085FB89AE4F4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6543-FD98-4F0C-A814-B5517F66085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7871839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E65E9-6A88-4695-9720-47E86A119AB8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5CCB16-4627-4CDA-84BD-0AADC8D9383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blinds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E76B-E09F-4F8B-B55F-464837C926F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86F9-9FF9-43B0-A1D3-C524A02D3B4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3237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9421-3708-49B3-8E4B-74F8BB8CC54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36BA-57B4-42DA-B860-B96B0BCD61C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04678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D03F-66A9-4D51-8EA3-0FC193A349F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A445-5522-40DD-B631-BEDB438123E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871774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05A5-D2B3-4D26-A7A2-AA4C4053FE3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F340-A107-4520-B69B-28FC06446EF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032229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36DF-A134-4EC0-AE12-CAC6229A93D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8CF9-D8AA-436D-A956-2047DBFFD4D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147862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C366-D3EE-467A-9BE7-08486A7E2D6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0145-F4EE-4EC5-9C1D-70160A28B79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66707"/>
      </p:ext>
    </p:extLst>
  </p:cSld>
  <p:clrMapOvr>
    <a:masterClrMapping/>
  </p:clrMapOvr>
  <p:transition spd="slow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9787-EDC0-4E6F-A8B4-440A14270B2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C34B-9D13-4D30-BC9D-2039C5A1D05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037534"/>
      </p:ext>
    </p:extLst>
  </p:cSld>
  <p:clrMapOvr>
    <a:masterClrMapping/>
  </p:clrMapOvr>
  <p:transition spd="slow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2E3B-B046-4B29-A552-089992058E7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47A4-C622-435A-9708-BAD02179FBF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902626"/>
      </p:ext>
    </p:extLst>
  </p:cSld>
  <p:clrMapOvr>
    <a:masterClrMapping/>
  </p:clrMapOvr>
  <p:transition spd="slow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51A7-16BD-4D37-A8B3-1D8350BAACD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4ADC-BB42-4FE8-AC9B-853F3C84B49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180121"/>
      </p:ext>
    </p:extLst>
  </p:cSld>
  <p:clrMapOvr>
    <a:masterClrMapping/>
  </p:clrMapOvr>
  <p:transition spd="slow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F944-5166-4786-A410-AE19F5FC372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ED0E-6E0C-426B-9F10-B7CBFB0F82B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018615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C366-D3EE-467A-9BE7-08486A7E2D6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0145-F4EE-4EC5-9C1D-70160A28B79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07498"/>
      </p:ext>
    </p:extLst>
  </p:cSld>
  <p:clrMapOvr>
    <a:masterClrMapping/>
  </p:clrMapOvr>
  <p:transition spd="slow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CBC8-224F-4B01-8EA6-D3391490301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1EC5-4623-4823-9009-D653FC1B1F5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72322"/>
      </p:ext>
    </p:extLst>
  </p:cSld>
  <p:clrMapOvr>
    <a:masterClrMapping/>
  </p:clrMapOvr>
  <p:transition spd="slow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457D-9FB0-47F5-8C39-BC20A2CB1B5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9264-A7C2-4607-A245-771BC95C75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3451"/>
      </p:ext>
    </p:extLst>
  </p:cSld>
  <p:clrMapOvr>
    <a:masterClrMapping/>
  </p:clrMapOvr>
  <p:transition spd="slow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72AE-5404-49D7-992D-A70CD662677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2652-1260-4387-A5C0-0E15292E96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525543"/>
      </p:ext>
    </p:extLst>
  </p:cSld>
  <p:clrMapOvr>
    <a:masterClrMapping/>
  </p:clrMapOvr>
  <p:transition spd="slow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95D8-C311-4B6F-A10B-1CAB353633FF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F9C2-4AAD-462A-A688-3EC14F7097D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842004"/>
      </p:ext>
    </p:extLst>
  </p:cSld>
  <p:clrMapOvr>
    <a:masterClrMapping/>
  </p:clrMapOvr>
  <p:transition spd="slow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F763-14FD-441E-A9C4-5CFAFFA1B67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9CDC-E93B-4655-8B3B-A24F46EA408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026543"/>
      </p:ext>
    </p:extLst>
  </p:cSld>
  <p:clrMapOvr>
    <a:masterClrMapping/>
  </p:clrMapOvr>
  <p:transition spd="slow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4368-4BB6-46ED-9B9D-5C31CC5B8CD6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8105-C570-40F2-ACCD-2C583E87130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287073"/>
      </p:ext>
    </p:extLst>
  </p:cSld>
  <p:clrMapOvr>
    <a:masterClrMapping/>
  </p:clrMapOvr>
  <p:transition spd="slow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7749-90FB-4690-AB0A-A2919965255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47A4-CABA-42D8-BAAB-97EE12BE040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958035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BA6E-3505-4239-AEC1-672925629E8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6436-1476-4E96-B81D-FD47DAC6456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116026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5CF3-2BE2-404E-9735-3D54FC110EE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EC2E-A4F2-413F-8967-41E9AF7BDE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517847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F304-AF66-403F-9BB8-D802D456D29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299E-B84E-4B54-9DDE-26B6820D762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79242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9787-EDC0-4E6F-A8B4-440A14270B2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C34B-9D13-4D30-BC9D-2039C5A1D05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12426"/>
      </p:ext>
    </p:extLst>
  </p:cSld>
  <p:clrMapOvr>
    <a:masterClrMapping/>
  </p:clrMapOvr>
  <p:transition spd="slow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4EC4-62B0-41BC-BD6E-A6CA35CBFCA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277E-5559-4A00-B75E-9167F111D2A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1181524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0073-ACAA-4E8C-AB73-085FB89AE4F4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6543-FD98-4F0C-A814-B5517F66085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0780421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E76B-E09F-4F8B-B55F-464837C926F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86F9-9FF9-43B0-A1D3-C524A02D3B4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145019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9421-3708-49B3-8E4B-74F8BB8CC54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36BA-57B4-42DA-B860-B96B0BCD61C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80685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D03F-66A9-4D51-8EA3-0FC193A349F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A445-5522-40DD-B631-BEDB438123E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05905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05A5-D2B3-4D26-A7A2-AA4C4053FE3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F340-A107-4520-B69B-28FC06446EF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52435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36DF-A134-4EC0-AE12-CAC6229A93D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8CF9-D8AA-436D-A956-2047DBFFD4D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43003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C366-D3EE-467A-9BE7-08486A7E2D6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0145-F4EE-4EC5-9C1D-70160A28B79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947496"/>
      </p:ext>
    </p:extLst>
  </p:cSld>
  <p:clrMapOvr>
    <a:masterClrMapping/>
  </p:clrMapOvr>
  <p:transition spd="slow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9787-EDC0-4E6F-A8B4-440A14270B2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C34B-9D13-4D30-BC9D-2039C5A1D05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96941"/>
      </p:ext>
    </p:extLst>
  </p:cSld>
  <p:clrMapOvr>
    <a:masterClrMapping/>
  </p:clrMapOvr>
  <p:transition spd="slow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2E3B-B046-4B29-A552-089992058E7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47A4-C622-435A-9708-BAD02179FBF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088810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2E3B-B046-4B29-A552-089992058E7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47A4-C622-435A-9708-BAD02179FBF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633267"/>
      </p:ext>
    </p:extLst>
  </p:cSld>
  <p:clrMapOvr>
    <a:masterClrMapping/>
  </p:clrMapOvr>
  <p:transition spd="slow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51A7-16BD-4D37-A8B3-1D8350BAACD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4ADC-BB42-4FE8-AC9B-853F3C84B49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6441"/>
      </p:ext>
    </p:extLst>
  </p:cSld>
  <p:clrMapOvr>
    <a:masterClrMapping/>
  </p:clrMapOvr>
  <p:transition spd="slow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F944-5166-4786-A410-AE19F5FC372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ED0E-6E0C-426B-9F10-B7CBFB0F82B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207941"/>
      </p:ext>
    </p:extLst>
  </p:cSld>
  <p:clrMapOvr>
    <a:masterClrMapping/>
  </p:clrMapOvr>
  <p:transition spd="slow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CBC8-224F-4B01-8EA6-D3391490301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1EC5-4623-4823-9009-D653FC1B1F5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001887"/>
      </p:ext>
    </p:extLst>
  </p:cSld>
  <p:clrMapOvr>
    <a:masterClrMapping/>
  </p:clrMapOvr>
  <p:transition spd="slow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457D-9FB0-47F5-8C39-BC20A2CB1B5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9264-A7C2-4607-A245-771BC95C75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83868"/>
      </p:ext>
    </p:extLst>
  </p:cSld>
  <p:clrMapOvr>
    <a:masterClrMapping/>
  </p:clrMapOvr>
  <p:transition spd="slow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72AE-5404-49D7-992D-A70CD662677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2652-1260-4387-A5C0-0E15292E96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70983"/>
      </p:ext>
    </p:extLst>
  </p:cSld>
  <p:clrMapOvr>
    <a:masterClrMapping/>
  </p:clrMapOvr>
  <p:transition spd="slow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95D8-C311-4B6F-A10B-1CAB353633FF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F9C2-4AAD-462A-A688-3EC14F7097D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083027"/>
      </p:ext>
    </p:extLst>
  </p:cSld>
  <p:clrMapOvr>
    <a:masterClrMapping/>
  </p:clrMapOvr>
  <p:transition spd="slow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F763-14FD-441E-A9C4-5CFAFFA1B67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9CDC-E93B-4655-8B3B-A24F46EA408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935973"/>
      </p:ext>
    </p:extLst>
  </p:cSld>
  <p:clrMapOvr>
    <a:masterClrMapping/>
  </p:clrMapOvr>
  <p:transition spd="slow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4368-4BB6-46ED-9B9D-5C31CC5B8CD6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8105-C570-40F2-ACCD-2C583E87130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189798"/>
      </p:ext>
    </p:extLst>
  </p:cSld>
  <p:clrMapOvr>
    <a:masterClrMapping/>
  </p:clrMapOvr>
  <p:transition spd="slow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7749-90FB-4690-AB0A-A2919965255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47A4-CABA-42D8-BAAB-97EE12BE040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07290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BA6E-3505-4239-AEC1-672925629E8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6436-1476-4E96-B81D-FD47DAC6456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59554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51A7-16BD-4D37-A8B3-1D8350BAACD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4ADC-BB42-4FE8-AC9B-853F3C84B49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869349"/>
      </p:ext>
    </p:extLst>
  </p:cSld>
  <p:clrMapOvr>
    <a:masterClrMapping/>
  </p:clrMapOvr>
  <p:transition spd="slow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5CF3-2BE2-404E-9735-3D54FC110EE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EC2E-A4F2-413F-8967-41E9AF7BDE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30477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F304-AF66-403F-9BB8-D802D456D29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299E-B84E-4B54-9DDE-26B6820D762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593176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4EC4-62B0-41BC-BD6E-A6CA35CBFCA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277E-5559-4A00-B75E-9167F111D2A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73726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0073-ACAA-4E8C-AB73-085FB89AE4F4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6543-FD98-4F0C-A814-B5517F66085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3352934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E76B-E09F-4F8B-B55F-464837C926F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86F9-9FF9-43B0-A1D3-C524A02D3B4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42542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9421-3708-49B3-8E4B-74F8BB8CC54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36BA-57B4-42DA-B860-B96B0BCD61C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2018501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D03F-66A9-4D51-8EA3-0FC193A349F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A445-5522-40DD-B631-BEDB438123E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6933664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05A5-D2B3-4D26-A7A2-AA4C4053FE3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F340-A107-4520-B69B-28FC06446EF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74365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36DF-A134-4EC0-AE12-CAC6229A93D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8CF9-D8AA-436D-A956-2047DBFFD4D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509902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C366-D3EE-467A-9BE7-08486A7E2D6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0145-F4EE-4EC5-9C1D-70160A28B79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7235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F944-5166-4786-A410-AE19F5FC372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ED0E-6E0C-426B-9F10-B7CBFB0F82B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917331"/>
      </p:ext>
    </p:extLst>
  </p:cSld>
  <p:clrMapOvr>
    <a:masterClrMapping/>
  </p:clrMapOvr>
  <p:transition spd="slow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9787-EDC0-4E6F-A8B4-440A14270B2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C34B-9D13-4D30-BC9D-2039C5A1D05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87521"/>
      </p:ext>
    </p:extLst>
  </p:cSld>
  <p:clrMapOvr>
    <a:masterClrMapping/>
  </p:clrMapOvr>
  <p:transition spd="slow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2E3B-B046-4B29-A552-089992058E7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47A4-C622-435A-9708-BAD02179FBF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105060"/>
      </p:ext>
    </p:extLst>
  </p:cSld>
  <p:clrMapOvr>
    <a:masterClrMapping/>
  </p:clrMapOvr>
  <p:transition spd="slow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51A7-16BD-4D37-A8B3-1D8350BAACD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4ADC-BB42-4FE8-AC9B-853F3C84B49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51546"/>
      </p:ext>
    </p:extLst>
  </p:cSld>
  <p:clrMapOvr>
    <a:masterClrMapping/>
  </p:clrMapOvr>
  <p:transition spd="slow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F944-5166-4786-A410-AE19F5FC372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ED0E-6E0C-426B-9F10-B7CBFB0F82B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88021"/>
      </p:ext>
    </p:extLst>
  </p:cSld>
  <p:clrMapOvr>
    <a:masterClrMapping/>
  </p:clrMapOvr>
  <p:transition spd="slow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CBC8-224F-4B01-8EA6-D3391490301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1EC5-4623-4823-9009-D653FC1B1F5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342184"/>
      </p:ext>
    </p:extLst>
  </p:cSld>
  <p:clrMapOvr>
    <a:masterClrMapping/>
  </p:clrMapOvr>
  <p:transition spd="slow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457D-9FB0-47F5-8C39-BC20A2CB1B5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9264-A7C2-4607-A245-771BC95C75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781912"/>
      </p:ext>
    </p:extLst>
  </p:cSld>
  <p:clrMapOvr>
    <a:masterClrMapping/>
  </p:clrMapOvr>
  <p:transition spd="slow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72AE-5404-49D7-992D-A70CD662677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2652-1260-4387-A5C0-0E15292E96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106511"/>
      </p:ext>
    </p:extLst>
  </p:cSld>
  <p:clrMapOvr>
    <a:masterClrMapping/>
  </p:clrMapOvr>
  <p:transition spd="slow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95D8-C311-4B6F-A10B-1CAB353633FF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F9C2-4AAD-462A-A688-3EC14F7097D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03197"/>
      </p:ext>
    </p:extLst>
  </p:cSld>
  <p:clrMapOvr>
    <a:masterClrMapping/>
  </p:clrMapOvr>
  <p:transition spd="slow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F763-14FD-441E-A9C4-5CFAFFA1B67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9CDC-E93B-4655-8B3B-A24F46EA408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32710"/>
      </p:ext>
    </p:extLst>
  </p:cSld>
  <p:clrMapOvr>
    <a:masterClrMapping/>
  </p:clrMapOvr>
  <p:transition spd="slow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4368-4BB6-46ED-9B9D-5C31CC5B8CD6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8105-C570-40F2-ACCD-2C583E87130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8837086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CBC8-224F-4B01-8EA6-D3391490301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1EC5-4623-4823-9009-D653FC1B1F5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689207"/>
      </p:ext>
    </p:extLst>
  </p:cSld>
  <p:clrMapOvr>
    <a:masterClrMapping/>
  </p:clrMapOvr>
  <p:transition spd="slow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7749-90FB-4690-AB0A-A2919965255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47A4-CABA-42D8-BAAB-97EE12BE040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46028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BA6E-3505-4239-AEC1-672925629E8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6436-1476-4E96-B81D-FD47DAC6456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7339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5CF3-2BE2-404E-9735-3D54FC110EE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EC2E-A4F2-413F-8967-41E9AF7BDE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414202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F304-AF66-403F-9BB8-D802D456D29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299E-B84E-4B54-9DDE-26B6820D762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5258787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4EC4-62B0-41BC-BD6E-A6CA35CBFCA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277E-5559-4A00-B75E-9167F111D2A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87094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0073-ACAA-4E8C-AB73-085FB89AE4F4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6543-FD98-4F0C-A814-B5517F66085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819036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E76B-E09F-4F8B-B55F-464837C926F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86F9-9FF9-43B0-A1D3-C524A02D3B4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863846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9421-3708-49B3-8E4B-74F8BB8CC54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36BA-57B4-42DA-B860-B96B0BCD61C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5034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D03F-66A9-4D51-8EA3-0FC193A349F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A445-5522-40DD-B631-BEDB438123E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936049"/>
      </p:ext>
    </p:extLst>
  </p:cSld>
  <p:clrMapOvr>
    <a:masterClrMapping/>
  </p:clrMapOvr>
  <p:transition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05A5-D2B3-4D26-A7A2-AA4C4053FE3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F340-A107-4520-B69B-28FC06446EF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43889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090FC-A352-491A-8BCC-8D5C28679620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2808B-C0AA-45D8-969A-C8EA8E9E61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457D-9FB0-47F5-8C39-BC20A2CB1B5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9264-A7C2-4607-A245-771BC95C75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164570"/>
      </p:ext>
    </p:extLst>
  </p:cSld>
  <p:clrMapOvr>
    <a:masterClrMapping/>
  </p:clrMapOvr>
  <p:transition spd="slow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36DF-A134-4EC0-AE12-CAC6229A93D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8CF9-D8AA-436D-A956-2047DBFFD4D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202300"/>
      </p:ext>
    </p:extLst>
  </p:cSld>
  <p:clrMapOvr>
    <a:masterClrMapping/>
  </p:clrMapOvr>
  <p:transition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2BC6E-7805-4210-A8C4-08E19C6B6806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6A971-5E1D-40DF-B58C-D1DB1F2923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53052206"/>
      </p:ext>
    </p:extLst>
  </p:cSld>
  <p:clrMapOvr>
    <a:masterClrMapping/>
  </p:clrMapOvr>
  <p:transition spd="slow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BE983-FA83-4CB5-879D-2BCCE76E4CC4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49623-AFD9-4E8A-A189-7868DF3017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61272287"/>
      </p:ext>
    </p:extLst>
  </p:cSld>
  <p:clrMapOvr>
    <a:masterClrMapping/>
  </p:clrMapOvr>
  <p:transition spd="slow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E80A67-AF47-4D08-B35B-689A973008A9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EB19B2-9ACA-4D51-B1F8-914B093B76F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55672531"/>
      </p:ext>
    </p:extLst>
  </p:cSld>
  <p:clrMapOvr>
    <a:masterClrMapping/>
  </p:clrMapOvr>
  <p:transition spd="slow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B780-1B4E-4D26-B501-A3C36976F545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B434D-ADDE-4A84-82E8-2999B03A1CB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81736779"/>
      </p:ext>
    </p:extLst>
  </p:cSld>
  <p:clrMapOvr>
    <a:masterClrMapping/>
  </p:clrMapOvr>
  <p:transition spd="slow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C0448-6CB7-437A-BC1E-AE85333D3AA3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62863-B5FF-4960-B9B9-092D904FF50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4867322"/>
      </p:ext>
    </p:extLst>
  </p:cSld>
  <p:clrMapOvr>
    <a:masterClrMapping/>
  </p:clrMapOvr>
  <p:transition spd="slow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529266-0A1F-4803-BEEE-C9E511D15DD3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FF5AA-6904-4C39-A373-57D3FFB6B6D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1258608"/>
      </p:ext>
    </p:extLst>
  </p:cSld>
  <p:clrMapOvr>
    <a:masterClrMapping/>
  </p:clrMapOvr>
  <p:transition spd="slow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6AA564-99B5-43D3-9DB0-21200D0A1569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0E0AD4-9496-4F86-A839-621D4F57CE3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96773962"/>
      </p:ext>
    </p:extLst>
  </p:cSld>
  <p:clrMapOvr>
    <a:masterClrMapping/>
  </p:clrMapOvr>
  <p:transition spd="slow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40A3D-6D01-42B8-BE1F-6AF5ED5F9541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3317D-7B06-435F-9DD1-6AA67631204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6425446"/>
      </p:ext>
    </p:extLst>
  </p:cSld>
  <p:clrMapOvr>
    <a:masterClrMapping/>
  </p:clrMapOvr>
  <p:transition spd="slow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764CA8-9E9C-404F-9F4C-44F6EC353C08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F4E31-0EFC-4373-9A6A-F703372B42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30419516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72AE-5404-49D7-992D-A70CD662677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2652-1260-4387-A5C0-0E15292E96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448333"/>
      </p:ext>
    </p:extLst>
  </p:cSld>
  <p:clrMapOvr>
    <a:masterClrMapping/>
  </p:clrMapOvr>
  <p:transition spd="slow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1366E2-C144-4D95-8238-A288ABA98AAF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48D37-A818-45CA-BBFB-4CB5FAF388A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94450244"/>
      </p:ext>
    </p:extLst>
  </p:cSld>
  <p:clrMapOvr>
    <a:masterClrMapping/>
  </p:clrMapOvr>
  <p:transition spd="slow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C9A2E-C346-4B5E-B43B-79E567D127EB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65273-EF08-46BC-B8BC-4D42422766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691988"/>
      </p:ext>
    </p:extLst>
  </p:cSld>
  <p:clrMapOvr>
    <a:masterClrMapping/>
  </p:clrMapOvr>
  <p:transition spd="slow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F9AE1-B7C5-44EC-9653-83DD70CD781A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7F20-9BA2-44C4-AE68-06F88ECC31B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44285366"/>
      </p:ext>
    </p:extLst>
  </p:cSld>
  <p:clrMapOvr>
    <a:masterClrMapping/>
  </p:clrMapOvr>
  <p:transition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A9E4A3-0634-469F-8722-221CAE7FAE4A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CACEE-AE09-40EC-9AF0-840D2179296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1104714"/>
      </p:ext>
    </p:extLst>
  </p:cSld>
  <p:clrMapOvr>
    <a:masterClrMapping/>
  </p:clrMapOvr>
  <p:transition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DBD35-B467-4064-985F-922B97858D4E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AB43E3-2CF2-42A9-8A97-38F5247E986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19576084"/>
      </p:ext>
    </p:extLst>
  </p:cSld>
  <p:clrMapOvr>
    <a:masterClrMapping/>
  </p:clrMapOvr>
  <p:transition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6EFC-F871-46AB-8C00-3C68BAAB014B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C5C5-DBE4-4E2D-AEA4-0844FD23D8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3933256"/>
      </p:ext>
    </p:extLst>
  </p:cSld>
  <p:clrMapOvr>
    <a:masterClrMapping/>
  </p:clrMapOvr>
  <p:transition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582FDB-1D68-48D0-B1E2-E2EC6C8DE480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65713-63BC-4C06-AAF5-8F46B24975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35519367"/>
      </p:ext>
    </p:extLst>
  </p:cSld>
  <p:clrMapOvr>
    <a:masterClrMapping/>
  </p:clrMapOvr>
  <p:transition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150210-85C4-4097-90B5-2C0CED5F846C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784C0-D19E-46FB-BB97-3427BB07EB7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240211"/>
      </p:ext>
    </p:extLst>
  </p:cSld>
  <p:clrMapOvr>
    <a:masterClrMapping/>
  </p:clrMapOvr>
  <p:transition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42DC0-FB35-4414-8C7E-467AE07AF35C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97262-387E-41A9-8EDD-C653C772C0F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4292981"/>
      </p:ext>
    </p:extLst>
  </p:cSld>
  <p:clrMapOvr>
    <a:masterClrMapping/>
  </p:clrMapOvr>
  <p:transition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3769C0-653E-4D96-A339-BE882AC9D5A5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D34D1-41EC-40FE-83F9-C821A2D9A96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633929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95D8-C311-4B6F-A10B-1CAB353633FF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F9C2-4AAD-462A-A688-3EC14F7097D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024866"/>
      </p:ext>
    </p:extLst>
  </p:cSld>
  <p:clrMapOvr>
    <a:masterClrMapping/>
  </p:clrMapOvr>
  <p:transition spd="slow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772F7-D404-4EAC-B707-241B9F1AB0ED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7D526-D24B-4D22-A7BF-B9166A2C3FE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62671405"/>
      </p:ext>
    </p:extLst>
  </p:cSld>
  <p:clrMapOvr>
    <a:masterClrMapping/>
  </p:clrMapOvr>
  <p:transition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6376C-FE6A-4A30-AF96-E515AA579A24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35F8D-F1BC-4D40-83A5-759FCA80D63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71628409"/>
      </p:ext>
    </p:extLst>
  </p:cSld>
  <p:clrMapOvr>
    <a:masterClrMapping/>
  </p:clrMapOvr>
  <p:transition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88785-E0D9-4CA5-8E66-293AE650964E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E06BA-E0B1-476A-B809-B8EEACD1BD8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3617320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F763-14FD-441E-A9C4-5CFAFFA1B67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9CDC-E93B-4655-8B3B-A24F46EA408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252393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4368-4BB6-46ED-9B9D-5C31CC5B8CD6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8105-C570-40F2-ACCD-2C583E87130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8845966"/>
      </p:ext>
    </p:extLst>
  </p:cSld>
  <p:clrMapOvr>
    <a:masterClrMapping/>
  </p:clrMapOvr>
  <p:transition spd="slow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7749-90FB-4690-AB0A-A2919965255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47A4-CABA-42D8-BAAB-97EE12BE040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211347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BA6E-3505-4239-AEC1-672925629E8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6436-1476-4E96-B81D-FD47DAC6456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44225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5CF3-2BE2-404E-9735-3D54FC110EE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EC2E-A4F2-413F-8967-41E9AF7BDE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2222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F304-AF66-403F-9BB8-D802D456D29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299E-B84E-4B54-9DDE-26B6820D762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0072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4EC4-62B0-41BC-BD6E-A6CA35CBFCA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277E-5559-4A00-B75E-9167F111D2A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8625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C9A9B-5D98-4FD4-AE74-B459EABBE3FA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20921-A5CB-4A71-ABF6-EB1DE3DE92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0073-ACAA-4E8C-AB73-085FB89AE4F4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6543-FD98-4F0C-A814-B5517F66085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6142427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E76B-E09F-4F8B-B55F-464837C926F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86F9-9FF9-43B0-A1D3-C524A02D3B4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58173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9421-3708-49B3-8E4B-74F8BB8CC54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36BA-57B4-42DA-B860-B96B0BCD61C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9885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D03F-66A9-4D51-8EA3-0FC193A349F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A445-5522-40DD-B631-BEDB438123E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357660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05A5-D2B3-4D26-A7A2-AA4C4053FE3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F340-A107-4520-B69B-28FC06446EF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096079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36DF-A134-4EC0-AE12-CAC6229A93D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8CF9-D8AA-436D-A956-2047DBFFD4D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21747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C366-D3EE-467A-9BE7-08486A7E2D6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0145-F4EE-4EC5-9C1D-70160A28B79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907551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9787-EDC0-4E6F-A8B4-440A14270B2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C34B-9D13-4D30-BC9D-2039C5A1D05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167951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2E3B-B046-4B29-A552-089992058E7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47A4-C622-435A-9708-BAD02179FBF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4364380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51A7-16BD-4D37-A8B3-1D8350BAACD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4ADC-BB42-4FE8-AC9B-853F3C84B49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949700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6FEA0-5C2D-4A56-B8C6-EC8008FCB39D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768079-2DB0-487A-8A97-FEED0A380BB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F944-5166-4786-A410-AE19F5FC372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ED0E-6E0C-426B-9F10-B7CBFB0F82B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98471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CBC8-224F-4B01-8EA6-D3391490301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1EC5-4623-4823-9009-D653FC1B1F5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211260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457D-9FB0-47F5-8C39-BC20A2CB1B5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9264-A7C2-4607-A245-771BC95C75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021725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72AE-5404-49D7-992D-A70CD662677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2652-1260-4387-A5C0-0E15292E96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5705671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95D8-C311-4B6F-A10B-1CAB353633FF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F9C2-4AAD-462A-A688-3EC14F7097D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330782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F763-14FD-441E-A9C4-5CFAFFA1B67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9CDC-E93B-4655-8B3B-A24F46EA408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9888675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4368-4BB6-46ED-9B9D-5C31CC5B8CD6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8105-C570-40F2-ACCD-2C583E87130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936911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7749-90FB-4690-AB0A-A2919965255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47A4-CABA-42D8-BAAB-97EE12BE040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35654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BA6E-3505-4239-AEC1-672925629E8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6436-1476-4E96-B81D-FD47DAC6456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702059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5CF3-2BE2-404E-9735-3D54FC110EE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EC2E-A4F2-413F-8967-41E9AF7BDE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15716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493B2-2D47-4336-89AE-CD7E280BE96F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37F3-B1B1-49EB-BA49-0A43E6EC45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F304-AF66-403F-9BB8-D802D456D29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299E-B84E-4B54-9DDE-26B6820D762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2744942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4EC4-62B0-41BC-BD6E-A6CA35CBFCA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277E-5559-4A00-B75E-9167F111D2A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068757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0073-ACAA-4E8C-AB73-085FB89AE4F4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6543-FD98-4F0C-A814-B5517F66085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4240523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E76B-E09F-4F8B-B55F-464837C926F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86F9-9FF9-43B0-A1D3-C524A02D3B4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10202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9421-3708-49B3-8E4B-74F8BB8CC54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36BA-57B4-42DA-B860-B96B0BCD61C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51825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D03F-66A9-4D51-8EA3-0FC193A349F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A445-5522-40DD-B631-BEDB438123E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167396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05A5-D2B3-4D26-A7A2-AA4C4053FE3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F340-A107-4520-B69B-28FC06446EF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959773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36DF-A134-4EC0-AE12-CAC6229A93D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8CF9-D8AA-436D-A956-2047DBFFD4D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99565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B357EE-3976-4DBF-8489-7415C08FC21B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081009E-38CA-41A7-98DA-1A3CC514908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7788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A47C14-4950-4BCF-95F0-39DD86E1AF30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D3C29E0-F398-4541-84E4-8ACE380E50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63297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FAA3E9-845C-4B68-89B0-27D8F3F1AB4E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6F59F8-9462-4F0B-A9E6-592FB7E9B42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00795BD-E421-4765-BFC7-D8E87450CB5F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B3B14A-CE68-48F9-B37D-33A79B2A4E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352687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A1C802-5A43-49F2-B541-12AFAC47F036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F1442DC-1CE4-49CD-A546-90233E8AE32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074494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2314C89-87BF-4A70-8127-FE816245E393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5067642-543F-4CED-89FC-00528CB183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718194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3AE2FC-1AC2-4DEE-8726-F2C0E84B4D2D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E8C74E9-4098-4877-A523-805B4E8786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76648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8DDD657-4F10-4FD2-86AF-E47BE74DD8CA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6C2419F-06F5-4A38-9BA4-AF3A1A30169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63514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93D761C-6C10-4557-8EEF-7A8B3FF24976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922A165-37F5-4FFB-92F3-559D6F01B3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0212433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470DDF05-7AAA-49CD-85BE-4ABAAADCA437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2F6E539F-FDEF-484D-AE97-0FD0DB9495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03136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C61FA6E-BE8B-46E5-9D9E-9AE816E81C2E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B7EDA1F-C18B-4C9E-B6DC-73121FABC1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0998820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3EF8827-B9A0-4D22-90AC-BEC364EB6575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A621D1C-8450-43FD-B765-CB8041CE93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0712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C366-D3EE-467A-9BE7-08486A7E2D6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0145-F4EE-4EC5-9C1D-70160A28B79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292757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9090F-2CAF-4688-9B69-E278D0FB39D5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E7BA22-7D07-40F8-9A3B-1BFFD89BFEC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9787-EDC0-4E6F-A8B4-440A14270B2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C34B-9D13-4D30-BC9D-2039C5A1D05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98992"/>
      </p:ext>
    </p:extLst>
  </p:cSld>
  <p:clrMapOvr>
    <a:masterClrMapping/>
  </p:clrMapOvr>
  <p:transition spd="slow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2E3B-B046-4B29-A552-089992058E7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47A4-C622-435A-9708-BAD02179FBF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922755"/>
      </p:ext>
    </p:extLst>
  </p:cSld>
  <p:clrMapOvr>
    <a:masterClrMapping/>
  </p:clrMapOvr>
  <p:transition spd="slow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51A7-16BD-4D37-A8B3-1D8350BAACD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4ADC-BB42-4FE8-AC9B-853F3C84B49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807572"/>
      </p:ext>
    </p:extLst>
  </p:cSld>
  <p:clrMapOvr>
    <a:masterClrMapping/>
  </p:clrMapOvr>
  <p:transition spd="slow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F944-5166-4786-A410-AE19F5FC372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ED0E-6E0C-426B-9F10-B7CBFB0F82B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70764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CBC8-224F-4B01-8EA6-D3391490301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1EC5-4623-4823-9009-D653FC1B1F5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281536"/>
      </p:ext>
    </p:extLst>
  </p:cSld>
  <p:clrMapOvr>
    <a:masterClrMapping/>
  </p:clrMapOvr>
  <p:transition spd="slow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457D-9FB0-47F5-8C39-BC20A2CB1B5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9264-A7C2-4607-A245-771BC95C75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191364"/>
      </p:ext>
    </p:extLst>
  </p:cSld>
  <p:clrMapOvr>
    <a:masterClrMapping/>
  </p:clrMapOvr>
  <p:transition spd="slow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72AE-5404-49D7-992D-A70CD662677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2652-1260-4387-A5C0-0E15292E96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7451148"/>
      </p:ext>
    </p:extLst>
  </p:cSld>
  <p:clrMapOvr>
    <a:masterClrMapping/>
  </p:clrMapOvr>
  <p:transition spd="slow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95D8-C311-4B6F-A10B-1CAB353633FF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F9C2-4AAD-462A-A688-3EC14F7097D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30746"/>
      </p:ext>
    </p:extLst>
  </p:cSld>
  <p:clrMapOvr>
    <a:masterClrMapping/>
  </p:clrMapOvr>
  <p:transition spd="slow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4F763-14FD-441E-A9C4-5CFAFFA1B670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179CDC-E93B-4655-8B3B-A24F46EA408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5703731"/>
      </p:ext>
    </p:extLst>
  </p:cSld>
  <p:clrMapOvr>
    <a:masterClrMapping/>
  </p:clrMapOvr>
  <p:transition spd="slow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84368-4BB6-46ED-9B9D-5C31CC5B8CD6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28105-C570-40F2-ACCD-2C583E87130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062836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A90B1-057B-4518-9078-E7AF3E5CA0EA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AE537-5A64-4934-9E03-64ED876275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B87749-90FB-4690-AB0A-A2919965255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C47A4-CABA-42D8-BAAB-97EE12BE0402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095907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ytuł i 2 elementy zawartości nad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41BA6E-3505-4239-AEC1-672925629E8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D6436-1476-4E96-B81D-FD47DAC6456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268874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B5CF3-2BE2-404E-9735-3D54FC110EE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9EC2E-A4F2-413F-8967-41E9AF7BDE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837663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2DF304-AF66-403F-9BB8-D802D456D297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FC299E-B84E-4B54-9DDE-26B6820D762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513593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04EC4-62B0-41BC-BD6E-A6CA35CBFCA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A3277E-5559-4A00-B75E-9167F111D2A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275474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0073-ACAA-4E8C-AB73-085FB89AE4F4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086543-FD98-4F0C-A814-B5517F66085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2570413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CE76B-E09F-4F8B-B55F-464837C926F8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B86F9-9FF9-43B0-A1D3-C524A02D3B4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961543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ytuł i tekst nad zawartości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079421-3708-49B3-8E4B-74F8BB8CC54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136BA-57B4-42DA-B860-B96B0BCD61C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811528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9D03F-66A9-4D51-8EA3-0FC193A349F3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4A445-5522-40DD-B631-BEDB438123E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51420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105A5-D2B3-4D26-A7A2-AA4C4053FE32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3F340-A107-4520-B69B-28FC06446EF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42740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05C068-8035-4B7F-876B-1219CF9CAA2F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3A958-A951-44CD-ACDB-2FDC7A8305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B036DF-A134-4EC0-AE12-CAC6229A93D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68CF9-D8AA-436D-A956-2047DBFFD4D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91302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C3C366-D3EE-467A-9BE7-08486A7E2D6A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10145-F4EE-4EC5-9C1D-70160A28B795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648291"/>
      </p:ext>
    </p:extLst>
  </p:cSld>
  <p:clrMapOvr>
    <a:masterClrMapping/>
  </p:clrMapOvr>
  <p:transition spd="slow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E9787-EDC0-4E6F-A8B4-440A14270B2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CC34B-9D13-4D30-BC9D-2039C5A1D05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483912"/>
      </p:ext>
    </p:extLst>
  </p:cSld>
  <p:clrMapOvr>
    <a:masterClrMapping/>
  </p:clrMapOvr>
  <p:transition spd="slow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B2E3B-B046-4B29-A552-089992058E71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A47A4-C622-435A-9708-BAD02179FBFE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411879"/>
      </p:ext>
    </p:extLst>
  </p:cSld>
  <p:clrMapOvr>
    <a:masterClrMapping/>
  </p:clrMapOvr>
  <p:transition spd="slow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51A7-16BD-4D37-A8B3-1D8350BAACDB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74ADC-BB42-4FE8-AC9B-853F3C84B49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912313"/>
      </p:ext>
    </p:extLst>
  </p:cSld>
  <p:clrMapOvr>
    <a:masterClrMapping/>
  </p:clrMapOvr>
  <p:transition spd="slow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CEF944-5166-4786-A410-AE19F5FC372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BED0E-6E0C-426B-9F10-B7CBFB0F82B3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024758"/>
      </p:ext>
    </p:extLst>
  </p:cSld>
  <p:clrMapOvr>
    <a:masterClrMapping/>
  </p:clrMapOvr>
  <p:transition spd="slow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ACBC8-224F-4B01-8EA6-D3391490301D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81EC5-4623-4823-9009-D653FC1B1F50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8939615"/>
      </p:ext>
    </p:extLst>
  </p:cSld>
  <p:clrMapOvr>
    <a:masterClrMapping/>
  </p:clrMapOvr>
  <p:transition spd="slow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F457D-9FB0-47F5-8C39-BC20A2CB1B55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19264-A7C2-4607-A245-771BC95C75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77254"/>
      </p:ext>
    </p:extLst>
  </p:cSld>
  <p:clrMapOvr>
    <a:masterClrMapping/>
  </p:clrMapOvr>
  <p:transition spd="slow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A72AE-5404-49D7-992D-A70CD6626779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A2652-1260-4387-A5C0-0E15292E962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713325"/>
      </p:ext>
    </p:extLst>
  </p:cSld>
  <p:clrMapOvr>
    <a:masterClrMapping/>
  </p:clrMapOvr>
  <p:transition spd="slow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 wzorca tytułu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CB95D8-C311-4B6F-A10B-1CAB353633FF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DF9C2-4AAD-462A-A688-3EC14F7097DA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104527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6.xml"/><Relationship Id="rId13" Type="http://schemas.openxmlformats.org/officeDocument/2006/relationships/slideLayout" Target="../slideLayouts/slideLayout191.xml"/><Relationship Id="rId18" Type="http://schemas.openxmlformats.org/officeDocument/2006/relationships/slideLayout" Target="../slideLayouts/slideLayout196.xml"/><Relationship Id="rId3" Type="http://schemas.openxmlformats.org/officeDocument/2006/relationships/slideLayout" Target="../slideLayouts/slideLayout181.xml"/><Relationship Id="rId21" Type="http://schemas.openxmlformats.org/officeDocument/2006/relationships/slideLayout" Target="../slideLayouts/slideLayout199.xml"/><Relationship Id="rId7" Type="http://schemas.openxmlformats.org/officeDocument/2006/relationships/slideLayout" Target="../slideLayouts/slideLayout185.xml"/><Relationship Id="rId12" Type="http://schemas.openxmlformats.org/officeDocument/2006/relationships/slideLayout" Target="../slideLayouts/slideLayout190.xml"/><Relationship Id="rId17" Type="http://schemas.openxmlformats.org/officeDocument/2006/relationships/slideLayout" Target="../slideLayouts/slideLayout195.xml"/><Relationship Id="rId2" Type="http://schemas.openxmlformats.org/officeDocument/2006/relationships/slideLayout" Target="../slideLayouts/slideLayout180.xml"/><Relationship Id="rId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198.xml"/><Relationship Id="rId1" Type="http://schemas.openxmlformats.org/officeDocument/2006/relationships/slideLayout" Target="../slideLayouts/slideLayout179.xml"/><Relationship Id="rId6" Type="http://schemas.openxmlformats.org/officeDocument/2006/relationships/slideLayout" Target="../slideLayouts/slideLayout184.xml"/><Relationship Id="rId11" Type="http://schemas.openxmlformats.org/officeDocument/2006/relationships/slideLayout" Target="../slideLayouts/slideLayout189.xml"/><Relationship Id="rId5" Type="http://schemas.openxmlformats.org/officeDocument/2006/relationships/slideLayout" Target="../slideLayouts/slideLayout183.xml"/><Relationship Id="rId15" Type="http://schemas.openxmlformats.org/officeDocument/2006/relationships/slideLayout" Target="../slideLayouts/slideLayout193.xml"/><Relationship Id="rId23" Type="http://schemas.openxmlformats.org/officeDocument/2006/relationships/theme" Target="../theme/theme10.xml"/><Relationship Id="rId10" Type="http://schemas.openxmlformats.org/officeDocument/2006/relationships/slideLayout" Target="../slideLayouts/slideLayout188.xml"/><Relationship Id="rId19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82.xml"/><Relationship Id="rId9" Type="http://schemas.openxmlformats.org/officeDocument/2006/relationships/slideLayout" Target="../slideLayouts/slideLayout187.xml"/><Relationship Id="rId14" Type="http://schemas.openxmlformats.org/officeDocument/2006/relationships/slideLayout" Target="../slideLayouts/slideLayout192.xml"/><Relationship Id="rId22" Type="http://schemas.openxmlformats.org/officeDocument/2006/relationships/slideLayout" Target="../slideLayouts/slideLayout200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18" Type="http://schemas.openxmlformats.org/officeDocument/2006/relationships/slideLayout" Target="../slideLayouts/slideLayout218.xml"/><Relationship Id="rId3" Type="http://schemas.openxmlformats.org/officeDocument/2006/relationships/slideLayout" Target="../slideLayouts/slideLayout203.xml"/><Relationship Id="rId21" Type="http://schemas.openxmlformats.org/officeDocument/2006/relationships/slideLayout" Target="../slideLayouts/slideLayout221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20" Type="http://schemas.openxmlformats.org/officeDocument/2006/relationships/slideLayout" Target="../slideLayouts/slideLayout220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23" Type="http://schemas.openxmlformats.org/officeDocument/2006/relationships/theme" Target="../theme/theme11.xml"/><Relationship Id="rId10" Type="http://schemas.openxmlformats.org/officeDocument/2006/relationships/slideLayout" Target="../slideLayouts/slideLayout210.xml"/><Relationship Id="rId19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Relationship Id="rId22" Type="http://schemas.openxmlformats.org/officeDocument/2006/relationships/slideLayout" Target="../slideLayouts/slideLayout2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38.xml"/><Relationship Id="rId21" Type="http://schemas.openxmlformats.org/officeDocument/2006/relationships/slideLayout" Target="../slideLayouts/slideLayout56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20" Type="http://schemas.openxmlformats.org/officeDocument/2006/relationships/slideLayout" Target="../slideLayouts/slideLayout55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5.xml"/><Relationship Id="rId19" Type="http://schemas.openxmlformats.org/officeDocument/2006/relationships/slideLayout" Target="../slideLayouts/slideLayout54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Relationship Id="rId22" Type="http://schemas.openxmlformats.org/officeDocument/2006/relationships/slideLayout" Target="../slideLayouts/slideLayout5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slideLayout" Target="../slideLayouts/slideLayout86.xml"/><Relationship Id="rId3" Type="http://schemas.openxmlformats.org/officeDocument/2006/relationships/slideLayout" Target="../slideLayouts/slideLayout71.xml"/><Relationship Id="rId21" Type="http://schemas.openxmlformats.org/officeDocument/2006/relationships/slideLayout" Target="../slideLayouts/slideLayout89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0.xml"/><Relationship Id="rId16" Type="http://schemas.openxmlformats.org/officeDocument/2006/relationships/slideLayout" Target="../slideLayouts/slideLayout84.xml"/><Relationship Id="rId20" Type="http://schemas.openxmlformats.org/officeDocument/2006/relationships/slideLayout" Target="../slideLayouts/slideLayout88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83.xml"/><Relationship Id="rId23" Type="http://schemas.openxmlformats.org/officeDocument/2006/relationships/theme" Target="../theme/theme5.xml"/><Relationship Id="rId10" Type="http://schemas.openxmlformats.org/officeDocument/2006/relationships/slideLayout" Target="../slideLayouts/slideLayout78.xml"/><Relationship Id="rId19" Type="http://schemas.openxmlformats.org/officeDocument/2006/relationships/slideLayout" Target="../slideLayouts/slideLayout87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Relationship Id="rId22" Type="http://schemas.openxmlformats.org/officeDocument/2006/relationships/slideLayout" Target="../slideLayouts/slideLayout9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slideLayout" Target="../slideLayouts/slideLayout103.xml"/><Relationship Id="rId18" Type="http://schemas.openxmlformats.org/officeDocument/2006/relationships/slideLayout" Target="../slideLayouts/slideLayout108.xml"/><Relationship Id="rId3" Type="http://schemas.openxmlformats.org/officeDocument/2006/relationships/slideLayout" Target="../slideLayouts/slideLayout93.xml"/><Relationship Id="rId21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97.xml"/><Relationship Id="rId12" Type="http://schemas.openxmlformats.org/officeDocument/2006/relationships/slideLayout" Target="../slideLayouts/slideLayout102.xml"/><Relationship Id="rId17" Type="http://schemas.openxmlformats.org/officeDocument/2006/relationships/slideLayout" Target="../slideLayouts/slideLayout107.xml"/><Relationship Id="rId2" Type="http://schemas.openxmlformats.org/officeDocument/2006/relationships/slideLayout" Target="../slideLayouts/slideLayout92.xml"/><Relationship Id="rId1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5" Type="http://schemas.openxmlformats.org/officeDocument/2006/relationships/slideLayout" Target="../slideLayouts/slideLayout105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100.xml"/><Relationship Id="rId19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Relationship Id="rId14" Type="http://schemas.openxmlformats.org/officeDocument/2006/relationships/slideLayout" Target="../slideLayouts/slideLayout104.xml"/><Relationship Id="rId22" Type="http://schemas.openxmlformats.org/officeDocument/2006/relationships/slideLayout" Target="../slideLayouts/slideLayout11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0.xml"/><Relationship Id="rId13" Type="http://schemas.openxmlformats.org/officeDocument/2006/relationships/slideLayout" Target="../slideLayouts/slideLayout125.xml"/><Relationship Id="rId18" Type="http://schemas.openxmlformats.org/officeDocument/2006/relationships/slideLayout" Target="../slideLayouts/slideLayout130.xml"/><Relationship Id="rId3" Type="http://schemas.openxmlformats.org/officeDocument/2006/relationships/slideLayout" Target="../slideLayouts/slideLayout115.xml"/><Relationship Id="rId21" Type="http://schemas.openxmlformats.org/officeDocument/2006/relationships/slideLayout" Target="../slideLayouts/slideLayout133.xml"/><Relationship Id="rId7" Type="http://schemas.openxmlformats.org/officeDocument/2006/relationships/slideLayout" Target="../slideLayouts/slideLayout119.xml"/><Relationship Id="rId12" Type="http://schemas.openxmlformats.org/officeDocument/2006/relationships/slideLayout" Target="../slideLayouts/slideLayout124.xml"/><Relationship Id="rId17" Type="http://schemas.openxmlformats.org/officeDocument/2006/relationships/slideLayout" Target="../slideLayouts/slideLayout129.xml"/><Relationship Id="rId2" Type="http://schemas.openxmlformats.org/officeDocument/2006/relationships/slideLayout" Target="../slideLayouts/slideLayout114.xml"/><Relationship Id="rId16" Type="http://schemas.openxmlformats.org/officeDocument/2006/relationships/slideLayout" Target="../slideLayouts/slideLayout128.xml"/><Relationship Id="rId20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3.xml"/><Relationship Id="rId6" Type="http://schemas.openxmlformats.org/officeDocument/2006/relationships/slideLayout" Target="../slideLayouts/slideLayout118.xml"/><Relationship Id="rId11" Type="http://schemas.openxmlformats.org/officeDocument/2006/relationships/slideLayout" Target="../slideLayouts/slideLayout123.xml"/><Relationship Id="rId5" Type="http://schemas.openxmlformats.org/officeDocument/2006/relationships/slideLayout" Target="../slideLayouts/slideLayout117.xml"/><Relationship Id="rId15" Type="http://schemas.openxmlformats.org/officeDocument/2006/relationships/slideLayout" Target="../slideLayouts/slideLayout127.xml"/><Relationship Id="rId23" Type="http://schemas.openxmlformats.org/officeDocument/2006/relationships/theme" Target="../theme/theme7.xml"/><Relationship Id="rId10" Type="http://schemas.openxmlformats.org/officeDocument/2006/relationships/slideLayout" Target="../slideLayouts/slideLayout122.xml"/><Relationship Id="rId19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16.xml"/><Relationship Id="rId9" Type="http://schemas.openxmlformats.org/officeDocument/2006/relationships/slideLayout" Target="../slideLayouts/slideLayout121.xml"/><Relationship Id="rId14" Type="http://schemas.openxmlformats.org/officeDocument/2006/relationships/slideLayout" Target="../slideLayouts/slideLayout126.xml"/><Relationship Id="rId22" Type="http://schemas.openxmlformats.org/officeDocument/2006/relationships/slideLayout" Target="../slideLayouts/slideLayout13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2.xml"/><Relationship Id="rId13" Type="http://schemas.openxmlformats.org/officeDocument/2006/relationships/slideLayout" Target="../slideLayouts/slideLayout147.xml"/><Relationship Id="rId18" Type="http://schemas.openxmlformats.org/officeDocument/2006/relationships/slideLayout" Target="../slideLayouts/slideLayout152.xml"/><Relationship Id="rId3" Type="http://schemas.openxmlformats.org/officeDocument/2006/relationships/slideLayout" Target="../slideLayouts/slideLayout137.xml"/><Relationship Id="rId21" Type="http://schemas.openxmlformats.org/officeDocument/2006/relationships/slideLayout" Target="../slideLayouts/slideLayout155.xml"/><Relationship Id="rId7" Type="http://schemas.openxmlformats.org/officeDocument/2006/relationships/slideLayout" Target="../slideLayouts/slideLayout141.xml"/><Relationship Id="rId12" Type="http://schemas.openxmlformats.org/officeDocument/2006/relationships/slideLayout" Target="../slideLayouts/slideLayout146.xml"/><Relationship Id="rId17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36.xml"/><Relationship Id="rId16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54.xml"/><Relationship Id="rId1" Type="http://schemas.openxmlformats.org/officeDocument/2006/relationships/slideLayout" Target="../slideLayouts/slideLayout135.xml"/><Relationship Id="rId6" Type="http://schemas.openxmlformats.org/officeDocument/2006/relationships/slideLayout" Target="../slideLayouts/slideLayout140.xml"/><Relationship Id="rId11" Type="http://schemas.openxmlformats.org/officeDocument/2006/relationships/slideLayout" Target="../slideLayouts/slideLayout145.xml"/><Relationship Id="rId5" Type="http://schemas.openxmlformats.org/officeDocument/2006/relationships/slideLayout" Target="../slideLayouts/slideLayout139.xml"/><Relationship Id="rId15" Type="http://schemas.openxmlformats.org/officeDocument/2006/relationships/slideLayout" Target="../slideLayouts/slideLayout149.xml"/><Relationship Id="rId23" Type="http://schemas.openxmlformats.org/officeDocument/2006/relationships/theme" Target="../theme/theme8.xml"/><Relationship Id="rId10" Type="http://schemas.openxmlformats.org/officeDocument/2006/relationships/slideLayout" Target="../slideLayouts/slideLayout144.xml"/><Relationship Id="rId19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38.xml"/><Relationship Id="rId9" Type="http://schemas.openxmlformats.org/officeDocument/2006/relationships/slideLayout" Target="../slideLayouts/slideLayout143.xml"/><Relationship Id="rId14" Type="http://schemas.openxmlformats.org/officeDocument/2006/relationships/slideLayout" Target="../slideLayouts/slideLayout148.xml"/><Relationship Id="rId22" Type="http://schemas.openxmlformats.org/officeDocument/2006/relationships/slideLayout" Target="../slideLayouts/slideLayout15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169.xml"/><Relationship Id="rId18" Type="http://schemas.openxmlformats.org/officeDocument/2006/relationships/slideLayout" Target="../slideLayouts/slideLayout174.xml"/><Relationship Id="rId3" Type="http://schemas.openxmlformats.org/officeDocument/2006/relationships/slideLayout" Target="../slideLayouts/slideLayout159.xml"/><Relationship Id="rId21" Type="http://schemas.openxmlformats.org/officeDocument/2006/relationships/slideLayout" Target="../slideLayouts/slideLayout177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17" Type="http://schemas.openxmlformats.org/officeDocument/2006/relationships/slideLayout" Target="../slideLayouts/slideLayout173.xml"/><Relationship Id="rId2" Type="http://schemas.openxmlformats.org/officeDocument/2006/relationships/slideLayout" Target="../slideLayouts/slideLayout158.xml"/><Relationship Id="rId16" Type="http://schemas.openxmlformats.org/officeDocument/2006/relationships/slideLayout" Target="../slideLayouts/slideLayout172.xml"/><Relationship Id="rId20" Type="http://schemas.openxmlformats.org/officeDocument/2006/relationships/slideLayout" Target="../slideLayouts/slideLayout176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5" Type="http://schemas.openxmlformats.org/officeDocument/2006/relationships/slideLayout" Target="../slideLayouts/slideLayout171.xml"/><Relationship Id="rId23" Type="http://schemas.openxmlformats.org/officeDocument/2006/relationships/theme" Target="../theme/theme9.xml"/><Relationship Id="rId10" Type="http://schemas.openxmlformats.org/officeDocument/2006/relationships/slideLayout" Target="../slideLayouts/slideLayout166.xml"/><Relationship Id="rId19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slideLayout" Target="../slideLayouts/slideLayout170.xml"/><Relationship Id="rId22" Type="http://schemas.openxmlformats.org/officeDocument/2006/relationships/slideLayout" Target="../slideLayouts/slideLayout1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5D89B0BB-F168-471B-B2B0-8944DE27C34A}" type="datetimeFigureOut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CEBBC603-E63A-49F1-843D-6CDE8FEF4B0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</p:sldLayoutIdLst>
  <p:transition>
    <p:blinds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26900-38FC-4B69-91AD-3C831DF1B76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6608E-3639-403D-9C20-A807B4741DB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5620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0" r:id="rId1"/>
    <p:sldLayoutId id="2147484221" r:id="rId2"/>
    <p:sldLayoutId id="2147484222" r:id="rId3"/>
    <p:sldLayoutId id="2147484223" r:id="rId4"/>
    <p:sldLayoutId id="2147484224" r:id="rId5"/>
    <p:sldLayoutId id="2147484225" r:id="rId6"/>
    <p:sldLayoutId id="2147484226" r:id="rId7"/>
    <p:sldLayoutId id="2147484227" r:id="rId8"/>
    <p:sldLayoutId id="2147484228" r:id="rId9"/>
    <p:sldLayoutId id="2147484229" r:id="rId10"/>
    <p:sldLayoutId id="2147484230" r:id="rId11"/>
    <p:sldLayoutId id="2147484231" r:id="rId12"/>
    <p:sldLayoutId id="2147484232" r:id="rId13"/>
    <p:sldLayoutId id="2147484233" r:id="rId14"/>
    <p:sldLayoutId id="2147484234" r:id="rId15"/>
    <p:sldLayoutId id="2147484235" r:id="rId16"/>
    <p:sldLayoutId id="2147484236" r:id="rId17"/>
    <p:sldLayoutId id="2147484237" r:id="rId18"/>
    <p:sldLayoutId id="2147484238" r:id="rId19"/>
    <p:sldLayoutId id="2147484239" r:id="rId20"/>
    <p:sldLayoutId id="2147484240" r:id="rId21"/>
    <p:sldLayoutId id="2147484241" r:id="rId2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43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8792E39-E05D-4775-AA25-928A4375A830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FE53E9D-44CD-472B-8756-E2793C4AB45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442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3" r:id="rId1"/>
    <p:sldLayoutId id="2147484244" r:id="rId2"/>
    <p:sldLayoutId id="2147484245" r:id="rId3"/>
    <p:sldLayoutId id="2147484246" r:id="rId4"/>
    <p:sldLayoutId id="2147484247" r:id="rId5"/>
    <p:sldLayoutId id="2147484248" r:id="rId6"/>
    <p:sldLayoutId id="2147484249" r:id="rId7"/>
    <p:sldLayoutId id="2147484250" r:id="rId8"/>
    <p:sldLayoutId id="2147484251" r:id="rId9"/>
    <p:sldLayoutId id="2147484252" r:id="rId10"/>
    <p:sldLayoutId id="2147484253" r:id="rId11"/>
    <p:sldLayoutId id="2147484254" r:id="rId12"/>
    <p:sldLayoutId id="2147484255" r:id="rId13"/>
    <p:sldLayoutId id="2147484256" r:id="rId14"/>
    <p:sldLayoutId id="2147484257" r:id="rId15"/>
    <p:sldLayoutId id="2147484258" r:id="rId16"/>
    <p:sldLayoutId id="2147484259" r:id="rId17"/>
    <p:sldLayoutId id="2147484260" r:id="rId18"/>
    <p:sldLayoutId id="2147484261" r:id="rId19"/>
    <p:sldLayoutId id="2147484262" r:id="rId20"/>
    <p:sldLayoutId id="2147484263" r:id="rId21"/>
    <p:sldLayoutId id="2147484264" r:id="rId2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26900-38FC-4B69-91AD-3C831DF1B76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6608E-3639-403D-9C20-A807B4741DB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3553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7" r:id="rId1"/>
    <p:sldLayoutId id="2147484048" r:id="rId2"/>
    <p:sldLayoutId id="2147484049" r:id="rId3"/>
    <p:sldLayoutId id="2147484050" r:id="rId4"/>
    <p:sldLayoutId id="2147484051" r:id="rId5"/>
    <p:sldLayoutId id="2147484052" r:id="rId6"/>
    <p:sldLayoutId id="2147484053" r:id="rId7"/>
    <p:sldLayoutId id="2147484054" r:id="rId8"/>
    <p:sldLayoutId id="2147484055" r:id="rId9"/>
    <p:sldLayoutId id="2147484056" r:id="rId10"/>
    <p:sldLayoutId id="2147484057" r:id="rId11"/>
    <p:sldLayoutId id="2147484058" r:id="rId12"/>
    <p:sldLayoutId id="2147484059" r:id="rId13"/>
    <p:sldLayoutId id="2147484060" r:id="rId14"/>
    <p:sldLayoutId id="2147484061" r:id="rId15"/>
    <p:sldLayoutId id="2147484062" r:id="rId16"/>
    <p:sldLayoutId id="2147484063" r:id="rId17"/>
    <p:sldLayoutId id="2147484064" r:id="rId18"/>
    <p:sldLayoutId id="2147484065" r:id="rId19"/>
    <p:sldLayoutId id="2147484066" r:id="rId20"/>
    <p:sldLayoutId id="2147484067" r:id="rId21"/>
    <p:sldLayoutId id="2147484068" r:id="rId2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26900-38FC-4B69-91AD-3C831DF1B76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6608E-3639-403D-9C20-A807B4741DB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671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  <p:sldLayoutId id="2147484081" r:id="rId12"/>
    <p:sldLayoutId id="2147484082" r:id="rId13"/>
    <p:sldLayoutId id="2147484083" r:id="rId14"/>
    <p:sldLayoutId id="2147484084" r:id="rId15"/>
    <p:sldLayoutId id="2147484085" r:id="rId16"/>
    <p:sldLayoutId id="2147484086" r:id="rId17"/>
    <p:sldLayoutId id="2147484087" r:id="rId18"/>
    <p:sldLayoutId id="2147484088" r:id="rId19"/>
    <p:sldLayoutId id="2147484089" r:id="rId20"/>
    <p:sldLayoutId id="2147484090" r:id="rId21"/>
    <p:sldLayoutId id="2147484091" r:id="rId2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</a:t>
            </a:r>
          </a:p>
        </p:txBody>
      </p:sp>
      <p:sp>
        <p:nvSpPr>
          <p:cNvPr id="2051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BB0F1684-473C-4AB7-B580-B3310121D083}" type="datetime1">
              <a:rPr lang="pl-PL"/>
              <a:pPr>
                <a:defRPr/>
              </a:pPr>
              <a:t>26.03.2019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0EBFA69D-F638-4A5D-8EE2-CC854D2354B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84313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94" r:id="rId2"/>
    <p:sldLayoutId id="2147484095" r:id="rId3"/>
    <p:sldLayoutId id="2147484096" r:id="rId4"/>
    <p:sldLayoutId id="2147484097" r:id="rId5"/>
    <p:sldLayoutId id="2147484098" r:id="rId6"/>
    <p:sldLayoutId id="2147484099" r:id="rId7"/>
    <p:sldLayoutId id="2147484100" r:id="rId8"/>
    <p:sldLayoutId id="2147484101" r:id="rId9"/>
    <p:sldLayoutId id="2147484102" r:id="rId10"/>
    <p:sldLayoutId id="2147484103" r:id="rId11"/>
  </p:sldLayoutIdLst>
  <p:transition>
    <p:blinds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26900-38FC-4B69-91AD-3C831DF1B76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6608E-3639-403D-9C20-A807B4741DB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57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14" r:id="rId10"/>
    <p:sldLayoutId id="2147484115" r:id="rId11"/>
    <p:sldLayoutId id="2147484116" r:id="rId12"/>
    <p:sldLayoutId id="2147484117" r:id="rId13"/>
    <p:sldLayoutId id="2147484118" r:id="rId14"/>
    <p:sldLayoutId id="2147484119" r:id="rId15"/>
    <p:sldLayoutId id="2147484120" r:id="rId16"/>
    <p:sldLayoutId id="2147484121" r:id="rId17"/>
    <p:sldLayoutId id="2147484122" r:id="rId18"/>
    <p:sldLayoutId id="2147484123" r:id="rId19"/>
    <p:sldLayoutId id="2147484124" r:id="rId20"/>
    <p:sldLayoutId id="2147484125" r:id="rId21"/>
    <p:sldLayoutId id="2147484126" r:id="rId2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26900-38FC-4B69-91AD-3C831DF1B76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6608E-3639-403D-9C20-A807B4741DB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33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8" r:id="rId1"/>
    <p:sldLayoutId id="2147484129" r:id="rId2"/>
    <p:sldLayoutId id="2147484130" r:id="rId3"/>
    <p:sldLayoutId id="2147484131" r:id="rId4"/>
    <p:sldLayoutId id="2147484132" r:id="rId5"/>
    <p:sldLayoutId id="2147484133" r:id="rId6"/>
    <p:sldLayoutId id="2147484134" r:id="rId7"/>
    <p:sldLayoutId id="2147484135" r:id="rId8"/>
    <p:sldLayoutId id="2147484136" r:id="rId9"/>
    <p:sldLayoutId id="2147484137" r:id="rId10"/>
    <p:sldLayoutId id="2147484138" r:id="rId11"/>
    <p:sldLayoutId id="2147484139" r:id="rId12"/>
    <p:sldLayoutId id="2147484140" r:id="rId13"/>
    <p:sldLayoutId id="2147484141" r:id="rId14"/>
    <p:sldLayoutId id="2147484142" r:id="rId15"/>
    <p:sldLayoutId id="2147484143" r:id="rId16"/>
    <p:sldLayoutId id="2147484144" r:id="rId17"/>
    <p:sldLayoutId id="2147484145" r:id="rId18"/>
    <p:sldLayoutId id="2147484146" r:id="rId19"/>
    <p:sldLayoutId id="2147484147" r:id="rId20"/>
    <p:sldLayoutId id="2147484148" r:id="rId21"/>
    <p:sldLayoutId id="2147484149" r:id="rId2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26900-38FC-4B69-91AD-3C831DF1B76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6608E-3639-403D-9C20-A807B4741DB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47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53" r:id="rId3"/>
    <p:sldLayoutId id="2147484154" r:id="rId4"/>
    <p:sldLayoutId id="2147484155" r:id="rId5"/>
    <p:sldLayoutId id="2147484156" r:id="rId6"/>
    <p:sldLayoutId id="2147484157" r:id="rId7"/>
    <p:sldLayoutId id="2147484158" r:id="rId8"/>
    <p:sldLayoutId id="2147484159" r:id="rId9"/>
    <p:sldLayoutId id="2147484160" r:id="rId10"/>
    <p:sldLayoutId id="2147484161" r:id="rId11"/>
    <p:sldLayoutId id="2147484162" r:id="rId12"/>
    <p:sldLayoutId id="2147484163" r:id="rId13"/>
    <p:sldLayoutId id="2147484164" r:id="rId14"/>
    <p:sldLayoutId id="2147484165" r:id="rId15"/>
    <p:sldLayoutId id="2147484166" r:id="rId16"/>
    <p:sldLayoutId id="2147484167" r:id="rId17"/>
    <p:sldLayoutId id="2147484168" r:id="rId18"/>
    <p:sldLayoutId id="2147484169" r:id="rId19"/>
    <p:sldLayoutId id="2147484170" r:id="rId20"/>
    <p:sldLayoutId id="2147484171" r:id="rId21"/>
    <p:sldLayoutId id="2147484172" r:id="rId2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26900-38FC-4B69-91AD-3C831DF1B76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6608E-3639-403D-9C20-A807B4741DB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901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4" r:id="rId1"/>
    <p:sldLayoutId id="2147484175" r:id="rId2"/>
    <p:sldLayoutId id="2147484176" r:id="rId3"/>
    <p:sldLayoutId id="2147484177" r:id="rId4"/>
    <p:sldLayoutId id="2147484178" r:id="rId5"/>
    <p:sldLayoutId id="2147484179" r:id="rId6"/>
    <p:sldLayoutId id="2147484180" r:id="rId7"/>
    <p:sldLayoutId id="2147484181" r:id="rId8"/>
    <p:sldLayoutId id="2147484182" r:id="rId9"/>
    <p:sldLayoutId id="2147484183" r:id="rId10"/>
    <p:sldLayoutId id="2147484184" r:id="rId11"/>
    <p:sldLayoutId id="2147484185" r:id="rId12"/>
    <p:sldLayoutId id="2147484186" r:id="rId13"/>
    <p:sldLayoutId id="2147484187" r:id="rId14"/>
    <p:sldLayoutId id="2147484188" r:id="rId15"/>
    <p:sldLayoutId id="2147484189" r:id="rId16"/>
    <p:sldLayoutId id="2147484190" r:id="rId17"/>
    <p:sldLayoutId id="2147484191" r:id="rId18"/>
    <p:sldLayoutId id="2147484192" r:id="rId19"/>
    <p:sldLayoutId id="2147484193" r:id="rId20"/>
    <p:sldLayoutId id="2147484194" r:id="rId21"/>
    <p:sldLayoutId id="2147484195" r:id="rId2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 wzorca tytułu</a:t>
            </a:r>
          </a:p>
        </p:txBody>
      </p:sp>
      <p:sp>
        <p:nvSpPr>
          <p:cNvPr id="1027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/>
              <a:t>Kliknij, aby edytować style wzorca tekstu</a:t>
            </a:r>
          </a:p>
          <a:p>
            <a:pPr lvl="1"/>
            <a:r>
              <a:rPr lang="pl-PL" altLang="pl-PL"/>
              <a:t>Drugi poziom</a:t>
            </a:r>
          </a:p>
          <a:p>
            <a:pPr lvl="2"/>
            <a:r>
              <a:rPr lang="pl-PL" altLang="pl-PL"/>
              <a:t>Trzeci poziom</a:t>
            </a:r>
          </a:p>
          <a:p>
            <a:pPr lvl="3"/>
            <a:r>
              <a:rPr lang="pl-PL" altLang="pl-PL"/>
              <a:t>Czwarty poziom</a:t>
            </a:r>
          </a:p>
          <a:p>
            <a:pPr lvl="4"/>
            <a:r>
              <a:rPr lang="pl-PL" alt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626900-38FC-4B69-91AD-3C831DF1B76C}" type="datetime1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26.03.2019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algn="ctr"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96608E-3639-403D-9C20-A807B4741DB8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7" r:id="rId1"/>
    <p:sldLayoutId id="2147484198" r:id="rId2"/>
    <p:sldLayoutId id="2147484199" r:id="rId3"/>
    <p:sldLayoutId id="2147484200" r:id="rId4"/>
    <p:sldLayoutId id="2147484201" r:id="rId5"/>
    <p:sldLayoutId id="2147484202" r:id="rId6"/>
    <p:sldLayoutId id="2147484203" r:id="rId7"/>
    <p:sldLayoutId id="2147484204" r:id="rId8"/>
    <p:sldLayoutId id="2147484205" r:id="rId9"/>
    <p:sldLayoutId id="2147484206" r:id="rId10"/>
    <p:sldLayoutId id="2147484207" r:id="rId11"/>
    <p:sldLayoutId id="2147484208" r:id="rId12"/>
    <p:sldLayoutId id="2147484209" r:id="rId13"/>
    <p:sldLayoutId id="2147484210" r:id="rId14"/>
    <p:sldLayoutId id="2147484211" r:id="rId15"/>
    <p:sldLayoutId id="2147484212" r:id="rId16"/>
    <p:sldLayoutId id="2147484213" r:id="rId17"/>
    <p:sldLayoutId id="2147484214" r:id="rId18"/>
    <p:sldLayoutId id="2147484215" r:id="rId19"/>
    <p:sldLayoutId id="2147484216" r:id="rId20"/>
    <p:sldLayoutId id="2147484217" r:id="rId21"/>
    <p:sldLayoutId id="2147484218" r:id="rId22"/>
  </p:sldLayoutIdLst>
  <p:transition/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4.xml"/><Relationship Id="rId5" Type="http://schemas.openxmlformats.org/officeDocument/2006/relationships/image" Target="../media/image21.jpe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chart" Target="../charts/chart2.xml"/><Relationship Id="rId2" Type="http://schemas.openxmlformats.org/officeDocument/2006/relationships/slideLayout" Target="../slideLayouts/slideLayout7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oleObject" Target="../embeddings/oleObject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.xml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16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4.xml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38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chart" Target="../charts/chart5.xml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png"/><Relationship Id="rId5" Type="http://schemas.openxmlformats.org/officeDocument/2006/relationships/image" Target="../media/image31.png"/><Relationship Id="rId4" Type="http://schemas.openxmlformats.org/officeDocument/2006/relationships/oleObject" Target="../embeddings/oleObject14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chart" Target="../charts/chart6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8.png"/><Relationship Id="rId5" Type="http://schemas.openxmlformats.org/officeDocument/2006/relationships/image" Target="../media/image34.png"/><Relationship Id="rId4" Type="http://schemas.openxmlformats.org/officeDocument/2006/relationships/oleObject" Target="../embeddings/oleObject16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7.xml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60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6.png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chart" Target="../charts/chart8.xml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196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22.bin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4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18.pn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6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chart" Target="../charts/chart1.xml"/><Relationship Id="rId2" Type="http://schemas.openxmlformats.org/officeDocument/2006/relationships/slideLayout" Target="../slideLayouts/slideLayout9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27088" y="4149725"/>
            <a:ext cx="7572375" cy="1223963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br>
              <a:rPr lang="pl-PL" sz="1600" dirty="0">
                <a:solidFill>
                  <a:srgbClr val="215968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OCENA STANU BEZPIECZEŃSTWA I PORZADKU PUBLICZNEGO </a:t>
            </a:r>
            <a:br>
              <a:rPr lang="pl-PL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 TERENIE DZIAANIA </a:t>
            </a:r>
            <a:br>
              <a:rPr lang="pl-PL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KOMISARIATU POLICJI W SEROCKU</a:t>
            </a:r>
            <a:br>
              <a:rPr lang="pl-PL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dane statystyczne styczeń-grudzień 2018 rok</a:t>
            </a:r>
            <a:br>
              <a:rPr lang="pl-PL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</a:br>
            <a:endParaRPr lang="pl-PL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body" sz="half" idx="2"/>
          </p:nvPr>
        </p:nvSpPr>
        <p:spPr>
          <a:xfrm>
            <a:off x="1857375" y="5429250"/>
            <a:ext cx="5486400" cy="457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pl-PL" b="1" dirty="0">
                <a:solidFill>
                  <a:srgbClr val="25406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Serock dn. 27.03.2019 r.</a:t>
            </a:r>
          </a:p>
        </p:txBody>
      </p:sp>
      <p:pic>
        <p:nvPicPr>
          <p:cNvPr id="14340" name="Obraz 7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188913"/>
            <a:ext cx="3130550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5434013" y="6308725"/>
            <a:ext cx="3602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pl-PL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Wyk. i opr. Kom. Zbigniew Prusinowski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endParaRPr lang="pl-PL" sz="1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3078" name="Obraz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96188" y="3646488"/>
            <a:ext cx="1293812" cy="239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434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4" presetClass="emph" presetSubtype="0" fill="hold" grpId="0" nodeType="after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94444E-6 -2.05644E-6 L 1.94444E-6 -0.04071 " pathEditMode="relative" rAng="0" ptsTypes="AA">
                                      <p:cBhvr>
                                        <p:cTn id="2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0"/>
                                    </p:animMotion>
                                    <p:animRot by="1500000">
                                      <p:cBhvr>
                                        <p:cTn id="2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1434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b="1" dirty="0">
                <a:solidFill>
                  <a:srgbClr val="A5002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Kradzież z włamaniem</a:t>
            </a:r>
            <a:endParaRPr lang="pl-PL" sz="3200" dirty="0">
              <a:solidFill>
                <a:srgbClr val="A50021"/>
              </a:solidFill>
            </a:endParaRPr>
          </a:p>
        </p:txBody>
      </p:sp>
      <p:sp>
        <p:nvSpPr>
          <p:cNvPr id="6147" name="Symbol zastępczy tekstu 2"/>
          <p:cNvSpPr>
            <a:spLocks noGrp="1"/>
          </p:cNvSpPr>
          <p:nvPr>
            <p:ph type="body" idx="1"/>
          </p:nvPr>
        </p:nvSpPr>
        <p:spPr>
          <a:xfrm>
            <a:off x="0" y="1214438"/>
            <a:ext cx="8964613" cy="1000125"/>
          </a:xfrm>
        </p:spPr>
        <p:txBody>
          <a:bodyPr/>
          <a:lstStyle/>
          <a:p>
            <a:pPr algn="just">
              <a:defRPr/>
            </a:pP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Wszczęcia postępowań - kradzież z włamaniem w porównaniu do roku 2017 dynamika wszczęć postępowań</a:t>
            </a:r>
            <a:r>
              <a:rPr lang="pl-PL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94,7% </a:t>
            </a: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>
              <a:defRPr/>
            </a:pP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Osiągnięta wykrywalność w 2018 roku to</a:t>
            </a:r>
            <a:r>
              <a:rPr lang="pl-P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35%</a:t>
            </a:r>
            <a:r>
              <a:rPr lang="pl-P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  <a:endParaRPr lang="en-US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just">
              <a:defRPr/>
            </a:pP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endParaRPr lang="pl-PL" sz="12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0244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45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00200"/>
              </p:ext>
            </p:extLst>
          </p:nvPr>
        </p:nvGraphicFramePr>
        <p:xfrm>
          <a:off x="215900" y="1931988"/>
          <a:ext cx="8058150" cy="4110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8" name="Arkusz" r:id="rId5" imgW="8572512" imgH="4371844" progId="Excel.Sheet.8">
                  <p:embed/>
                </p:oleObj>
              </mc:Choice>
              <mc:Fallback>
                <p:oleObj name="Arkusz" r:id="rId5" imgW="8572512" imgH="4371844" progId="Excel.Sheet.8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900" y="1931988"/>
                        <a:ext cx="8058150" cy="4110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38" name="AutoShape 26"/>
          <p:cNvSpPr>
            <a:spLocks noChangeArrowheads="1"/>
          </p:cNvSpPr>
          <p:nvPr/>
        </p:nvSpPr>
        <p:spPr bwMode="auto">
          <a:xfrm flipV="1">
            <a:off x="6156176" y="3573463"/>
            <a:ext cx="216049" cy="2447825"/>
          </a:xfrm>
          <a:prstGeom prst="upArrow">
            <a:avLst>
              <a:gd name="adj1" fmla="val 50000"/>
              <a:gd name="adj2" fmla="val 38654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  <p:sp>
        <p:nvSpPr>
          <p:cNvPr id="13339" name="Text Box 27"/>
          <p:cNvSpPr txBox="1">
            <a:spLocks noChangeArrowheads="1"/>
          </p:cNvSpPr>
          <p:nvPr/>
        </p:nvSpPr>
        <p:spPr bwMode="auto">
          <a:xfrm>
            <a:off x="6299995" y="3573463"/>
            <a:ext cx="2628106" cy="825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Spadek </a:t>
            </a:r>
            <a:r>
              <a:rPr lang="pl-PL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wykrywalności</a:t>
            </a:r>
            <a:r>
              <a:rPr lang="pl-P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w porównaniu do roku 2017 r. o</a:t>
            </a:r>
            <a:r>
              <a:rPr lang="pl-PL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6,7%</a:t>
            </a:r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 flipH="1" flipV="1">
            <a:off x="3000364" y="2780928"/>
            <a:ext cx="3286148" cy="17910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 flipH="1" flipV="1">
            <a:off x="5220072" y="3140968"/>
            <a:ext cx="1066440" cy="143104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38" grpId="0" animBg="1"/>
      <p:bldP spid="13339" grpId="0"/>
      <p:bldP spid="13340" grpId="0" animBg="1"/>
      <p:bldP spid="1334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49238" y="179388"/>
            <a:ext cx="8229600" cy="777875"/>
          </a:xfrm>
        </p:spPr>
        <p:txBody>
          <a:bodyPr/>
          <a:lstStyle/>
          <a:p>
            <a:pPr eaLnBrk="1" hangingPunct="1"/>
            <a:r>
              <a:rPr lang="pl-PL" altLang="pl-PL" sz="2400" b="1">
                <a:solidFill>
                  <a:srgbClr val="FF0000"/>
                </a:solidFill>
              </a:rPr>
              <a:t>WPADŁ PODEJRZANY O WŁAMANIA DO DOMÓW, POSZUKIWANY LISTEM GOŃCZYM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765175"/>
            <a:ext cx="5905500" cy="5688013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pl-PL" altLang="pl-PL" sz="1800" b="1"/>
              <a:t> </a:t>
            </a:r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pl-PL" altLang="pl-PL" sz="1800" b="1">
                <a:solidFill>
                  <a:srgbClr val="0070C0"/>
                </a:solidFill>
              </a:rPr>
              <a:t>LUTY</a:t>
            </a:r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endParaRPr lang="pl-PL" altLang="pl-PL" sz="1800" b="1">
              <a:solidFill>
                <a:srgbClr val="0070C0"/>
              </a:solidFill>
            </a:endParaRPr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pl-PL" altLang="pl-PL" sz="1800" b="1"/>
              <a:t>Funkcjonariusze Wydziału Kryminalnego KPP Legionowo mając na uwadze liczne włamania do domów jednorodzinnych na terenie gminy Serock w okresie grudzień 2017- luty 2018 dokonali w wyniku wielu czynności operacyjnych zatrzymania Mariusza D. mieszkańca Warszawy. </a:t>
            </a:r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endParaRPr lang="pl-PL" altLang="pl-PL" sz="1800" b="1"/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pl-PL" altLang="pl-PL" sz="1800" b="1"/>
              <a:t>Sumienna i rzetelna praca wskazanych funkcjonariuszy         w tym wnikliwa analiza zaistniałych zdarzeń, profesjonalność w wykonywaniu czynności służbowych        w tym przeprowadzonej z udziałem zatrzymanego wizji lokalnej pozwoliła do ogłoszenia zatrzymanemu 35 zarzutów z art. 279§1kk, to jest włamań do domów na terenie powiatów legionowskiego, nowodworskiego, pułtuskiego, wyszkowskiego, wołomińskiego oraz mińskiego.  Podejrzany przyznał się do ich popełnienia.</a:t>
            </a:r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endParaRPr lang="pl-PL" altLang="pl-PL" sz="1800" b="1"/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pl-PL" altLang="pl-PL" sz="1800" b="1" i="1">
                <a:solidFill>
                  <a:srgbClr val="FF0000"/>
                </a:solidFill>
              </a:rPr>
              <a:t>Za realizację  2 policjantów otrzymało nagrodę pieniężną </a:t>
            </a:r>
          </a:p>
          <a:p>
            <a:pPr marL="0" indent="0" algn="just">
              <a:lnSpc>
                <a:spcPct val="80000"/>
              </a:lnSpc>
              <a:buFont typeface="Arial" pitchFamily="34" charset="0"/>
              <a:buNone/>
            </a:pPr>
            <a:r>
              <a:rPr lang="pl-PL" altLang="pl-PL" sz="1800" b="1" i="1">
                <a:solidFill>
                  <a:srgbClr val="FF0000"/>
                </a:solidFill>
              </a:rPr>
              <a:t>od Komendant Stołecznego Policji .</a:t>
            </a: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>
          <a:xfrm>
            <a:off x="6588125" y="6492875"/>
            <a:ext cx="2133600" cy="365125"/>
          </a:xfrm>
        </p:spPr>
        <p:txBody>
          <a:bodyPr/>
          <a:lstStyle/>
          <a:p>
            <a:pPr>
              <a:defRPr/>
            </a:pPr>
            <a:fld id="{FA5FBE83-F059-48AB-8820-9A84E10C16F1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pic>
        <p:nvPicPr>
          <p:cNvPr id="244741" name="Obraz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88913"/>
            <a:ext cx="10207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2558802"/>
            <a:ext cx="2612571" cy="19568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13869620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186" name="Obiekt 7"/>
          <p:cNvGraphicFramePr>
            <a:graphicFrameLocks noChangeAspect="1"/>
          </p:cNvGraphicFramePr>
          <p:nvPr/>
        </p:nvGraphicFramePr>
        <p:xfrm>
          <a:off x="-168275" y="950913"/>
          <a:ext cx="8823325" cy="545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7" r:id="rId4" imgW="8827773" imgH="5456393" progId="Excel.Chart.8">
                  <p:embed/>
                </p:oleObj>
              </mc:Choice>
              <mc:Fallback>
                <p:oleObj r:id="rId4" imgW="8827773" imgH="545639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68275" y="950913"/>
                        <a:ext cx="8823325" cy="545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1187" name="Tytuł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229600" cy="1223963"/>
          </a:xfrm>
        </p:spPr>
        <p:txBody>
          <a:bodyPr/>
          <a:lstStyle/>
          <a:p>
            <a:pPr>
              <a:lnSpc>
                <a:spcPct val="90000"/>
              </a:lnSpc>
            </a:pPr>
            <a:br>
              <a:rPr lang="pl-PL" altLang="pl-PL" sz="2400" b="1" dirty="0">
                <a:solidFill>
                  <a:srgbClr val="FF0000"/>
                </a:solidFill>
              </a:rPr>
            </a:br>
            <a:br>
              <a:rPr lang="pl-PL" altLang="pl-PL" sz="2400" b="1" dirty="0">
                <a:solidFill>
                  <a:srgbClr val="FF0000"/>
                </a:solidFill>
              </a:rPr>
            </a:br>
            <a:r>
              <a:rPr lang="pl-PL" altLang="pl-PL" sz="2400" b="1" dirty="0">
                <a:solidFill>
                  <a:srgbClr val="FF0000"/>
                </a:solidFill>
              </a:rPr>
              <a:t>Kradzież z włamaniem w 2018 r. -  </a:t>
            </a:r>
            <a:br>
              <a:rPr lang="pl-PL" altLang="pl-PL" sz="2400" b="1" dirty="0">
                <a:solidFill>
                  <a:srgbClr val="FF0000"/>
                </a:solidFill>
              </a:rPr>
            </a:br>
            <a:r>
              <a:rPr lang="pl-PL" altLang="pl-PL" sz="2400" b="1" dirty="0">
                <a:solidFill>
                  <a:srgbClr val="FF0000"/>
                </a:solidFill>
              </a:rPr>
              <a:t>z podziałem na gminy – postępowania wszczęte</a:t>
            </a:r>
            <a:br>
              <a:rPr lang="pl-PL" altLang="pl-PL" sz="2400" b="1" dirty="0">
                <a:solidFill>
                  <a:srgbClr val="FF0000"/>
                </a:solidFill>
              </a:rPr>
            </a:br>
            <a:br>
              <a:rPr lang="pl-PL" altLang="pl-PL" sz="2400" b="1" dirty="0">
                <a:solidFill>
                  <a:srgbClr val="FF0000"/>
                </a:solidFill>
              </a:rPr>
            </a:br>
            <a:endParaRPr lang="pl-PL" altLang="pl-PL" sz="2400" dirty="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858A1A4-95A1-42AF-BDBA-83EBD0C86C2E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1189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88913"/>
            <a:ext cx="10207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755576" y="3501008"/>
          <a:ext cx="5360913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716327437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0688" y="11271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l-PL" sz="3200" b="1" dirty="0">
                <a:solidFill>
                  <a:srgbClr val="A5002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Kradzież i kradzież poprzez włamanie</a:t>
            </a:r>
            <a:br>
              <a:rPr lang="pl-PL" sz="3200" b="1" dirty="0">
                <a:solidFill>
                  <a:srgbClr val="A5002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l-PL" sz="3200" b="1" dirty="0">
                <a:solidFill>
                  <a:srgbClr val="A5002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  samochodu</a:t>
            </a:r>
            <a:endParaRPr lang="pl-PL" sz="3200" dirty="0">
              <a:solidFill>
                <a:srgbClr val="A50021"/>
              </a:solidFill>
            </a:endParaRPr>
          </a:p>
        </p:txBody>
      </p:sp>
      <p:sp>
        <p:nvSpPr>
          <p:cNvPr id="6147" name="Symbol zastępczy tekstu 2"/>
          <p:cNvSpPr>
            <a:spLocks noGrp="1"/>
          </p:cNvSpPr>
          <p:nvPr>
            <p:ph type="body" idx="1"/>
          </p:nvPr>
        </p:nvSpPr>
        <p:spPr>
          <a:xfrm>
            <a:off x="323850" y="1196975"/>
            <a:ext cx="8820150" cy="1079500"/>
          </a:xfrm>
        </p:spPr>
        <p:txBody>
          <a:bodyPr/>
          <a:lstStyle/>
          <a:p>
            <a:pPr algn="just">
              <a:defRPr/>
            </a:pP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Wszczęcia postępowań – kradzież i kradzież poprzez włamanie samochodu w porównaniu do roku 2017</a:t>
            </a: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-dynamika </a:t>
            </a:r>
            <a:r>
              <a:rPr lang="pl-PL" sz="1400" dirty="0" err="1">
                <a:effectLst>
                  <a:outerShdw blurRad="38100" dist="38100" dir="2700000" algn="tl">
                    <a:srgbClr val="FFFFFF"/>
                  </a:outerShdw>
                </a:effectLst>
              </a:rPr>
              <a:t>wszczęć</a:t>
            </a: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postępowań</a:t>
            </a:r>
            <a:r>
              <a:rPr lang="pl-P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260%</a:t>
            </a:r>
            <a:r>
              <a:rPr lang="pl-P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>
              <a:defRPr/>
            </a:pP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Wskaźnik skuteczności ścigania kradzież i kradzież poprzez włamanie samochodu</a:t>
            </a: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osiągnięta w 2018 roku to</a:t>
            </a:r>
            <a:r>
              <a:rPr lang="pl-P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14,3%</a:t>
            </a:r>
            <a:r>
              <a:rPr lang="pl-PL" sz="1400" dirty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pl-PL" sz="16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endParaRPr lang="en-US" sz="1600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endParaRPr lang="en-US" sz="16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1268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269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1998"/>
              </p:ext>
            </p:extLst>
          </p:nvPr>
        </p:nvGraphicFramePr>
        <p:xfrm>
          <a:off x="323528" y="1916832"/>
          <a:ext cx="805973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4" name="Arkusz" r:id="rId5" imgW="8572512" imgH="4543522" progId="Excel.Sheet.8">
                  <p:embed/>
                </p:oleObj>
              </mc:Choice>
              <mc:Fallback>
                <p:oleObj name="Arkusz" r:id="rId5" imgW="8572512" imgH="4543522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1916832"/>
                        <a:ext cx="8059738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4" name="Text Box 18"/>
          <p:cNvSpPr txBox="1">
            <a:spLocks noChangeArrowheads="1"/>
          </p:cNvSpPr>
          <p:nvPr/>
        </p:nvSpPr>
        <p:spPr bwMode="auto">
          <a:xfrm>
            <a:off x="6372225" y="3573463"/>
            <a:ext cx="255587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Wykrywalności</a:t>
            </a:r>
            <a:r>
              <a:rPr lang="pl-P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większa o 14,3 %</a:t>
            </a:r>
            <a:endParaRPr lang="pl-PL" sz="16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9" name="AutoShape 26"/>
          <p:cNvSpPr>
            <a:spLocks noChangeArrowheads="1"/>
          </p:cNvSpPr>
          <p:nvPr/>
        </p:nvSpPr>
        <p:spPr bwMode="auto">
          <a:xfrm flipH="1">
            <a:off x="6145181" y="3357561"/>
            <a:ext cx="240033" cy="2303687"/>
          </a:xfrm>
          <a:prstGeom prst="upArrow">
            <a:avLst>
              <a:gd name="adj1" fmla="val 50000"/>
              <a:gd name="adj2" fmla="val 38654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dirty="0">
              <a:solidFill>
                <a:srgbClr val="009900"/>
              </a:solidFill>
            </a:endParaRPr>
          </a:p>
        </p:txBody>
      </p:sp>
      <p:sp>
        <p:nvSpPr>
          <p:cNvPr id="12" name="Line 18"/>
          <p:cNvSpPr>
            <a:spLocks noChangeShapeType="1"/>
          </p:cNvSpPr>
          <p:nvPr/>
        </p:nvSpPr>
        <p:spPr bwMode="auto">
          <a:xfrm flipH="1" flipV="1">
            <a:off x="5004047" y="3140968"/>
            <a:ext cx="1141133" cy="4324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3" name="Line 18"/>
          <p:cNvSpPr>
            <a:spLocks noChangeShapeType="1"/>
          </p:cNvSpPr>
          <p:nvPr/>
        </p:nvSpPr>
        <p:spPr bwMode="auto">
          <a:xfrm flipH="1">
            <a:off x="2987824" y="3573462"/>
            <a:ext cx="3157356" cy="172774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4" grpId="0"/>
      <p:bldP spid="9" grpId="0" animBg="1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85BF6EB7-4884-4CD7-BB02-74BD85D9F0F5}" type="slidenum">
              <a:rPr lang="pl-PL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pl-PL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5283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b="1">
                <a:solidFill>
                  <a:srgbClr val="FF0000"/>
                </a:solidFill>
              </a:rPr>
              <a:t>Kradzież samochodu w 2018 r. -  </a:t>
            </a:r>
            <a:br>
              <a:rPr lang="pl-PL" altLang="pl-PL" sz="2400" b="1">
                <a:solidFill>
                  <a:srgbClr val="FF0000"/>
                </a:solidFill>
              </a:rPr>
            </a:br>
            <a:r>
              <a:rPr lang="pl-PL" altLang="pl-PL" sz="2400" b="1">
                <a:solidFill>
                  <a:srgbClr val="FF0000"/>
                </a:solidFill>
              </a:rPr>
              <a:t>z podziałem na gminy – postępowania wszczęte</a:t>
            </a:r>
            <a:endParaRPr lang="pl-PL" altLang="pl-PL" sz="240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69F7DA68-7C80-40F4-9941-C83CD8828858}" type="slidenum">
              <a:rPr lang="pl-PL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14</a:t>
            </a:fld>
            <a:endParaRPr lang="pl-PL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25285" name="Obiekt 7"/>
          <p:cNvGraphicFramePr>
            <a:graphicFrameLocks noChangeAspect="1"/>
          </p:cNvGraphicFramePr>
          <p:nvPr/>
        </p:nvGraphicFramePr>
        <p:xfrm>
          <a:off x="14288" y="1143000"/>
          <a:ext cx="9024937" cy="546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51" r:id="rId5" imgW="9028959" imgH="5468586" progId="Excel.Chart.8">
                  <p:embed/>
                </p:oleObj>
              </mc:Choice>
              <mc:Fallback>
                <p:oleObj r:id="rId5" imgW="9028959" imgH="546858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8" y="1143000"/>
                        <a:ext cx="9024937" cy="5464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B902F2-B4C4-4524-B055-5D48FD5E27F7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5287" name="Obraz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88913"/>
            <a:ext cx="10207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Wykres 9"/>
          <p:cNvGraphicFramePr>
            <a:graphicFrameLocks/>
          </p:cNvGraphicFramePr>
          <p:nvPr/>
        </p:nvGraphicFramePr>
        <p:xfrm>
          <a:off x="827584" y="3993505"/>
          <a:ext cx="4568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934453296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b="1" dirty="0">
                <a:solidFill>
                  <a:srgbClr val="A5002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Bójka lub pobicie</a:t>
            </a:r>
            <a:endParaRPr lang="pl-PL" sz="3200" dirty="0">
              <a:solidFill>
                <a:srgbClr val="A50021"/>
              </a:solidFill>
            </a:endParaRPr>
          </a:p>
        </p:txBody>
      </p:sp>
      <p:sp>
        <p:nvSpPr>
          <p:cNvPr id="6147" name="Symbol zastępczy tekstu 2"/>
          <p:cNvSpPr>
            <a:spLocks noGrp="1"/>
          </p:cNvSpPr>
          <p:nvPr>
            <p:ph type="body" idx="1"/>
          </p:nvPr>
        </p:nvSpPr>
        <p:spPr>
          <a:xfrm>
            <a:off x="179388" y="1285875"/>
            <a:ext cx="8569325" cy="889000"/>
          </a:xfrm>
        </p:spPr>
        <p:txBody>
          <a:bodyPr/>
          <a:lstStyle/>
          <a:p>
            <a:pPr algn="just">
              <a:defRPr/>
            </a:pP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Wszczęci postępowań - bójka lub pobicia w porównaniu do roku 2017.</a:t>
            </a: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Dynamika wszczęć postępowań</a:t>
            </a:r>
            <a:r>
              <a:rPr lang="pl-P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>
              <a:defRPr/>
            </a:pPr>
            <a:r>
              <a:rPr lang="pl-P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- 5 postępowań więcej</a:t>
            </a:r>
            <a:r>
              <a:rPr lang="pl-P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>
              <a:defRPr/>
            </a:pP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Osiągnięta wykrywalność w 2018 roku to</a:t>
            </a:r>
            <a:r>
              <a:rPr lang="pl-P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100%</a:t>
            </a:r>
            <a:r>
              <a:rPr lang="pl-PL" sz="1400" dirty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pl-PL" sz="1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endParaRPr lang="en-US" sz="1400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just">
              <a:defRPr/>
            </a:pPr>
            <a:endParaRPr lang="en-US" sz="14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292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 Box 10"/>
          <p:cNvSpPr txBox="1">
            <a:spLocks noChangeArrowheads="1"/>
          </p:cNvSpPr>
          <p:nvPr/>
        </p:nvSpPr>
        <p:spPr bwMode="auto">
          <a:xfrm>
            <a:off x="6443663" y="32131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graphicFrame>
        <p:nvGraphicFramePr>
          <p:cNvPr id="12294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046090"/>
              </p:ext>
            </p:extLst>
          </p:nvPr>
        </p:nvGraphicFramePr>
        <p:xfrm>
          <a:off x="327025" y="1992313"/>
          <a:ext cx="8059738" cy="411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8" name="Arkusz" r:id="rId5" imgW="8572512" imgH="4381562" progId="Excel.Sheet.8">
                  <p:embed/>
                </p:oleObj>
              </mc:Choice>
              <mc:Fallback>
                <p:oleObj name="Arkusz" r:id="rId5" imgW="8572512" imgH="4381562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992313"/>
                        <a:ext cx="8059738" cy="4117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07C0DDEE-4679-4F5F-BA76-05213709AF6C}" type="slidenum">
              <a:rPr lang="pl-PL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pl-PL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7331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b="1">
                <a:solidFill>
                  <a:srgbClr val="FF0000"/>
                </a:solidFill>
              </a:rPr>
              <a:t>Bójki i pobicia w 2018 r. -  </a:t>
            </a:r>
            <a:br>
              <a:rPr lang="pl-PL" altLang="pl-PL" sz="2400" b="1">
                <a:solidFill>
                  <a:srgbClr val="FF0000"/>
                </a:solidFill>
              </a:rPr>
            </a:br>
            <a:r>
              <a:rPr lang="pl-PL" altLang="pl-PL" sz="2400" b="1">
                <a:solidFill>
                  <a:srgbClr val="FF0000"/>
                </a:solidFill>
              </a:rPr>
              <a:t>z podziałem na gminy – postępowania wszczęte</a:t>
            </a:r>
            <a:endParaRPr lang="pl-PL" altLang="pl-PL" sz="240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97E3FF-5E28-4D4B-845D-CF58166821FF}" type="slidenum">
              <a:rPr lang="pl-PL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16</a:t>
            </a:fld>
            <a:endParaRPr lang="pl-PL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27333" name="Obiekt 7"/>
          <p:cNvGraphicFramePr>
            <a:graphicFrameLocks noChangeAspect="1"/>
          </p:cNvGraphicFramePr>
          <p:nvPr/>
        </p:nvGraphicFramePr>
        <p:xfrm>
          <a:off x="34925" y="1074738"/>
          <a:ext cx="9039225" cy="506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98" r:id="rId5" imgW="9041152" imgH="5072312" progId="Excel.Chart.8">
                  <p:embed/>
                </p:oleObj>
              </mc:Choice>
              <mc:Fallback>
                <p:oleObj r:id="rId5" imgW="9041152" imgH="50723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" y="1074738"/>
                        <a:ext cx="9039225" cy="506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BF4611-D2EF-42C0-99F7-DCEA331A0D6B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7335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88913"/>
            <a:ext cx="10207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Wykres 9"/>
          <p:cNvGraphicFramePr>
            <a:graphicFrameLocks/>
          </p:cNvGraphicFramePr>
          <p:nvPr/>
        </p:nvGraphicFramePr>
        <p:xfrm>
          <a:off x="899592" y="3996377"/>
          <a:ext cx="4574931" cy="2738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20658813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b="1" dirty="0">
                <a:solidFill>
                  <a:srgbClr val="A5002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Rozbój, kradzież rozbójnicza </a:t>
            </a:r>
            <a:br>
              <a:rPr lang="pl-PL" sz="3200" b="1" dirty="0">
                <a:solidFill>
                  <a:srgbClr val="A5002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</a:br>
            <a:r>
              <a:rPr lang="pl-PL" sz="3200" b="1" dirty="0">
                <a:solidFill>
                  <a:srgbClr val="A5002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i wymuszenie rozbójnicze </a:t>
            </a:r>
            <a:endParaRPr lang="pl-PL" sz="3200" dirty="0">
              <a:solidFill>
                <a:srgbClr val="A50021"/>
              </a:solidFill>
            </a:endParaRPr>
          </a:p>
        </p:txBody>
      </p:sp>
      <p:sp>
        <p:nvSpPr>
          <p:cNvPr id="6147" name="Symbol zastępczy tekstu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964612" cy="889000"/>
          </a:xfrm>
        </p:spPr>
        <p:txBody>
          <a:bodyPr/>
          <a:lstStyle/>
          <a:p>
            <a:pPr lvl="0" algn="just">
              <a:defRPr/>
            </a:pPr>
            <a:r>
              <a:rPr lang="pl-PL" sz="1400" i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Wszczęcia postępowań – pełen katalog przestępstw, dynamika</a:t>
            </a:r>
            <a:r>
              <a:rPr lang="pl-PL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100%  </a:t>
            </a:r>
            <a:r>
              <a:rPr lang="pl-PL" sz="1400" i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w porównaniu do roku 2017.</a:t>
            </a:r>
          </a:p>
          <a:p>
            <a:pPr lvl="0" algn="just">
              <a:defRPr/>
            </a:pPr>
            <a:r>
              <a:rPr lang="pl-PL" sz="1400" i="1" dirty="0">
                <a:solidFill>
                  <a:prstClr val="black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Osiągnięta wykrywalność w 2018 roku to</a:t>
            </a:r>
            <a:r>
              <a:rPr lang="pl-PL" sz="1400" i="1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100%</a:t>
            </a:r>
            <a:r>
              <a:rPr lang="pl-PL" sz="1400" dirty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>
              <a:defRPr/>
            </a:pPr>
            <a:endParaRPr lang="en-US" sz="13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3316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33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027617"/>
              </p:ext>
            </p:extLst>
          </p:nvPr>
        </p:nvGraphicFramePr>
        <p:xfrm>
          <a:off x="327025" y="1992313"/>
          <a:ext cx="8059738" cy="426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Arkusz" r:id="rId5" imgW="8572512" imgH="4543522" progId="Excel.Sheet.8">
                  <p:embed/>
                </p:oleObj>
              </mc:Choice>
              <mc:Fallback>
                <p:oleObj name="Arkusz" r:id="rId5" imgW="8572512" imgH="4543522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992313"/>
                        <a:ext cx="8059738" cy="426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9138" name="Obiekt 7"/>
          <p:cNvGraphicFramePr>
            <a:graphicFrameLocks noChangeAspect="1"/>
          </p:cNvGraphicFramePr>
          <p:nvPr/>
        </p:nvGraphicFramePr>
        <p:xfrm>
          <a:off x="50800" y="65088"/>
          <a:ext cx="7667625" cy="5286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975" r:id="rId4" imgW="7669433" imgH="5285690" progId="Excel.Chart.8">
                  <p:embed/>
                </p:oleObj>
              </mc:Choice>
              <mc:Fallback>
                <p:oleObj r:id="rId4" imgW="7669433" imgH="528569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65088"/>
                        <a:ext cx="7667625" cy="5286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CF079F-D1F5-4601-9ABA-631280D46C78}" type="slidenum">
              <a:rPr lang="pl-PL" smtClean="0"/>
              <a:pPr>
                <a:defRPr/>
              </a:pPr>
              <a:t>18</a:t>
            </a:fld>
            <a:endParaRPr lang="pl-PL"/>
          </a:p>
        </p:txBody>
      </p:sp>
      <p:pic>
        <p:nvPicPr>
          <p:cNvPr id="219140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0"/>
            <a:ext cx="1019175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ytuł 1"/>
          <p:cNvSpPr>
            <a:spLocks noGrp="1"/>
          </p:cNvSpPr>
          <p:nvPr>
            <p:ph type="title"/>
          </p:nvPr>
        </p:nvSpPr>
        <p:spPr>
          <a:xfrm>
            <a:off x="404813" y="-9525"/>
            <a:ext cx="8229600" cy="1368425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b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Przestępstwa rozbójnicze w 2018 r. </a:t>
            </a:r>
            <a:b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(rozbój, wymuszenie i kradzież rozbójnicza)</a:t>
            </a:r>
            <a:b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 podziałem na gminy – postępowania wszczęte</a:t>
            </a:r>
            <a:b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br>
              <a:rPr lang="pl-PL" alt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pl-PL" altLang="pl-PL" sz="2400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323528" y="3501008"/>
          <a:ext cx="5400600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445007418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b="1" dirty="0">
                <a:solidFill>
                  <a:srgbClr val="A5002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Uszkodzenie mienia</a:t>
            </a:r>
            <a:endParaRPr lang="pl-PL" sz="3200" dirty="0">
              <a:solidFill>
                <a:srgbClr val="A50021"/>
              </a:solidFill>
            </a:endParaRPr>
          </a:p>
        </p:txBody>
      </p:sp>
      <p:sp>
        <p:nvSpPr>
          <p:cNvPr id="6147" name="Symbol zastępczy tekstu 2"/>
          <p:cNvSpPr>
            <a:spLocks noGrp="1"/>
          </p:cNvSpPr>
          <p:nvPr>
            <p:ph type="body" idx="1"/>
          </p:nvPr>
        </p:nvSpPr>
        <p:spPr>
          <a:xfrm>
            <a:off x="250825" y="1268413"/>
            <a:ext cx="8713788" cy="746125"/>
          </a:xfrm>
        </p:spPr>
        <p:txBody>
          <a:bodyPr/>
          <a:lstStyle/>
          <a:p>
            <a:pPr algn="just">
              <a:defRPr/>
            </a:pP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Wszczęcia postępowań - uszkodzenie mienia w porównaniu do roku 2017. </a:t>
            </a: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Dynamika wszczęć postępowań</a:t>
            </a:r>
            <a:r>
              <a:rPr lang="pl-P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127%</a:t>
            </a:r>
            <a:r>
              <a:rPr lang="pl-P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pl-PL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just">
              <a:defRPr/>
            </a:pP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Osiągnięta wykrywalność w 2018 roku to</a:t>
            </a:r>
            <a:r>
              <a:rPr lang="pl-P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28,6%</a:t>
            </a:r>
            <a:r>
              <a:rPr lang="pl-PL" sz="1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algn="just">
              <a:defRPr/>
            </a:pPr>
            <a:endParaRPr lang="pl-PL" sz="14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4340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341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7435409"/>
              </p:ext>
            </p:extLst>
          </p:nvPr>
        </p:nvGraphicFramePr>
        <p:xfrm>
          <a:off x="284163" y="1785938"/>
          <a:ext cx="8059737" cy="410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Arkusz" r:id="rId5" imgW="8572512" imgH="4371844" progId="Excel.Sheet.8">
                  <p:embed/>
                </p:oleObj>
              </mc:Choice>
              <mc:Fallback>
                <p:oleObj name="Arkusz" r:id="rId5" imgW="8572512" imgH="4371844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163" y="1785938"/>
                        <a:ext cx="8059737" cy="4106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6372225" y="3573463"/>
            <a:ext cx="2555875" cy="83099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Spadek </a:t>
            </a:r>
            <a:r>
              <a:rPr lang="pl-PL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wykrywalności</a:t>
            </a:r>
            <a:r>
              <a:rPr lang="pl-P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w porównaniu do roku 2017 r. o</a:t>
            </a:r>
            <a:r>
              <a:rPr lang="pl-PL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pl-PL" sz="1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24,8 %</a:t>
            </a:r>
          </a:p>
        </p:txBody>
      </p:sp>
      <p:sp>
        <p:nvSpPr>
          <p:cNvPr id="17427" name="Line 19"/>
          <p:cNvSpPr>
            <a:spLocks noChangeShapeType="1"/>
          </p:cNvSpPr>
          <p:nvPr/>
        </p:nvSpPr>
        <p:spPr bwMode="auto">
          <a:xfrm flipH="1" flipV="1">
            <a:off x="3071802" y="2420888"/>
            <a:ext cx="3214710" cy="21511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7428" name="Line 20"/>
          <p:cNvSpPr>
            <a:spLocks noChangeShapeType="1"/>
          </p:cNvSpPr>
          <p:nvPr/>
        </p:nvSpPr>
        <p:spPr bwMode="auto">
          <a:xfrm flipH="1" flipV="1">
            <a:off x="5286379" y="3645023"/>
            <a:ext cx="1014408" cy="93650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flipV="1">
            <a:off x="6286512" y="3500438"/>
            <a:ext cx="142876" cy="2214578"/>
          </a:xfrm>
          <a:prstGeom prst="upArrow">
            <a:avLst>
              <a:gd name="adj1" fmla="val 50000"/>
              <a:gd name="adj2" fmla="val 386540"/>
            </a:avLst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6" grpId="0"/>
      <p:bldP spid="17427" grpId="0" animBg="1"/>
      <p:bldP spid="17428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2060575"/>
            <a:ext cx="8424863" cy="2511425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KOMISARIAT POLICJI w SEROCKU</a:t>
            </a:r>
            <a:br>
              <a:rPr lang="pl-PL" sz="4000" b="1" dirty="0">
                <a:solidFill>
                  <a:srgbClr val="C00000"/>
                </a:solidFill>
              </a:rPr>
            </a:br>
            <a:br>
              <a:rPr lang="pl-PL" sz="4000" b="1" dirty="0">
                <a:solidFill>
                  <a:srgbClr val="FF9900"/>
                </a:solidFill>
              </a:rPr>
            </a:br>
            <a:r>
              <a:rPr lang="pl-PL" sz="4000" b="1" dirty="0">
                <a:solidFill>
                  <a:srgbClr val="002060"/>
                </a:solidFill>
              </a:rPr>
              <a:t>MIASTO I GMINA SEROCK</a:t>
            </a:r>
          </a:p>
        </p:txBody>
      </p:sp>
      <p:pic>
        <p:nvPicPr>
          <p:cNvPr id="4099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D0794A1-FAA6-437C-9396-4F678A183EBE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231427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b="1">
                <a:solidFill>
                  <a:srgbClr val="FF0000"/>
                </a:solidFill>
              </a:rPr>
              <a:t>Uszkodzenie mienia w 2018 r. -  </a:t>
            </a:r>
            <a:br>
              <a:rPr lang="pl-PL" altLang="pl-PL" sz="2400" b="1">
                <a:solidFill>
                  <a:srgbClr val="FF0000"/>
                </a:solidFill>
              </a:rPr>
            </a:br>
            <a:r>
              <a:rPr lang="pl-PL" altLang="pl-PL" sz="2400" b="1">
                <a:solidFill>
                  <a:srgbClr val="FF0000"/>
                </a:solidFill>
              </a:rPr>
              <a:t>z podziałem na gminy – postępowania wszczęte</a:t>
            </a:r>
            <a:endParaRPr lang="pl-PL" altLang="pl-PL" sz="240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471CB11C-EEF4-4465-B081-8384FB42FB84}" type="slidenum">
              <a:rPr lang="pl-PL" sz="1200" b="0">
                <a:solidFill>
                  <a:schemeClr val="tx1">
                    <a:tint val="75000"/>
                  </a:schemeClr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pl-PL" sz="1200" b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graphicFrame>
        <p:nvGraphicFramePr>
          <p:cNvPr id="231429" name="Obiekt 7"/>
          <p:cNvGraphicFramePr>
            <a:graphicFrameLocks noChangeAspect="1"/>
          </p:cNvGraphicFramePr>
          <p:nvPr/>
        </p:nvGraphicFramePr>
        <p:xfrm>
          <a:off x="65088" y="785813"/>
          <a:ext cx="8983662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22" r:id="rId4" imgW="8980186" imgH="5255207" progId="Excel.Chart.8">
                  <p:embed/>
                </p:oleObj>
              </mc:Choice>
              <mc:Fallback>
                <p:oleObj r:id="rId4" imgW="8980186" imgH="5255207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785813"/>
                        <a:ext cx="8983662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D79370-A3FC-40DA-9B00-DCF0F3CF8B3F}" type="slidenum">
              <a:rPr lang="pl-PL" smtClean="0"/>
              <a:pPr>
                <a:defRPr/>
              </a:pPr>
              <a:t>20</a:t>
            </a:fld>
            <a:endParaRPr lang="pl-PL"/>
          </a:p>
        </p:txBody>
      </p:sp>
      <p:pic>
        <p:nvPicPr>
          <p:cNvPr id="231431" name="Obraz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88913"/>
            <a:ext cx="10207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Wykres 9"/>
          <p:cNvGraphicFramePr>
            <a:graphicFrameLocks/>
          </p:cNvGraphicFramePr>
          <p:nvPr/>
        </p:nvGraphicFramePr>
        <p:xfrm>
          <a:off x="1259632" y="3813814"/>
          <a:ext cx="4574931" cy="2738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3275906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b="1" dirty="0">
                <a:solidFill>
                  <a:srgbClr val="A5002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Uszczerbek na zdrowiu</a:t>
            </a:r>
            <a:endParaRPr lang="pl-PL" sz="3200" dirty="0">
              <a:solidFill>
                <a:srgbClr val="A50021"/>
              </a:solidFill>
            </a:endParaRPr>
          </a:p>
        </p:txBody>
      </p:sp>
      <p:sp>
        <p:nvSpPr>
          <p:cNvPr id="6147" name="Symbol zastępczy tekstu 2"/>
          <p:cNvSpPr>
            <a:spLocks noGrp="1"/>
          </p:cNvSpPr>
          <p:nvPr>
            <p:ph type="body" idx="1"/>
          </p:nvPr>
        </p:nvSpPr>
        <p:spPr>
          <a:xfrm>
            <a:off x="179388" y="1125538"/>
            <a:ext cx="8785225" cy="889000"/>
          </a:xfrm>
        </p:spPr>
        <p:txBody>
          <a:bodyPr/>
          <a:lstStyle/>
          <a:p>
            <a:pPr algn="just">
              <a:defRPr/>
            </a:pP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Wszczęcia postępowań - uszczerbek na zdrowiu w porównaniu do roku 2017.  </a:t>
            </a: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Dynamika wszczęć postępowań</a:t>
            </a:r>
            <a:r>
              <a:rPr lang="pl-PL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57,1%</a:t>
            </a: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  <a:p>
            <a:pPr algn="just">
              <a:defRPr/>
            </a:pP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Osiągnięta wykrywalność w 2018 roku to </a:t>
            </a:r>
            <a:r>
              <a:rPr lang="pl-PL" sz="1400" dirty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100</a:t>
            </a:r>
            <a:r>
              <a:rPr lang="pl-PL" sz="1400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% </a:t>
            </a:r>
            <a:r>
              <a:rPr lang="pl-PL" sz="14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. </a:t>
            </a:r>
          </a:p>
          <a:p>
            <a:pPr algn="just">
              <a:defRPr/>
            </a:pPr>
            <a:endParaRPr lang="pl-PL" sz="14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5364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5365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9440587"/>
              </p:ext>
            </p:extLst>
          </p:nvPr>
        </p:nvGraphicFramePr>
        <p:xfrm>
          <a:off x="327025" y="1992313"/>
          <a:ext cx="7945438" cy="424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8" name="Arkusz" r:id="rId5" imgW="7972434" imgH="4267110" progId="Excel.Sheet.8">
                  <p:embed/>
                </p:oleObj>
              </mc:Choice>
              <mc:Fallback>
                <p:oleObj name="Arkusz" r:id="rId5" imgW="7972434" imgH="4267110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992313"/>
                        <a:ext cx="7945438" cy="4249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Text Box 18"/>
          <p:cNvSpPr txBox="1">
            <a:spLocks noChangeArrowheads="1"/>
          </p:cNvSpPr>
          <p:nvPr/>
        </p:nvSpPr>
        <p:spPr bwMode="auto">
          <a:xfrm>
            <a:off x="6372225" y="3573463"/>
            <a:ext cx="2555875" cy="825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Wzrost </a:t>
            </a:r>
            <a:r>
              <a:rPr lang="pl-PL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wykrywalności</a:t>
            </a:r>
            <a:r>
              <a:rPr lang="pl-P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w porównaniu do roku 2017 r. o</a:t>
            </a:r>
            <a:r>
              <a:rPr lang="pl-PL" sz="16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 </a:t>
            </a:r>
            <a:r>
              <a:rPr lang="pl-PL" sz="16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25%</a:t>
            </a:r>
          </a:p>
        </p:txBody>
      </p:sp>
      <p:sp>
        <p:nvSpPr>
          <p:cNvPr id="18451" name="Line 19"/>
          <p:cNvSpPr>
            <a:spLocks noChangeShapeType="1"/>
          </p:cNvSpPr>
          <p:nvPr/>
        </p:nvSpPr>
        <p:spPr bwMode="auto">
          <a:xfrm flipH="1" flipV="1">
            <a:off x="2915816" y="3212976"/>
            <a:ext cx="3442134" cy="14304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8452" name="Line 20"/>
          <p:cNvSpPr>
            <a:spLocks noChangeShapeType="1"/>
          </p:cNvSpPr>
          <p:nvPr/>
        </p:nvSpPr>
        <p:spPr bwMode="auto">
          <a:xfrm flipH="1" flipV="1">
            <a:off x="5357818" y="2428868"/>
            <a:ext cx="1008062" cy="23050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1" name="AutoShape 26"/>
          <p:cNvSpPr>
            <a:spLocks noChangeArrowheads="1"/>
          </p:cNvSpPr>
          <p:nvPr/>
        </p:nvSpPr>
        <p:spPr bwMode="auto">
          <a:xfrm>
            <a:off x="6299200" y="3573463"/>
            <a:ext cx="144463" cy="2233612"/>
          </a:xfrm>
          <a:prstGeom prst="upArrow">
            <a:avLst>
              <a:gd name="adj1" fmla="val 50000"/>
              <a:gd name="adj2" fmla="val 386537"/>
            </a:avLst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50" grpId="0"/>
      <p:bldP spid="18451" grpId="0" animBg="1"/>
      <p:bldP spid="18452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8476DA-A789-49BC-8E5C-F95AE235FA61}" type="slidenum">
              <a:rPr lang="pl-PL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pl-PL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29379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altLang="pl-PL" sz="2400" b="1">
                <a:solidFill>
                  <a:srgbClr val="FF0000"/>
                </a:solidFill>
              </a:rPr>
              <a:t>Uszczerbek na zdrowiu w 2018 r. -  </a:t>
            </a:r>
            <a:br>
              <a:rPr lang="pl-PL" altLang="pl-PL" sz="2400" b="1">
                <a:solidFill>
                  <a:srgbClr val="FF0000"/>
                </a:solidFill>
              </a:rPr>
            </a:br>
            <a:r>
              <a:rPr lang="pl-PL" altLang="pl-PL" sz="2400" b="1">
                <a:solidFill>
                  <a:srgbClr val="FF0000"/>
                </a:solidFill>
              </a:rPr>
              <a:t>z podziałem na gminy – postępowania wszczęte</a:t>
            </a:r>
            <a:endParaRPr lang="pl-PL" altLang="pl-PL" sz="2400">
              <a:solidFill>
                <a:srgbClr val="FF0000"/>
              </a:solidFill>
            </a:endParaRPr>
          </a:p>
        </p:txBody>
      </p:sp>
      <p:sp>
        <p:nvSpPr>
          <p:cNvPr id="5" name="Symbol zastępczy numeru slajd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24E41F5A-0BC0-4814-9202-CA6F79B33FC5}" type="slidenum">
              <a:rPr lang="pl-PL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pl-PL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29381" name="Obiekt 7"/>
          <p:cNvGraphicFramePr>
            <a:graphicFrameLocks noChangeAspect="1"/>
          </p:cNvGraphicFramePr>
          <p:nvPr/>
        </p:nvGraphicFramePr>
        <p:xfrm>
          <a:off x="50800" y="950913"/>
          <a:ext cx="9144000" cy="492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46" r:id="rId5" imgW="9144793" imgH="4925995" progId="Excel.Chart.8">
                  <p:embed/>
                </p:oleObj>
              </mc:Choice>
              <mc:Fallback>
                <p:oleObj r:id="rId5" imgW="9144793" imgH="4925995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0" y="950913"/>
                        <a:ext cx="9144000" cy="492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54395-9BD3-45DF-A448-9790C968BD52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9383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88913"/>
            <a:ext cx="10207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Wykres 9"/>
          <p:cNvGraphicFramePr>
            <a:graphicFrameLocks/>
          </p:cNvGraphicFramePr>
          <p:nvPr/>
        </p:nvGraphicFramePr>
        <p:xfrm>
          <a:off x="539552" y="3795712"/>
          <a:ext cx="4568825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400082575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idx="4294967295"/>
          </p:nvPr>
        </p:nvSpPr>
        <p:spPr>
          <a:xfrm>
            <a:off x="250825" y="1222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pl-PL" sz="20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Liczba przestępstw stwierdzonych – przestępczość narkotykowa</a:t>
            </a:r>
            <a:endParaRPr lang="pl-PL" sz="2000" dirty="0">
              <a:solidFill>
                <a:srgbClr val="A50021"/>
              </a:solidFill>
            </a:endParaRPr>
          </a:p>
        </p:txBody>
      </p:sp>
      <p:sp>
        <p:nvSpPr>
          <p:cNvPr id="6147" name="Symbol zastępczy tekstu 2"/>
          <p:cNvSpPr>
            <a:spLocks noGrp="1"/>
          </p:cNvSpPr>
          <p:nvPr>
            <p:ph type="body" idx="4294967295"/>
          </p:nvPr>
        </p:nvSpPr>
        <p:spPr>
          <a:xfrm>
            <a:off x="357158" y="1214422"/>
            <a:ext cx="8166100" cy="576263"/>
          </a:xfrm>
        </p:spPr>
        <p:txBody>
          <a:bodyPr anchor="b"/>
          <a:lstStyle/>
          <a:p>
            <a:pPr marL="0" indent="0" algn="just">
              <a:buFont typeface="Arial" charset="0"/>
              <a:buNone/>
              <a:defRPr/>
            </a:pPr>
            <a:r>
              <a:rPr lang="pl-PL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Dynamika przestępstw stwierdzonych w porównaniu do roku 2016 – </a:t>
            </a:r>
            <a:r>
              <a:rPr lang="pl-PL" sz="12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161,5 %</a:t>
            </a:r>
            <a:endParaRPr lang="pl-PL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charset="0"/>
              <a:buNone/>
              <a:defRPr/>
            </a:pPr>
            <a:r>
              <a:rPr lang="pl-PL" sz="1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Skuteczności ścigania </a:t>
            </a:r>
            <a:r>
              <a:rPr lang="pl-PL" sz="1200" b="1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100%</a:t>
            </a:r>
            <a:endParaRPr lang="pl-PL" sz="1200" b="1" dirty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buFont typeface="Arial" charset="0"/>
              <a:buNone/>
              <a:defRPr/>
            </a:pPr>
            <a:endParaRPr lang="pl-PL" sz="1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8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389" name="Wykres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4273562"/>
              </p:ext>
            </p:extLst>
          </p:nvPr>
        </p:nvGraphicFramePr>
        <p:xfrm>
          <a:off x="481013" y="1751013"/>
          <a:ext cx="8256587" cy="4094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Arkusz" r:id="rId5" imgW="8781986" imgH="4362397" progId="Excel.Sheet.8">
                  <p:embed/>
                </p:oleObj>
              </mc:Choice>
              <mc:Fallback>
                <p:oleObj name="Arkusz" r:id="rId5" imgW="8781986" imgH="4362397" progId="Excel.Sheet.8">
                  <p:embed/>
                  <p:pic>
                    <p:nvPicPr>
                      <p:cNvPr id="0" name="Wykres 9"/>
                      <p:cNvPicPr>
                        <a:picLocks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013" y="1751013"/>
                        <a:ext cx="8256587" cy="40941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blinds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A3CB19D9-E065-492B-8210-A077D48478AB}" type="slidenum">
              <a:rPr lang="pl-PL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pl-PL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234499" name="Tytuł 1"/>
          <p:cNvSpPr>
            <a:spLocks noGrp="1"/>
          </p:cNvSpPr>
          <p:nvPr>
            <p:ph type="title" idx="4294967295"/>
          </p:nvPr>
        </p:nvSpPr>
        <p:spPr>
          <a:xfrm>
            <a:off x="457200" y="157163"/>
            <a:ext cx="8229600" cy="1143000"/>
          </a:xfrm>
        </p:spPr>
        <p:txBody>
          <a:bodyPr/>
          <a:lstStyle/>
          <a:p>
            <a:r>
              <a:rPr lang="pl-PL" altLang="pl-PL" sz="2400" b="1">
                <a:solidFill>
                  <a:srgbClr val="FF0000"/>
                </a:solidFill>
              </a:rPr>
              <a:t>SKALA PRZESTĘPCZOŚCI  NARKOTYKOWEJ </a:t>
            </a:r>
            <a:br>
              <a:rPr lang="pl-PL" altLang="pl-PL" sz="2400" b="1">
                <a:solidFill>
                  <a:srgbClr val="FF0000"/>
                </a:solidFill>
              </a:rPr>
            </a:br>
            <a:r>
              <a:rPr lang="pl-PL" altLang="pl-PL" sz="2400" b="1">
                <a:solidFill>
                  <a:srgbClr val="FF0000"/>
                </a:solidFill>
              </a:rPr>
              <a:t>w 2018 r. z podziałem na gminy – przestępstwa stwierdzone</a:t>
            </a:r>
          </a:p>
        </p:txBody>
      </p:sp>
      <p:sp>
        <p:nvSpPr>
          <p:cNvPr id="5" name="Symbol zastępczy numeru slajdu 4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746CC20-D4E9-468D-98F5-F519B8C81BC4}" type="slidenum">
              <a:rPr lang="pl-PL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pl-PL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graphicFrame>
        <p:nvGraphicFramePr>
          <p:cNvPr id="234501" name="Obiekt 7"/>
          <p:cNvGraphicFramePr>
            <a:graphicFrameLocks noChangeAspect="1"/>
          </p:cNvGraphicFramePr>
          <p:nvPr/>
        </p:nvGraphicFramePr>
        <p:xfrm>
          <a:off x="57150" y="911225"/>
          <a:ext cx="9299575" cy="515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070" r:id="rId5" imgW="9303302" imgH="5163760" progId="Excel.Chart.8">
                  <p:embed/>
                </p:oleObj>
              </mc:Choice>
              <mc:Fallback>
                <p:oleObj r:id="rId5" imgW="9303302" imgH="516376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0" y="911225"/>
                        <a:ext cx="9299575" cy="515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ymbol zastępczy numeru slajdu 1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B24BE1AF-D9DB-42A2-8201-9B13CF8B0D57}" type="slidenum">
              <a:rPr lang="pl-PL" sz="1200">
                <a:solidFill>
                  <a:prstClr val="black">
                    <a:tint val="75000"/>
                  </a:prstClr>
                </a:solidFill>
                <a:latin typeface="Calibri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pl-PL" sz="120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234503" name="Obraz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157163"/>
            <a:ext cx="1019175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Wykres 9"/>
          <p:cNvGraphicFramePr>
            <a:graphicFrameLocks/>
          </p:cNvGraphicFramePr>
          <p:nvPr/>
        </p:nvGraphicFramePr>
        <p:xfrm>
          <a:off x="683568" y="3975453"/>
          <a:ext cx="4569531" cy="27460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864379176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5072063"/>
            <a:ext cx="16002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e tekstowe 5"/>
          <p:cNvSpPr txBox="1"/>
          <p:nvPr/>
        </p:nvSpPr>
        <p:spPr>
          <a:xfrm>
            <a:off x="500063" y="2643188"/>
            <a:ext cx="8358187" cy="823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OCENA DZIAŁAŃ PREWENCYJNYCH</a:t>
            </a:r>
            <a:endParaRPr lang="pl-PL" sz="32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>
              <a:defRPr/>
            </a:pPr>
            <a:r>
              <a:rPr lang="pl-PL" sz="1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 ZAKRESIE BEZPIECZEŃSTWA i PORZĄDKU PUBLICZNEGO w 2017/2018 roku</a:t>
            </a:r>
          </a:p>
        </p:txBody>
      </p:sp>
      <p:pic>
        <p:nvPicPr>
          <p:cNvPr id="18436" name="Obraz 6" descr="logo_ksp_m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86625" y="0"/>
            <a:ext cx="164306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Obraz 4" descr="prewencja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86688" y="5429250"/>
            <a:ext cx="9112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Obraz 6" descr="logo%20ruchu%20drogowego.jp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142875"/>
            <a:ext cx="1500187" cy="865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9E43F-9940-47F7-8F78-21D5FF214D1D}" type="slidenum">
              <a:rPr lang="pl-PL"/>
              <a:pPr>
                <a:defRPr/>
              </a:pPr>
              <a:t>26</a:t>
            </a:fld>
            <a:endParaRPr lang="pl-PL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30163" y="4149725"/>
            <a:ext cx="9144001" cy="908050"/>
          </a:xfrm>
        </p:spPr>
        <p:txBody>
          <a:bodyPr/>
          <a:lstStyle/>
          <a:p>
            <a:pPr eaLnBrk="1" hangingPunct="1">
              <a:defRPr/>
            </a:pPr>
            <a:r>
              <a:rPr lang="pl-PL" sz="20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nałożonych mandatów karnych MKK</a:t>
            </a:r>
            <a:endParaRPr lang="pl-PL" sz="2000" cap="small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5145" name="Group 1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9014810"/>
              </p:ext>
            </p:extLst>
          </p:nvPr>
        </p:nvGraphicFramePr>
        <p:xfrm>
          <a:off x="395288" y="5229225"/>
          <a:ext cx="8137524" cy="1141413"/>
        </p:xfrm>
        <a:graphic>
          <a:graphicData uri="http://schemas.openxmlformats.org/drawingml/2006/table">
            <a:tbl>
              <a:tblPr/>
              <a:tblGrid>
                <a:gridCol w="27518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67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89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8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7" marR="91447" marT="45739" marB="4573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Ruch Drogowy</a:t>
                      </a: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7" marR="91447" marT="45739" marB="4573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Garamond" pitchFamily="18" charset="0"/>
                          <a:ea typeface="Times New Roman" pitchFamily="18" charset="0"/>
                          <a:cs typeface="Arial" charset="0"/>
                        </a:rPr>
                        <a:t>Porządkowe</a:t>
                      </a: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91447" marR="91447" marT="45739" marB="4573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Pouczenia</a:t>
                      </a:r>
                    </a:p>
                  </a:txBody>
                  <a:tcPr marL="91447" marR="91447" marT="45739" marB="4573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552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Gmina Srock</a:t>
                      </a:r>
                    </a:p>
                  </a:txBody>
                  <a:tcPr marL="91447" marR="91447" marT="45739" marB="4573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300</a:t>
                      </a:r>
                    </a:p>
                  </a:txBody>
                  <a:tcPr marL="91447" marR="91447" marT="45739" marB="4573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115</a:t>
                      </a:r>
                    </a:p>
                  </a:txBody>
                  <a:tcPr marL="91447" marR="91447" marT="45739" marB="4573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2861</a:t>
                      </a:r>
                    </a:p>
                  </a:txBody>
                  <a:tcPr marL="91447" marR="91447" marT="45739" marB="45739" anchor="ctr" horzOverflow="overflow">
                    <a:lnL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ytuł 3"/>
          <p:cNvSpPr txBox="1">
            <a:spLocks/>
          </p:cNvSpPr>
          <p:nvPr/>
        </p:nvSpPr>
        <p:spPr bwMode="auto">
          <a:xfrm>
            <a:off x="0" y="142852"/>
            <a:ext cx="8785225" cy="1143000"/>
          </a:xfrm>
          <a:prstGeom prst="rect">
            <a:avLst/>
          </a:prstGeom>
          <a:noFill/>
          <a:ln>
            <a:noFill/>
          </a:ln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defRPr/>
            </a:pPr>
            <a:r>
              <a:rPr lang="pl-PL" sz="2000" b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LICZBA INTERWENCJI PRZEPROWADZONYCH PRZEZ POLICJANTÓW</a:t>
            </a:r>
            <a:br>
              <a:rPr lang="pl-PL" sz="2000" b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l-PL" sz="2000" b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2017/2018 ROKU</a:t>
            </a:r>
          </a:p>
        </p:txBody>
      </p:sp>
      <p:graphicFrame>
        <p:nvGraphicFramePr>
          <p:cNvPr id="6" name="Group 37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2617063"/>
              </p:ext>
            </p:extLst>
          </p:nvPr>
        </p:nvGraphicFramePr>
        <p:xfrm>
          <a:off x="457200" y="1196975"/>
          <a:ext cx="8072437" cy="762000"/>
        </p:xfrm>
        <a:graphic>
          <a:graphicData uri="http://schemas.openxmlformats.org/drawingml/2006/table">
            <a:tbl>
              <a:tblPr/>
              <a:tblGrid>
                <a:gridCol w="36104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0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82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7432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2018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+/- 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680"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Gmina Serock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6432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5281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ctr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-1151</a:t>
                      </a:r>
                    </a:p>
                  </a:txBody>
                  <a:tcPr marL="0" marR="0" marT="0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ytuł 1"/>
          <p:cNvSpPr txBox="1">
            <a:spLocks/>
          </p:cNvSpPr>
          <p:nvPr/>
        </p:nvSpPr>
        <p:spPr>
          <a:xfrm>
            <a:off x="323850" y="2060575"/>
            <a:ext cx="8229600" cy="792163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r>
              <a:rPr lang="pl-PL" sz="2000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NIETRZEŹWI KERUJĄCY</a:t>
            </a:r>
            <a:endParaRPr lang="pl-PL" sz="2000" cap="small" dirty="0">
              <a:solidFill>
                <a:srgbClr val="C00000"/>
              </a:solidFill>
            </a:endParaRPr>
          </a:p>
        </p:txBody>
      </p:sp>
      <p:graphicFrame>
        <p:nvGraphicFramePr>
          <p:cNvPr id="8" name="Symbol zastępczy zawartości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228482"/>
              </p:ext>
            </p:extLst>
          </p:nvPr>
        </p:nvGraphicFramePr>
        <p:xfrm>
          <a:off x="395288" y="2781300"/>
          <a:ext cx="8158161" cy="1219200"/>
        </p:xfrm>
        <a:graphic>
          <a:graphicData uri="http://schemas.openxmlformats.org/drawingml/2006/table">
            <a:tbl>
              <a:tblPr/>
              <a:tblGrid>
                <a:gridCol w="2719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9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93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99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39" marR="91439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sz="1800" b="1" i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178a§ 1</a:t>
                      </a: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itchFamily="34" charset="0"/>
                      </a:endParaRPr>
                    </a:p>
                  </a:txBody>
                  <a:tcPr marL="91439" marR="91439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pl-PL" b="1" i="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</a:rPr>
                        <a:t>87</a:t>
                      </a:r>
                      <a:r>
                        <a:rPr lang="pl-PL" sz="1800" b="1" i="0" kern="12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§ 1 </a:t>
                      </a:r>
                      <a:endParaRPr kumimoji="0" lang="pl-PL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</a:endParaRPr>
                    </a:p>
                  </a:txBody>
                  <a:tcPr marL="91439" marR="91439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2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Gmina Serock</a:t>
                      </a:r>
                    </a:p>
                  </a:txBody>
                  <a:tcPr marL="91439" marR="91439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18</a:t>
                      </a:r>
                    </a:p>
                  </a:txBody>
                  <a:tcPr marL="91439" marR="91439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</a:p>
                  </a:txBody>
                  <a:tcPr marL="91439" marR="91439" marT="45673" marB="45673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Prostokąt 1"/>
          <p:cNvSpPr/>
          <p:nvPr/>
        </p:nvSpPr>
        <p:spPr>
          <a:xfrm>
            <a:off x="2484438" y="2349500"/>
            <a:ext cx="37306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l-PL" b="1" cap="small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W 2018 ROKU </a:t>
            </a:r>
            <a:endParaRPr lang="pl-PL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06650" y="4797425"/>
            <a:ext cx="28777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b="1" cap="small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W 2018 ROKU</a:t>
            </a:r>
            <a:endParaRPr lang="pl-PL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check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Prostokąt 4"/>
          <p:cNvSpPr>
            <a:spLocks noChangeArrowheads="1"/>
          </p:cNvSpPr>
          <p:nvPr/>
        </p:nvSpPr>
        <p:spPr bwMode="auto">
          <a:xfrm>
            <a:off x="322263" y="476250"/>
            <a:ext cx="8640762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pl-PL" altLang="pl-PL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ZDARZENIA DROGOWE </a:t>
            </a:r>
          </a:p>
          <a:p>
            <a:pPr algn="ctr"/>
            <a:r>
              <a:rPr lang="pl-PL" altLang="pl-PL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ZAISTNIAŁE NA TERENIE POWIATU LEGIONOWSKIEGO </a:t>
            </a:r>
          </a:p>
          <a:p>
            <a:pPr algn="ctr"/>
            <a:r>
              <a:rPr lang="pl-PL" altLang="pl-PL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W OKRESIE  01.01 – 31.12.2018 r.</a:t>
            </a:r>
          </a:p>
          <a:p>
            <a:pPr algn="ctr"/>
            <a:r>
              <a:rPr lang="pl-PL" altLang="pl-PL" sz="2400" b="1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(w oparciu o dane z SEWiK wg stanu na dzień 10.01.2019 r.)</a:t>
            </a:r>
          </a:p>
        </p:txBody>
      </p:sp>
      <p:sp>
        <p:nvSpPr>
          <p:cNvPr id="197635" name="Symbol zastępczy numeru slajdu 3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31D2D3E1-A556-49BD-AE57-67AA19A5CD36}" type="slidenum">
              <a:rPr lang="pl-PL" altLang="pl-PL" sz="1200" b="1" smtClean="0">
                <a:solidFill>
                  <a:srgbClr val="898989"/>
                </a:solidFill>
              </a:rPr>
              <a:pPr algn="r"/>
              <a:t>27</a:t>
            </a:fld>
            <a:endParaRPr lang="pl-PL" altLang="pl-PL" sz="1200" b="1">
              <a:solidFill>
                <a:srgbClr val="898989"/>
              </a:solidFill>
            </a:endParaRPr>
          </a:p>
        </p:txBody>
      </p:sp>
      <p:pic>
        <p:nvPicPr>
          <p:cNvPr id="197636" name="Obraz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88913"/>
            <a:ext cx="10207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97637" name="Obiekt 1"/>
          <p:cNvGraphicFramePr>
            <a:graphicFrameLocks/>
          </p:cNvGraphicFramePr>
          <p:nvPr/>
        </p:nvGraphicFramePr>
        <p:xfrm>
          <a:off x="684213" y="2781300"/>
          <a:ext cx="7794625" cy="1871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9" name="Arkusz" r:id="rId6" imgW="11544401" imgH="1066770" progId="Excel.Sheet.8">
                  <p:embed/>
                </p:oleObj>
              </mc:Choice>
              <mc:Fallback>
                <p:oleObj name="Arkusz" r:id="rId6" imgW="11544401" imgH="106677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2781300"/>
                        <a:ext cx="7794625" cy="1871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38" name="pole tekstowe 7"/>
          <p:cNvSpPr txBox="1">
            <a:spLocks noChangeArrowheads="1"/>
          </p:cNvSpPr>
          <p:nvPr/>
        </p:nvSpPr>
        <p:spPr bwMode="auto">
          <a:xfrm>
            <a:off x="611188" y="5949950"/>
            <a:ext cx="18732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l-PL" altLang="pl-PL" sz="1200" b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D* - dynamika zmian</a:t>
            </a:r>
          </a:p>
        </p:txBody>
      </p:sp>
    </p:spTree>
    <p:extLst>
      <p:ext uri="{BB962C8B-B14F-4D97-AF65-F5344CB8AC3E}">
        <p14:creationId xmlns:p14="http://schemas.microsoft.com/office/powerpoint/2010/main" val="19918371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/>
          </p:cNvSpPr>
          <p:nvPr>
            <p:ph type="title" idx="4294967295"/>
          </p:nvPr>
        </p:nvSpPr>
        <p:spPr>
          <a:xfrm>
            <a:off x="436563" y="125413"/>
            <a:ext cx="8229600" cy="1143000"/>
          </a:xfrm>
        </p:spPr>
        <p:txBody>
          <a:bodyPr/>
          <a:lstStyle/>
          <a:p>
            <a:r>
              <a:rPr lang="pl-PL" altLang="pl-PL" sz="2400" b="1">
                <a:solidFill>
                  <a:srgbClr val="FF0000"/>
                </a:solidFill>
              </a:rPr>
              <a:t>BEZPIECZEŃSTWO W RUCHU DROGOWYM</a:t>
            </a:r>
            <a:br>
              <a:rPr lang="pl-PL" altLang="pl-PL" sz="2400" b="1">
                <a:solidFill>
                  <a:srgbClr val="FF0000"/>
                </a:solidFill>
              </a:rPr>
            </a:br>
            <a:r>
              <a:rPr lang="pl-PL" altLang="pl-PL" sz="2400" b="1">
                <a:solidFill>
                  <a:srgbClr val="FF0000"/>
                </a:solidFill>
              </a:rPr>
              <a:t>W 2018 R.</a:t>
            </a:r>
          </a:p>
        </p:txBody>
      </p:sp>
      <p:sp>
        <p:nvSpPr>
          <p:cNvPr id="198659" name="Symbol zastępczy numeru slajdu 1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fld id="{49F22AE1-753F-495A-9242-131C35ECCCC0}" type="slidenum">
              <a:rPr lang="pl-PL" altLang="pl-PL" sz="1200" smtClean="0">
                <a:solidFill>
                  <a:srgbClr val="898989"/>
                </a:solidFill>
              </a:rPr>
              <a:pPr algn="r"/>
              <a:t>28</a:t>
            </a:fld>
            <a:endParaRPr lang="pl-PL" altLang="pl-PL" sz="1200">
              <a:solidFill>
                <a:srgbClr val="898989"/>
              </a:solidFill>
            </a:endParaRPr>
          </a:p>
        </p:txBody>
      </p:sp>
      <p:graphicFrame>
        <p:nvGraphicFramePr>
          <p:cNvPr id="475449" name="Group 313"/>
          <p:cNvGraphicFramePr>
            <a:graphicFrameLocks noGrp="1"/>
          </p:cNvGraphicFramePr>
          <p:nvPr/>
        </p:nvGraphicFramePr>
        <p:xfrm>
          <a:off x="611188" y="1341438"/>
          <a:ext cx="7921625" cy="5121278"/>
        </p:xfrm>
        <a:graphic>
          <a:graphicData uri="http://schemas.openxmlformats.org/drawingml/2006/table">
            <a:tbl>
              <a:tblPr/>
              <a:tblGrid>
                <a:gridCol w="549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81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85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85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7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668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3725">
                <a:tc gridSpan="2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 </a:t>
                      </a:r>
                      <a:endParaRPr kumimoji="0" lang="pl-PL" alt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Liczba Wypadków</a:t>
                      </a: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Liczba Zabitych</a:t>
                      </a: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Liczba Rannych</a:t>
                      </a: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Liczba Kolizji</a:t>
                      </a: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 rowSpan="7"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pl-PL" alt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Arial"/>
                          <a:ea typeface="Times New Roman" pitchFamily="18" charset="0"/>
                          <a:cs typeface="Tahoma" pitchFamily="34" charset="0"/>
                        </a:rPr>
                        <a:t> </a:t>
                      </a:r>
                      <a:r>
                        <a:rPr kumimoji="0" lang="pl-PL" altLang="pl-PL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OGÓŁEM</a:t>
                      </a:r>
                      <a:endParaRPr kumimoji="0" lang="pl-PL" altLang="pl-PL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41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48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>
                              <a:lumMod val="95000"/>
                            </a:schemeClr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1296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>
                            <a:lumMod val="95000"/>
                          </a:schemeClr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1525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GMINA JABŁONNA</a:t>
                      </a:r>
                      <a:endParaRPr kumimoji="0" lang="pl-PL" alt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15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245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31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MIASTO LEGIONOWO</a:t>
                      </a:r>
                      <a:endParaRPr kumimoji="0" lang="pl-PL" alt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12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527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31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GMINA NIEPORĘT</a:t>
                      </a:r>
                      <a:endParaRPr kumimoji="0" lang="pl-PL" alt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10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11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227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540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MIASTO SEROCK</a:t>
                      </a:r>
                      <a:endParaRPr kumimoji="0" lang="pl-PL" alt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2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31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54038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GMINA SEROCK</a:t>
                      </a:r>
                      <a:endParaRPr kumimoji="0" lang="pl-PL" alt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3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Tahoma" pitchFamily="34" charset="0"/>
                        </a:rPr>
                        <a:t>94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73113">
                <a:tc vMerge="1">
                  <a:txBody>
                    <a:bodyPr/>
                    <a:lstStyle/>
                    <a:p>
                      <a:endParaRPr lang="pl-PL"/>
                    </a:p>
                  </a:txBody>
                  <a:tcPr/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GMINA WIELISZEW</a:t>
                      </a:r>
                      <a:endParaRPr kumimoji="0" lang="pl-PL" altLang="pl-PL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7F7E7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0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6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algn="l" eaLnBrk="0" hangingPunct="0">
                        <a:spcBef>
                          <a:spcPct val="20000"/>
                        </a:spcBef>
                        <a:buFont typeface="Arial" pitchFamily="34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algn="l" eaLnBrk="0" hangingPunct="0">
                        <a:spcBef>
                          <a:spcPct val="20000"/>
                        </a:spcBef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l-PL" altLang="pl-PL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ahoma" pitchFamily="34" charset="0"/>
                          <a:ea typeface="Times New Roman" pitchFamily="18" charset="0"/>
                          <a:cs typeface="Tahoma" pitchFamily="34" charset="0"/>
                        </a:rPr>
                        <a:t>172</a:t>
                      </a:r>
                      <a:endParaRPr kumimoji="0" lang="pl-PL" altLang="pl-PL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Tahoma" pitchFamily="34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98718" name="Obraz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88913"/>
            <a:ext cx="10207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5841072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142875" y="4214813"/>
            <a:ext cx="87153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WSPÓŁPRACA Z WŁADZAMI SAMORZĄDOWYMI</a:t>
            </a:r>
          </a:p>
          <a:p>
            <a:pPr algn="ctr">
              <a:spcBef>
                <a:spcPct val="50000"/>
              </a:spcBef>
              <a:defRPr/>
            </a:pPr>
            <a:r>
              <a:rPr lang="pl-PL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GMINY i MIASTA SEROCK</a:t>
            </a:r>
          </a:p>
        </p:txBody>
      </p:sp>
      <p:pic>
        <p:nvPicPr>
          <p:cNvPr id="35844" name="Obraz 7" descr="Bez tytułu.bmp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938" y="1916113"/>
            <a:ext cx="1800225" cy="2151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Obraz 2" descr="logopoprawione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3584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133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Obraz 2" descr="logopoprawione1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Obraz 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404813"/>
            <a:ext cx="7685088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Obraz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51513" y="4335463"/>
            <a:ext cx="3333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071688"/>
            <a:ext cx="8424863" cy="2511425"/>
          </a:xfrm>
        </p:spPr>
        <p:txBody>
          <a:bodyPr/>
          <a:lstStyle/>
          <a:p>
            <a:pPr eaLnBrk="1" hangingPunct="1">
              <a:defRPr/>
            </a:pPr>
            <a:r>
              <a:rPr lang="pl-PL" sz="36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WSPARCIE FINANSOWE</a:t>
            </a:r>
          </a:p>
        </p:txBody>
      </p:sp>
      <p:pic>
        <p:nvPicPr>
          <p:cNvPr id="21507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2000" b="-4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650" y="2492375"/>
            <a:ext cx="6929438" cy="3522663"/>
          </a:xfrm>
        </p:spPr>
        <p:txBody>
          <a:bodyPr/>
          <a:lstStyle/>
          <a:p>
            <a:pPr marL="0" indent="0" algn="just" eaLnBrk="1" hangingPunct="1">
              <a:defRPr/>
            </a:pPr>
            <a:endParaRPr lang="pl-PL" sz="2800" b="1" dirty="0">
              <a:solidFill>
                <a:srgbClr val="000066"/>
              </a:solidFill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l-PL" sz="23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 2018 roku samorząd Gminy i Miasta Serock na sfinansowanie</a:t>
            </a:r>
            <a:r>
              <a:rPr lang="pl-PL" sz="23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 </a:t>
            </a:r>
            <a:r>
              <a:rPr lang="pl-PL" sz="23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służb</a:t>
            </a:r>
            <a:r>
              <a:rPr lang="pl-PL" sz="23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  <a:r>
              <a:rPr lang="pl-PL" sz="23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ponadnormatywnych, nagród oraz wyposażenie jednostki  przeznaczyły środki pochodzące z dochodów własnych w wysokości - 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pl-PL" sz="23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2018 rok – 31500 złotych</a:t>
            </a:r>
            <a:r>
              <a:rPr lang="pl-PL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pl-PL" sz="2800" b="1" dirty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pl-PL" sz="1600" b="1" dirty="0">
              <a:solidFill>
                <a:srgbClr val="16161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rgbClr val="16161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endParaRPr lang="pl-PL" sz="1400" b="1" dirty="0">
              <a:solidFill>
                <a:srgbClr val="16161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pl-PL" dirty="0"/>
          </a:p>
        </p:txBody>
      </p:sp>
      <p:pic>
        <p:nvPicPr>
          <p:cNvPr id="22531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3429000"/>
            <a:ext cx="8424863" cy="2511425"/>
          </a:xfrm>
        </p:spPr>
        <p:txBody>
          <a:bodyPr/>
          <a:lstStyle/>
          <a:p>
            <a:pPr eaLnBrk="1" hangingPunct="1">
              <a:defRPr/>
            </a:pPr>
            <a:r>
              <a:rPr lang="pl-PL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WSPÓLNE DZIAŁANIA</a:t>
            </a:r>
            <a:endParaRPr lang="pl-PL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5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750" y="1268413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br>
              <a:rPr lang="pl-PL" dirty="0"/>
            </a:br>
            <a:r>
              <a:rPr lang="pl-PL" b="1" dirty="0">
                <a:solidFill>
                  <a:schemeClr val="accent6">
                    <a:lumMod val="50000"/>
                  </a:schemeClr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PATROLE: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750" y="2279650"/>
            <a:ext cx="8229600" cy="2790825"/>
          </a:xfrm>
        </p:spPr>
        <p:txBody>
          <a:bodyPr/>
          <a:lstStyle/>
          <a:p>
            <a:pPr marL="0" indent="0" algn="just" eaLnBrk="1" hangingPunct="1">
              <a:buFont typeface="Arial" charset="0"/>
              <a:buNone/>
              <a:defRPr/>
            </a:pP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Współpraca z samorządem to również wspólne patrole ze Strażą   Miejską.  Policja  i  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Straż  Miejska  Serock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wystawiła </a:t>
            </a:r>
            <a:r>
              <a:rPr lang="pl-PL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45 patroli </a:t>
            </a:r>
            <a:r>
              <a:rPr lang="pl-PL" sz="24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prewencyjnych w 2018</a:t>
            </a:r>
            <a:endParaRPr lang="pl-PL" sz="2400" b="1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pl-PL" sz="24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 eaLnBrk="1" hangingPunct="1">
              <a:defRPr/>
            </a:pPr>
            <a:endParaRPr lang="pl-PL" dirty="0"/>
          </a:p>
          <a:p>
            <a:pPr marL="514350" indent="-514350" eaLnBrk="1" hangingPunct="1">
              <a:buFont typeface="Wingdings" pitchFamily="2" charset="2"/>
              <a:buNone/>
              <a:defRPr/>
            </a:pPr>
            <a:endParaRPr lang="pl-PL" dirty="0"/>
          </a:p>
        </p:txBody>
      </p:sp>
      <p:pic>
        <p:nvPicPr>
          <p:cNvPr id="24580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3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ymbol zastępczy numeru slajdu 5"/>
          <p:cNvSpPr txBox="1">
            <a:spLocks noChangeArrowheads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/>
            <a:endParaRPr lang="pl-PL" altLang="pl-PL" sz="1200">
              <a:solidFill>
                <a:srgbClr val="898989"/>
              </a:solidFill>
              <a:latin typeface="Constantia" pitchFamily="18" charset="0"/>
            </a:endParaRPr>
          </a:p>
        </p:txBody>
      </p:sp>
      <p:pic>
        <p:nvPicPr>
          <p:cNvPr id="208899" name="Obraz 11" descr="kmzb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0"/>
            <a:ext cx="46434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0884" name="pole tekstowe 12"/>
          <p:cNvSpPr txBox="1">
            <a:spLocks noChangeArrowheads="1"/>
          </p:cNvSpPr>
          <p:nvPr/>
        </p:nvSpPr>
        <p:spPr bwMode="auto">
          <a:xfrm>
            <a:off x="0" y="549275"/>
            <a:ext cx="4932363" cy="831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4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defRPr/>
            </a:pPr>
            <a:r>
              <a:rPr lang="pl-PL" altLang="pl-PL" dirty="0">
                <a:solidFill>
                  <a:srgbClr val="FF0000"/>
                </a:solidFill>
                <a:latin typeface="Calibri" pitchFamily="34" charset="0"/>
              </a:rPr>
              <a:t>POWIAT LEGIONOWSKI</a:t>
            </a:r>
          </a:p>
          <a:p>
            <a:pPr eaLnBrk="1" hangingPunct="1">
              <a:lnSpc>
                <a:spcPct val="150000"/>
              </a:lnSpc>
              <a:defRPr/>
            </a:pPr>
            <a:endParaRPr lang="pl-PL" altLang="pl-PL" sz="1800" b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r>
              <a:rPr lang="pl-PL" altLang="pl-PL" sz="2000" b="0" dirty="0">
                <a:solidFill>
                  <a:srgbClr val="000000"/>
                </a:solidFill>
              </a:rPr>
              <a:t>Naniesione zagrożenia – </a:t>
            </a:r>
            <a:r>
              <a:rPr lang="pl-PL" altLang="pl-PL" sz="2000" dirty="0">
                <a:solidFill>
                  <a:srgbClr val="FF0000"/>
                </a:solidFill>
              </a:rPr>
              <a:t>1116</a:t>
            </a:r>
          </a:p>
          <a:p>
            <a:pPr eaLnBrk="1" hangingPunct="1">
              <a:lnSpc>
                <a:spcPct val="150000"/>
              </a:lnSpc>
              <a:defRPr/>
            </a:pPr>
            <a:r>
              <a:rPr lang="pl-PL" altLang="pl-PL" sz="2000" b="0" dirty="0">
                <a:solidFill>
                  <a:srgbClr val="000000"/>
                </a:solidFill>
              </a:rPr>
              <a:t>Potwierdzone – </a:t>
            </a:r>
            <a:r>
              <a:rPr lang="pl-PL" altLang="pl-PL" sz="2000" dirty="0">
                <a:solidFill>
                  <a:srgbClr val="FF0000"/>
                </a:solidFill>
              </a:rPr>
              <a:t>747</a:t>
            </a:r>
            <a:r>
              <a:rPr lang="pl-PL" altLang="pl-PL" sz="2000" dirty="0">
                <a:solidFill>
                  <a:srgbClr val="000000"/>
                </a:solidFill>
              </a:rPr>
              <a:t> (66,93%)</a:t>
            </a:r>
          </a:p>
          <a:p>
            <a:pPr eaLnBrk="1" hangingPunct="1">
              <a:lnSpc>
                <a:spcPct val="150000"/>
              </a:lnSpc>
              <a:defRPr/>
            </a:pPr>
            <a:endParaRPr lang="pl-PL" altLang="pl-PL" sz="2000" i="1" dirty="0">
              <a:solidFill>
                <a:srgbClr val="000000"/>
              </a:solidFill>
            </a:endParaRP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altLang="pl-PL" sz="1800" b="0" dirty="0">
                <a:solidFill>
                  <a:srgbClr val="000000"/>
                </a:solidFill>
              </a:rPr>
              <a:t>przekraczanie dozwolonej prędkości – </a:t>
            </a:r>
            <a:r>
              <a:rPr lang="pl-PL" altLang="pl-PL" sz="1800" b="0" dirty="0">
                <a:solidFill>
                  <a:srgbClr val="FF0000"/>
                </a:solidFill>
              </a:rPr>
              <a:t>370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altLang="pl-PL" sz="1800" b="0" dirty="0">
                <a:solidFill>
                  <a:prstClr val="black"/>
                </a:solidFill>
              </a:rPr>
              <a:t>n</a:t>
            </a:r>
            <a:r>
              <a:rPr lang="pl-PL" altLang="pl-PL" sz="1800" b="0" dirty="0">
                <a:solidFill>
                  <a:srgbClr val="000000"/>
                </a:solidFill>
              </a:rPr>
              <a:t>ieprawidłowe parkowanie – </a:t>
            </a:r>
            <a:r>
              <a:rPr lang="pl-PL" altLang="pl-PL" sz="1800" b="0" dirty="0">
                <a:solidFill>
                  <a:srgbClr val="FF0000"/>
                </a:solidFill>
              </a:rPr>
              <a:t>99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altLang="pl-PL" sz="1800" b="0" dirty="0">
                <a:solidFill>
                  <a:prstClr val="black"/>
                </a:solidFill>
              </a:rPr>
              <a:t>spo</a:t>
            </a:r>
            <a:r>
              <a:rPr lang="pl-PL" altLang="pl-PL" sz="1800" b="0" dirty="0">
                <a:solidFill>
                  <a:srgbClr val="000000"/>
                </a:solidFill>
              </a:rPr>
              <a:t>żywanie alkoholu w miejscu niedozwolonym – </a:t>
            </a:r>
            <a:r>
              <a:rPr lang="pl-PL" altLang="pl-PL" sz="1800" b="0" dirty="0">
                <a:solidFill>
                  <a:srgbClr val="FF0000"/>
                </a:solidFill>
              </a:rPr>
              <a:t>208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altLang="pl-PL" sz="1800" b="0" dirty="0">
                <a:solidFill>
                  <a:prstClr val="black"/>
                </a:solidFill>
              </a:rPr>
              <a:t>nie</a:t>
            </a:r>
            <a:r>
              <a:rPr lang="pl-PL" altLang="pl-PL" sz="1800" b="0" dirty="0">
                <a:solidFill>
                  <a:srgbClr val="000000"/>
                </a:solidFill>
              </a:rPr>
              <a:t>właściwa infrastruktura drogowa – </a:t>
            </a:r>
            <a:r>
              <a:rPr lang="pl-PL" altLang="pl-PL" sz="1800" b="0" dirty="0">
                <a:solidFill>
                  <a:srgbClr val="FF0000"/>
                </a:solidFill>
              </a:rPr>
              <a:t>16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altLang="pl-PL" sz="1800" b="0" dirty="0">
                <a:solidFill>
                  <a:prstClr val="black"/>
                </a:solidFill>
              </a:rPr>
              <a:t>grup</a:t>
            </a:r>
            <a:r>
              <a:rPr lang="pl-PL" altLang="pl-PL" sz="1800" b="0" dirty="0">
                <a:solidFill>
                  <a:srgbClr val="000000"/>
                </a:solidFill>
              </a:rPr>
              <a:t>owanie się małoletnich zagr. demoralizacją  – </a:t>
            </a:r>
            <a:r>
              <a:rPr lang="pl-PL" altLang="pl-PL" sz="1800" b="0" dirty="0">
                <a:solidFill>
                  <a:srgbClr val="FF0000"/>
                </a:solidFill>
              </a:rPr>
              <a:t>12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altLang="pl-PL" sz="1800" b="0" dirty="0">
                <a:solidFill>
                  <a:prstClr val="black"/>
                </a:solidFill>
              </a:rPr>
              <a:t>zła o</a:t>
            </a:r>
            <a:r>
              <a:rPr lang="pl-PL" altLang="pl-PL" sz="1800" b="0" dirty="0">
                <a:solidFill>
                  <a:srgbClr val="000000"/>
                </a:solidFill>
              </a:rPr>
              <a:t>rganizacja ruchu drogowego – </a:t>
            </a:r>
            <a:r>
              <a:rPr lang="pl-PL" altLang="pl-PL" sz="1800" b="0" dirty="0">
                <a:solidFill>
                  <a:srgbClr val="FF0000"/>
                </a:solidFill>
              </a:rPr>
              <a:t>21</a:t>
            </a:r>
          </a:p>
          <a:p>
            <a:pPr marL="342900" indent="-342900" eaLnBrk="1" hangingPunct="1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l-PL" altLang="pl-PL" sz="1800" b="0" dirty="0">
                <a:solidFill>
                  <a:prstClr val="black"/>
                </a:solidFill>
              </a:rPr>
              <a:t>Pozostałe zgłoszenia </a:t>
            </a:r>
            <a:r>
              <a:rPr lang="pl-PL" altLang="pl-PL" sz="1800" b="0" dirty="0">
                <a:solidFill>
                  <a:srgbClr val="FF0000"/>
                </a:solidFill>
              </a:rPr>
              <a:t>- 21</a:t>
            </a:r>
          </a:p>
          <a:p>
            <a:pPr eaLnBrk="1" hangingPunct="1">
              <a:lnSpc>
                <a:spcPct val="150000"/>
              </a:lnSpc>
              <a:defRPr/>
            </a:pPr>
            <a:endParaRPr lang="pl-PL" altLang="pl-PL" sz="1400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pl-PL" altLang="pl-PL" sz="1400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pl-PL" altLang="pl-PL" sz="1400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pl-PL" altLang="pl-PL" sz="1400" i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pl-PL" altLang="pl-PL" sz="1800" b="0" dirty="0">
              <a:solidFill>
                <a:srgbClr val="000000"/>
              </a:solidFill>
            </a:endParaRPr>
          </a:p>
          <a:p>
            <a:pPr eaLnBrk="1" hangingPunct="1">
              <a:lnSpc>
                <a:spcPct val="150000"/>
              </a:lnSpc>
              <a:defRPr/>
            </a:pPr>
            <a:endParaRPr lang="pl-PL" altLang="pl-PL" sz="1800" b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29236"/>
      </p:ext>
    </p:extLst>
  </p:cSld>
  <p:clrMapOvr>
    <a:masterClrMapping/>
  </p:clrMapOvr>
  <p:transition>
    <p:blinds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Podtytuł 2"/>
          <p:cNvSpPr>
            <a:spLocks noGrp="1"/>
          </p:cNvSpPr>
          <p:nvPr>
            <p:ph type="subTitle" idx="1"/>
          </p:nvPr>
        </p:nvSpPr>
        <p:spPr>
          <a:xfrm>
            <a:off x="179388" y="404813"/>
            <a:ext cx="7788275" cy="6337300"/>
          </a:xfrm>
        </p:spPr>
        <p:txBody>
          <a:bodyPr/>
          <a:lstStyle/>
          <a:p>
            <a:pPr>
              <a:defRPr/>
            </a:pPr>
            <a:r>
              <a:rPr lang="pl-PL" altLang="pl-PL" sz="2400" b="1" dirty="0">
                <a:solidFill>
                  <a:srgbClr val="FF0000"/>
                </a:solidFill>
              </a:rPr>
              <a:t>APLIKACJA MOBILNA „MOJA KOMENDA” </a:t>
            </a:r>
          </a:p>
          <a:p>
            <a:pPr>
              <a:defRPr/>
            </a:pPr>
            <a:r>
              <a:rPr lang="pl-PL" altLang="pl-PL" sz="2400" b="1" dirty="0">
                <a:solidFill>
                  <a:srgbClr val="FF0000"/>
                </a:solidFill>
              </a:rPr>
              <a:t>„Dzielnicowy bliżej nas”</a:t>
            </a:r>
          </a:p>
          <a:p>
            <a:pPr>
              <a:defRPr/>
            </a:pPr>
            <a:endParaRPr lang="pl-PL" altLang="pl-PL" sz="2400" b="1" dirty="0">
              <a:solidFill>
                <a:srgbClr val="FF0000"/>
              </a:solidFill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l-PL" altLang="pl-PL" sz="2000" b="1" dirty="0">
                <a:solidFill>
                  <a:schemeClr val="tx1"/>
                </a:solidFill>
              </a:rPr>
              <a:t>każdy dzielnicowy został wyposażony w telefon komórkowy typu </a:t>
            </a:r>
            <a:r>
              <a:rPr lang="pl-PL" altLang="pl-PL" sz="2000" b="1" dirty="0" err="1">
                <a:solidFill>
                  <a:schemeClr val="tx1"/>
                </a:solidFill>
              </a:rPr>
              <a:t>smartphon</a:t>
            </a:r>
            <a:endParaRPr lang="pl-PL" altLang="pl-PL" sz="2000" b="1" dirty="0">
              <a:solidFill>
                <a:schemeClr val="tx1"/>
              </a:solidFill>
            </a:endParaRP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l-PL" altLang="pl-PL" sz="2000" b="1" dirty="0">
                <a:solidFill>
                  <a:schemeClr val="tx1"/>
                </a:solidFill>
              </a:rPr>
              <a:t>dostęp do bazy teleadresowej wszystkich komend i komisariatów Policji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l-PL" altLang="pl-PL" sz="2000" b="1" dirty="0">
                <a:solidFill>
                  <a:schemeClr val="tx1"/>
                </a:solidFill>
              </a:rPr>
              <a:t>możliwość bezpośredniego połączenia się telefonicznego z jednostką Policji, w tym z dzielnicowym lub wysłania mu wiadomości e-mail</a:t>
            </a:r>
          </a:p>
          <a:p>
            <a:pPr marL="342900" indent="-342900" algn="l">
              <a:buFont typeface="Arial" pitchFamily="34" charset="0"/>
              <a:buChar char="•"/>
              <a:defRPr/>
            </a:pPr>
            <a:r>
              <a:rPr lang="pl-PL" altLang="pl-PL" sz="2000" b="1" dirty="0">
                <a:solidFill>
                  <a:schemeClr val="tx1"/>
                </a:solidFill>
              </a:rPr>
              <a:t>funkcja automaty, wyznaczająca drogę do wybranej jednostki Policji</a:t>
            </a:r>
          </a:p>
          <a:p>
            <a:pPr algn="l">
              <a:defRPr/>
            </a:pPr>
            <a:endParaRPr lang="pl-PL" altLang="pl-PL" sz="2000" b="1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C3BF099-6E8D-4382-9994-CAF61068A77C}" type="slidenum">
              <a:rPr lang="pl-PL" smtClean="0"/>
              <a:pPr>
                <a:defRPr/>
              </a:pPr>
              <a:t>35</a:t>
            </a:fld>
            <a:endParaRPr lang="pl-PL"/>
          </a:p>
        </p:txBody>
      </p:sp>
      <p:pic>
        <p:nvPicPr>
          <p:cNvPr id="195588" name="Obraz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67663" y="188913"/>
            <a:ext cx="1020762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8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22775"/>
            <a:ext cx="3563938" cy="24304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1955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1100" y="4343400"/>
            <a:ext cx="3492500" cy="2481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/>
          </p:cNvSpPr>
          <p:nvPr>
            <p:ph type="title"/>
          </p:nvPr>
        </p:nvSpPr>
        <p:spPr>
          <a:xfrm>
            <a:off x="611188" y="287338"/>
            <a:ext cx="8229600" cy="1139825"/>
          </a:xfrm>
        </p:spPr>
        <p:txBody>
          <a:bodyPr/>
          <a:lstStyle/>
          <a:p>
            <a:pPr>
              <a:defRPr/>
            </a:pPr>
            <a:r>
              <a:rPr lang="pl-PL" b="1" dirty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DZIĘKUJĘ ZA UWAGĘ</a:t>
            </a:r>
          </a:p>
        </p:txBody>
      </p:sp>
      <p:pic>
        <p:nvPicPr>
          <p:cNvPr id="27651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/>
          <p:nvPr/>
        </p:nvSpPr>
        <p:spPr>
          <a:xfrm>
            <a:off x="3347864" y="5445224"/>
            <a:ext cx="49388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Komendant Komisariatu Policji w Serocku</a:t>
            </a:r>
          </a:p>
          <a:p>
            <a:r>
              <a:rPr lang="pl-PL" dirty="0"/>
              <a:t>kom,. Zbigniew Prusinowski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05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5792788"/>
          </a:xfrm>
        </p:spPr>
        <p:txBody>
          <a:bodyPr/>
          <a:lstStyle/>
          <a:p>
            <a:pPr marL="0" indent="0" algn="just" eaLnBrk="1" hangingPunct="1">
              <a:buFont typeface="Wingdings" pitchFamily="2" charset="2"/>
              <a:buNone/>
              <a:defRPr/>
            </a:pPr>
            <a:endParaRPr lang="pl-PL" sz="2000" b="1" dirty="0">
              <a:solidFill>
                <a:srgbClr val="800000"/>
              </a:solidFill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pl-PL" sz="2000" b="1" dirty="0">
              <a:solidFill>
                <a:srgbClr val="800000"/>
              </a:solidFill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r>
              <a:rPr lang="pl-PL" sz="2400" b="1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Komisariat Policji w Serocku liczy ogółem 24 etaty policyjne.</a:t>
            </a:r>
            <a:endParaRPr lang="pl-PL" sz="24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algn="just" eaLnBrk="1" hangingPunct="1">
              <a:buFont typeface="Wingdings" pitchFamily="2" charset="2"/>
              <a:buNone/>
              <a:defRPr/>
            </a:pPr>
            <a:endParaRPr lang="pl-PL" sz="2000" b="1" dirty="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STRUKTURA KOMISARIATU</a:t>
            </a:r>
            <a:endParaRPr lang="pl-PL" sz="2000" b="1" u="sng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pl-PL" sz="2000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Zespół Dyżurnych		 – 5 etatów</a:t>
            </a:r>
            <a:endParaRPr lang="pl-PL" sz="2000" b="1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Zespół Patrolowo Interwencyjny	- 10 etatów</a:t>
            </a:r>
            <a:endParaRPr lang="pl-PL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Zespół Kryminalny		- 5 etatów</a:t>
            </a:r>
            <a:endParaRPr lang="pl-PL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Zespół Dzielnicowych		- 2 etaty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Kierownictwo-			- 2 etaty</a:t>
            </a: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pl-PL" sz="20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pl-PL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Wakat na dzień 31.12.2018 -2</a:t>
            </a:r>
            <a:endParaRPr lang="pl-PL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171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49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49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49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49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49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49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49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493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500063" y="2214563"/>
            <a:ext cx="8358187" cy="160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Dynamika przestępczości </a:t>
            </a:r>
          </a:p>
          <a:p>
            <a:pPr algn="ctr">
              <a:defRPr/>
            </a:pPr>
            <a:r>
              <a:rPr lang="pl-PL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 7 monitorowanych kategoriach</a:t>
            </a:r>
            <a:endParaRPr lang="pl-PL" sz="24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pl-PL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pl-PL" sz="2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 algn="ctr" eaLnBrk="0" hangingPunct="0">
              <a:defRPr/>
            </a:pPr>
            <a:r>
              <a:rPr lang="pl-PL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styczeń-grudzień 2017/2018 rok</a:t>
            </a:r>
            <a:endParaRPr lang="pl-PL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8195" name="Obraz 6" descr="logo_ksp_m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86625" y="142875"/>
            <a:ext cx="1643063" cy="218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Obraz 2" descr="logopoprawione1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5072063"/>
            <a:ext cx="160020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Obraz 7" descr="kryminalna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715250" y="5357813"/>
            <a:ext cx="952500" cy="126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92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4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8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b="1" dirty="0">
                <a:solidFill>
                  <a:srgbClr val="A5002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Pełen katalog przestępstw</a:t>
            </a:r>
            <a:endParaRPr lang="pl-PL" sz="3200" dirty="0">
              <a:solidFill>
                <a:srgbClr val="A50021"/>
              </a:solidFill>
            </a:endParaRPr>
          </a:p>
        </p:txBody>
      </p:sp>
      <p:sp>
        <p:nvSpPr>
          <p:cNvPr id="6147" name="Symbol zastępczy tekstu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94663" cy="889000"/>
          </a:xfrm>
        </p:spPr>
        <p:txBody>
          <a:bodyPr/>
          <a:lstStyle/>
          <a:p>
            <a:pPr algn="just">
              <a:defRPr/>
            </a:pP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Wszczęcia postępowań – pełen katalog przestępstw, dynamika</a:t>
            </a:r>
            <a:r>
              <a:rPr lang="pl-PL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127,8 %  </a:t>
            </a: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 porównaniu do roku 2017.</a:t>
            </a:r>
          </a:p>
          <a:p>
            <a:pPr algn="just">
              <a:defRPr/>
            </a:pP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Osiągnięta wykrywalność w 2018 roku to</a:t>
            </a:r>
            <a:r>
              <a:rPr lang="pl-PL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78,3 %</a:t>
            </a:r>
            <a:r>
              <a:rPr lang="pl-PL" sz="1400" dirty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>
              <a:defRPr/>
            </a:pPr>
            <a:endParaRPr lang="pl-PL" sz="14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0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6443663" y="32131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graphicFrame>
        <p:nvGraphicFramePr>
          <p:cNvPr id="92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2024513"/>
              </p:ext>
            </p:extLst>
          </p:nvPr>
        </p:nvGraphicFramePr>
        <p:xfrm>
          <a:off x="327025" y="1992313"/>
          <a:ext cx="80597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Arkusz" r:id="rId5" imgW="8572512" imgH="4057642" progId="Excel.Sheet.8">
                  <p:embed/>
                </p:oleObj>
              </mc:Choice>
              <mc:Fallback>
                <p:oleObj name="Arkusz" r:id="rId5" imgW="8572512" imgH="4057642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992313"/>
                        <a:ext cx="8059738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429388" y="3573463"/>
            <a:ext cx="2498712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Wykrywalności</a:t>
            </a:r>
            <a:r>
              <a:rPr lang="pl-P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większa o </a:t>
            </a:r>
          </a:p>
          <a:p>
            <a:pPr>
              <a:spcBef>
                <a:spcPct val="50000"/>
              </a:spcBef>
              <a:defRPr/>
            </a:pPr>
            <a:r>
              <a:rPr lang="pl-P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8,4 %</a:t>
            </a:r>
            <a:endParaRPr lang="pl-PL" sz="16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 flipV="1">
            <a:off x="3214678" y="4429132"/>
            <a:ext cx="3000396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 flipV="1">
            <a:off x="5214942" y="4429132"/>
            <a:ext cx="1000132" cy="2857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10800000" flipH="1" flipV="1">
            <a:off x="6286512" y="3071810"/>
            <a:ext cx="240033" cy="2286016"/>
          </a:xfrm>
          <a:prstGeom prst="upArrow">
            <a:avLst>
              <a:gd name="adj1" fmla="val 50000"/>
              <a:gd name="adj2" fmla="val 38654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5" grpId="0" animBg="1"/>
      <p:bldP spid="12306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b="1" dirty="0">
                <a:solidFill>
                  <a:srgbClr val="A5002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Postępowania wszczęte w 7 podstawowych kategoriach</a:t>
            </a:r>
            <a:endParaRPr lang="pl-PL" sz="3200" dirty="0">
              <a:solidFill>
                <a:srgbClr val="A50021"/>
              </a:solidFill>
            </a:endParaRPr>
          </a:p>
        </p:txBody>
      </p:sp>
      <p:sp>
        <p:nvSpPr>
          <p:cNvPr id="6147" name="Symbol zastępczy tekstu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94663" cy="889000"/>
          </a:xfrm>
        </p:spPr>
        <p:txBody>
          <a:bodyPr/>
          <a:lstStyle/>
          <a:p>
            <a:pPr algn="just">
              <a:defRPr/>
            </a:pP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Wszczęcia postępowań – pełen katalog przestępstw, dynamika</a:t>
            </a:r>
            <a:r>
              <a:rPr lang="pl-PL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75,3%  </a:t>
            </a: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 porównaniu do roku 2017</a:t>
            </a:r>
          </a:p>
          <a:p>
            <a:pPr algn="just">
              <a:defRPr/>
            </a:pP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Osiągnięta wykrywalność w 2018 roku to</a:t>
            </a:r>
            <a:r>
              <a:rPr lang="pl-PL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37%</a:t>
            </a:r>
            <a:r>
              <a:rPr lang="pl-PL" sz="1400" dirty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>
              <a:defRPr/>
            </a:pPr>
            <a:endParaRPr lang="pl-PL" sz="14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0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6443663" y="32131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graphicFrame>
        <p:nvGraphicFramePr>
          <p:cNvPr id="92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4609175"/>
              </p:ext>
            </p:extLst>
          </p:nvPr>
        </p:nvGraphicFramePr>
        <p:xfrm>
          <a:off x="327025" y="1809750"/>
          <a:ext cx="8262938" cy="371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Arkusz" r:id="rId5" imgW="8505837" imgH="3762334" progId="Excel.Sheet.8">
                  <p:embed/>
                </p:oleObj>
              </mc:Choice>
              <mc:Fallback>
                <p:oleObj name="Arkusz" r:id="rId5" imgW="8505837" imgH="3762334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025" y="1809750"/>
                        <a:ext cx="8262938" cy="3714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429388" y="3573463"/>
            <a:ext cx="2498712" cy="7078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Wykrywalności</a:t>
            </a:r>
            <a:r>
              <a:rPr lang="pl-P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większa o </a:t>
            </a:r>
          </a:p>
          <a:p>
            <a:pPr>
              <a:spcBef>
                <a:spcPct val="50000"/>
              </a:spcBef>
              <a:defRPr/>
            </a:pPr>
            <a:r>
              <a:rPr lang="pl-P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0,3 %</a:t>
            </a:r>
            <a:endParaRPr lang="pl-PL" sz="16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 flipV="1">
            <a:off x="3214678" y="3717032"/>
            <a:ext cx="3000396" cy="9978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 flipV="1">
            <a:off x="5072066" y="3717031"/>
            <a:ext cx="1143008" cy="99785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rot="10800000" flipH="1" flipV="1">
            <a:off x="6286512" y="3071810"/>
            <a:ext cx="240033" cy="2286016"/>
          </a:xfrm>
          <a:prstGeom prst="upArrow">
            <a:avLst>
              <a:gd name="adj1" fmla="val 50000"/>
              <a:gd name="adj2" fmla="val 38654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5" grpId="0" animBg="1"/>
      <p:bldP spid="12306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pl-PL" sz="3200" b="1" dirty="0">
                <a:solidFill>
                  <a:srgbClr val="A5002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</a:rPr>
              <a:t>Kradzież cudzej rzeczy</a:t>
            </a:r>
            <a:endParaRPr lang="pl-PL" sz="3200" dirty="0">
              <a:solidFill>
                <a:srgbClr val="A50021"/>
              </a:solidFill>
            </a:endParaRPr>
          </a:p>
        </p:txBody>
      </p:sp>
      <p:sp>
        <p:nvSpPr>
          <p:cNvPr id="6147" name="Symbol zastępczy tekstu 2"/>
          <p:cNvSpPr>
            <a:spLocks noGrp="1"/>
          </p:cNvSpPr>
          <p:nvPr>
            <p:ph type="body" idx="1"/>
          </p:nvPr>
        </p:nvSpPr>
        <p:spPr>
          <a:xfrm>
            <a:off x="539750" y="1196975"/>
            <a:ext cx="8094663" cy="889000"/>
          </a:xfrm>
        </p:spPr>
        <p:txBody>
          <a:bodyPr/>
          <a:lstStyle/>
          <a:p>
            <a:pPr algn="just">
              <a:defRPr/>
            </a:pP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Wszczęcia postępowań - kradzież cudzej rzeczy, dynamika</a:t>
            </a:r>
            <a:r>
              <a:rPr lang="pl-PL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58,1 %  </a:t>
            </a: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w porównaniu do roku 2017</a:t>
            </a:r>
          </a:p>
          <a:p>
            <a:pPr algn="just">
              <a:defRPr/>
            </a:pPr>
            <a:r>
              <a:rPr lang="pl-PL" sz="1400" i="1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Osiągnięta wykrywalność w 2018 roku to</a:t>
            </a:r>
            <a:r>
              <a:rPr lang="pl-PL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pl-PL" sz="1400" i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32,4 %</a:t>
            </a:r>
            <a:r>
              <a:rPr lang="pl-PL" sz="1400" dirty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.</a:t>
            </a:r>
          </a:p>
          <a:p>
            <a:pPr algn="just">
              <a:defRPr/>
            </a:pPr>
            <a:endParaRPr lang="pl-PL" sz="14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9220" name="Obraz 2" descr="logopoprawione1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86750" y="142875"/>
            <a:ext cx="6953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14"/>
          <p:cNvSpPr txBox="1">
            <a:spLocks noChangeArrowheads="1"/>
          </p:cNvSpPr>
          <p:nvPr/>
        </p:nvSpPr>
        <p:spPr bwMode="auto">
          <a:xfrm>
            <a:off x="6443663" y="3213100"/>
            <a:ext cx="9366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pl-PL"/>
          </a:p>
        </p:txBody>
      </p:sp>
      <p:graphicFrame>
        <p:nvGraphicFramePr>
          <p:cNvPr id="922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023266"/>
              </p:ext>
            </p:extLst>
          </p:nvPr>
        </p:nvGraphicFramePr>
        <p:xfrm>
          <a:off x="395536" y="1960850"/>
          <a:ext cx="8059738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93" name="Arkusz" r:id="rId5" imgW="8572512" imgH="4057642" progId="Excel.Sheet.8">
                  <p:embed/>
                </p:oleObj>
              </mc:Choice>
              <mc:Fallback>
                <p:oleObj name="Arkusz" r:id="rId5" imgW="8572512" imgH="4057642" progId="Excel.Sheet.8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1960850"/>
                        <a:ext cx="8059738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6372225" y="3573463"/>
            <a:ext cx="2555875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pl-PL" sz="14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Wykrywalności</a:t>
            </a:r>
            <a:r>
              <a:rPr lang="pl-PL" sz="1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</a:rPr>
              <a:t> większa o 10,2 %</a:t>
            </a:r>
            <a:endParaRPr lang="pl-PL" sz="1600" b="1" dirty="0">
              <a:solidFill>
                <a:srgbClr val="A5002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itchFamily="34" charset="0"/>
            </a:endParaRPr>
          </a:p>
        </p:txBody>
      </p:sp>
      <p:sp>
        <p:nvSpPr>
          <p:cNvPr id="12305" name="Line 17"/>
          <p:cNvSpPr>
            <a:spLocks noChangeShapeType="1"/>
          </p:cNvSpPr>
          <p:nvPr/>
        </p:nvSpPr>
        <p:spPr bwMode="auto">
          <a:xfrm flipH="1" flipV="1">
            <a:off x="3203848" y="3865850"/>
            <a:ext cx="3011226" cy="49184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2306" name="Line 18"/>
          <p:cNvSpPr>
            <a:spLocks noChangeShapeType="1"/>
          </p:cNvSpPr>
          <p:nvPr/>
        </p:nvSpPr>
        <p:spPr bwMode="auto">
          <a:xfrm flipH="1" flipV="1">
            <a:off x="5004048" y="3357561"/>
            <a:ext cx="1211026" cy="100013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l-PL"/>
          </a:p>
        </p:txBody>
      </p:sp>
      <p:sp>
        <p:nvSpPr>
          <p:cNvPr id="10" name="AutoShape 26"/>
          <p:cNvSpPr>
            <a:spLocks noChangeArrowheads="1"/>
          </p:cNvSpPr>
          <p:nvPr/>
        </p:nvSpPr>
        <p:spPr bwMode="auto">
          <a:xfrm flipH="1">
            <a:off x="6286510" y="3357561"/>
            <a:ext cx="240033" cy="2303687"/>
          </a:xfrm>
          <a:prstGeom prst="upArrow">
            <a:avLst>
              <a:gd name="adj1" fmla="val 50000"/>
              <a:gd name="adj2" fmla="val 386540"/>
            </a:avLst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pl-PL" dirty="0">
              <a:solidFill>
                <a:srgbClr val="009900"/>
              </a:solidFill>
            </a:endParaRP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60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3" grpId="0"/>
      <p:bldP spid="12305" grpId="0" animBg="1"/>
      <p:bldP spid="12306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3234" name="Obiekt 7"/>
          <p:cNvGraphicFramePr>
            <a:graphicFrameLocks noChangeAspect="1"/>
          </p:cNvGraphicFramePr>
          <p:nvPr/>
        </p:nvGraphicFramePr>
        <p:xfrm>
          <a:off x="-104775" y="714375"/>
          <a:ext cx="8328025" cy="4492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3" r:id="rId4" imgW="8327858" imgH="4493141" progId="Excel.Chart.8">
                  <p:embed/>
                </p:oleObj>
              </mc:Choice>
              <mc:Fallback>
                <p:oleObj r:id="rId4" imgW="8327858" imgH="4493141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04775" y="714375"/>
                        <a:ext cx="8328025" cy="4492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3235" name="Tytuł 1"/>
          <p:cNvSpPr>
            <a:spLocks noGrp="1"/>
          </p:cNvSpPr>
          <p:nvPr>
            <p:ph type="title"/>
          </p:nvPr>
        </p:nvSpPr>
        <p:spPr>
          <a:xfrm>
            <a:off x="323850" y="44450"/>
            <a:ext cx="8229600" cy="863600"/>
          </a:xfrm>
        </p:spPr>
        <p:txBody>
          <a:bodyPr/>
          <a:lstStyle/>
          <a:p>
            <a:pPr>
              <a:lnSpc>
                <a:spcPct val="90000"/>
              </a:lnSpc>
            </a:pPr>
            <a:br>
              <a:rPr lang="pl-PL" altLang="pl-PL" sz="2400" b="1">
                <a:solidFill>
                  <a:srgbClr val="FF0000"/>
                </a:solidFill>
              </a:rPr>
            </a:br>
            <a:br>
              <a:rPr lang="pl-PL" altLang="pl-PL" sz="2400" b="1">
                <a:solidFill>
                  <a:srgbClr val="FF0000"/>
                </a:solidFill>
              </a:rPr>
            </a:br>
            <a:r>
              <a:rPr lang="pl-PL" altLang="pl-PL" sz="2400" b="1">
                <a:solidFill>
                  <a:srgbClr val="FF0000"/>
                </a:solidFill>
              </a:rPr>
              <a:t>Kradzież cudzej rzeczy w 2018 r. -  </a:t>
            </a:r>
            <a:br>
              <a:rPr lang="pl-PL" altLang="pl-PL" sz="2400" b="1">
                <a:solidFill>
                  <a:srgbClr val="FF0000"/>
                </a:solidFill>
              </a:rPr>
            </a:br>
            <a:r>
              <a:rPr lang="pl-PL" altLang="pl-PL" sz="2400" b="1">
                <a:solidFill>
                  <a:srgbClr val="FF0000"/>
                </a:solidFill>
              </a:rPr>
              <a:t>z podziałem na gminy– postępowania wszczęte</a:t>
            </a:r>
            <a:br>
              <a:rPr lang="pl-PL" altLang="pl-PL" sz="2400" b="1">
                <a:solidFill>
                  <a:srgbClr val="FF0000"/>
                </a:solidFill>
              </a:rPr>
            </a:br>
            <a:endParaRPr lang="pl-PL" altLang="pl-PL" sz="2400">
              <a:solidFill>
                <a:srgbClr val="FF0000"/>
              </a:solidFill>
            </a:endParaRPr>
          </a:p>
        </p:txBody>
      </p:sp>
      <p:sp>
        <p:nvSpPr>
          <p:cNvPr id="2" name="Symbol zastępczy numeru slajd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2AF48A-7DA8-4AC7-861F-C10891D22E0D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23237" name="Obraz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3" y="188913"/>
            <a:ext cx="1020762" cy="804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Wykres 7"/>
          <p:cNvGraphicFramePr>
            <a:graphicFrameLocks/>
          </p:cNvGraphicFramePr>
          <p:nvPr/>
        </p:nvGraphicFramePr>
        <p:xfrm>
          <a:off x="755576" y="3429000"/>
          <a:ext cx="5144889" cy="3247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821964791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9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0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8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4519</TotalTime>
  <Words>944</Words>
  <Application>Microsoft Office PowerPoint</Application>
  <PresentationFormat>Pokaz na ekranie (4:3)</PresentationFormat>
  <Paragraphs>250</Paragraphs>
  <Slides>36</Slides>
  <Notes>31</Notes>
  <HiddenSlides>0</HiddenSlides>
  <MMClips>0</MMClips>
  <ScaleCrop>false</ScaleCrop>
  <HeadingPairs>
    <vt:vector size="8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11</vt:i4>
      </vt:variant>
      <vt:variant>
        <vt:lpstr>Osadzone serwery OLE</vt:lpstr>
      </vt:variant>
      <vt:variant>
        <vt:i4>2</vt:i4>
      </vt:variant>
      <vt:variant>
        <vt:lpstr>Tytuły slajdów</vt:lpstr>
      </vt:variant>
      <vt:variant>
        <vt:i4>36</vt:i4>
      </vt:variant>
    </vt:vector>
  </HeadingPairs>
  <TitlesOfParts>
    <vt:vector size="56" baseType="lpstr">
      <vt:lpstr>Arial</vt:lpstr>
      <vt:lpstr>Calibri</vt:lpstr>
      <vt:lpstr>Constantia</vt:lpstr>
      <vt:lpstr>Garamond</vt:lpstr>
      <vt:lpstr>Tahoma</vt:lpstr>
      <vt:lpstr>Times New Roman</vt:lpstr>
      <vt:lpstr>Wingdings</vt:lpstr>
      <vt:lpstr>Motyw pakietu Office</vt:lpstr>
      <vt:lpstr>1_Motyw pakietu Office</vt:lpstr>
      <vt:lpstr>2_Motyw pakietu Office</vt:lpstr>
      <vt:lpstr>3_Motyw pakietu Office</vt:lpstr>
      <vt:lpstr>4_Motyw pakietu Office</vt:lpstr>
      <vt:lpstr>5_Motyw pakietu Office</vt:lpstr>
      <vt:lpstr>6_Motyw pakietu Office</vt:lpstr>
      <vt:lpstr>7_Motyw pakietu Office</vt:lpstr>
      <vt:lpstr>8_Motyw pakietu Office</vt:lpstr>
      <vt:lpstr>9_Motyw pakietu Office</vt:lpstr>
      <vt:lpstr>10_Motyw pakietu Office</vt:lpstr>
      <vt:lpstr>Arkusz</vt:lpstr>
      <vt:lpstr>Microsoft Excel Chart</vt:lpstr>
      <vt:lpstr> OCENA STANU BEZPIECZEŃSTWA I PORZADKU PUBLICZNEGO  NA TERENIE DZIAANIA  KOMISARIATU POLICJI W SEROCKU  dane statystyczne styczeń-grudzień 2018 rok </vt:lpstr>
      <vt:lpstr>KOMISARIAT POLICJI w SEROCKU  MIASTO I GMINA SEROCK</vt:lpstr>
      <vt:lpstr>Prezentacja programu PowerPoint</vt:lpstr>
      <vt:lpstr>Prezentacja programu PowerPoint</vt:lpstr>
      <vt:lpstr>Prezentacja programu PowerPoint</vt:lpstr>
      <vt:lpstr>Pełen katalog przestępstw</vt:lpstr>
      <vt:lpstr>Postępowania wszczęte w 7 podstawowych kategoriach</vt:lpstr>
      <vt:lpstr>Kradzież cudzej rzeczy</vt:lpstr>
      <vt:lpstr>  Kradzież cudzej rzeczy w 2018 r. -   z podziałem na gminy– postępowania wszczęte </vt:lpstr>
      <vt:lpstr>Kradzież z włamaniem</vt:lpstr>
      <vt:lpstr>WPADŁ PODEJRZANY O WŁAMANIA DO DOMÓW, POSZUKIWANY LISTEM GOŃCZYM</vt:lpstr>
      <vt:lpstr>  Kradzież z włamaniem w 2018 r. -   z podziałem na gminy – postępowania wszczęte  </vt:lpstr>
      <vt:lpstr>Kradzież i kradzież poprzez włamanie   samochodu</vt:lpstr>
      <vt:lpstr>Kradzież samochodu w 2018 r. -   z podziałem na gminy – postępowania wszczęte</vt:lpstr>
      <vt:lpstr>Bójka lub pobicie</vt:lpstr>
      <vt:lpstr>Bójki i pobicia w 2018 r. -   z podziałem na gminy – postępowania wszczęte</vt:lpstr>
      <vt:lpstr>Rozbój, kradzież rozbójnicza  i wymuszenie rozbójnicze </vt:lpstr>
      <vt:lpstr>  Przestępstwa rozbójnicze w 2018 r.      (rozbój, wymuszenie i kradzież rozbójnicza) z podziałem na gminy – postępowania wszczęte  </vt:lpstr>
      <vt:lpstr>Uszkodzenie mienia</vt:lpstr>
      <vt:lpstr>Uszkodzenie mienia w 2018 r. -   z podziałem na gminy – postępowania wszczęte</vt:lpstr>
      <vt:lpstr>Uszczerbek na zdrowiu</vt:lpstr>
      <vt:lpstr>Uszczerbek na zdrowiu w 2018 r. -   z podziałem na gminy – postępowania wszczęte</vt:lpstr>
      <vt:lpstr>Liczba przestępstw stwierdzonych – przestępczość narkotykowa</vt:lpstr>
      <vt:lpstr>SKALA PRZESTĘPCZOŚCI  NARKOTYKOWEJ  w 2018 r. z podziałem na gminy – przestępstwa stwierdzone</vt:lpstr>
      <vt:lpstr>Prezentacja programu PowerPoint</vt:lpstr>
      <vt:lpstr>Liczba nałożonych mandatów karnych MKK</vt:lpstr>
      <vt:lpstr>Prezentacja programu PowerPoint</vt:lpstr>
      <vt:lpstr>BEZPIECZEŃSTWO W RUCHU DROGOWYM W 2018 R.</vt:lpstr>
      <vt:lpstr>Prezentacja programu PowerPoint</vt:lpstr>
      <vt:lpstr>WSPARCIE FINANSOWE</vt:lpstr>
      <vt:lpstr>Prezentacja programu PowerPoint</vt:lpstr>
      <vt:lpstr>WSPÓLNE DZIAŁANIA</vt:lpstr>
      <vt:lpstr> PATROLE: </vt:lpstr>
      <vt:lpstr>Prezentacja programu PowerPoint</vt:lpstr>
      <vt:lpstr>Prezentacja programu PowerPoint</vt:lpstr>
      <vt:lpstr>DZIĘKUJĘ ZA UWAGĘ</vt:lpstr>
    </vt:vector>
  </TitlesOfParts>
  <Company>Nazwa twojej firmy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ODPRAW ROCZNA POSUMOWANIE WYNIKÓW OSIĄGNIĘTYCH PRZEZ KPP w LEGIONOWIE w 2008 r.</dc:title>
  <dc:creator>Norbert Miłosz</dc:creator>
  <cp:lastModifiedBy>Michał </cp:lastModifiedBy>
  <cp:revision>696</cp:revision>
  <cp:lastPrinted>2012-09-12T07:36:08Z</cp:lastPrinted>
  <dcterms:created xsi:type="dcterms:W3CDTF">2009-01-30T21:16:56Z</dcterms:created>
  <dcterms:modified xsi:type="dcterms:W3CDTF">2019-03-26T13:09:50Z</dcterms:modified>
</cp:coreProperties>
</file>