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4" r:id="rId4"/>
    <p:sldId id="265" r:id="rId5"/>
    <p:sldId id="272" r:id="rId6"/>
    <p:sldId id="273" r:id="rId7"/>
    <p:sldId id="276" r:id="rId8"/>
    <p:sldId id="279" r:id="rId9"/>
    <p:sldId id="295" r:id="rId10"/>
    <p:sldId id="294" r:id="rId11"/>
    <p:sldId id="296" r:id="rId12"/>
    <p:sldId id="259"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yna Kuniewicz" initials="JK" lastIdx="1" clrIdx="0">
    <p:extLst>
      <p:ext uri="{19B8F6BF-5375-455C-9EA6-DF929625EA0E}">
        <p15:presenceInfo xmlns:p15="http://schemas.microsoft.com/office/powerpoint/2012/main" userId="Justyna Kuniewic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3D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B3835C-0A3E-4A58-8B55-9439C108B1E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AC04BB0-6695-48F2-82E2-6E50EBA2D4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F476E7C-E948-49D8-BAEC-31D14395D4BA}"/>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F7AB3B49-F88F-449F-9A67-D570395D28A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AFDB312-4C0D-4315-884A-92C52C31C56F}"/>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103556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38CDC1-A0BC-42D9-A86A-4CEE4E8F5BD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CB296356-0459-48EB-9741-A086281D12F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F45D034-DB37-4D5E-9C7A-D66DD0D5490F}"/>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1B6D02B0-944C-4E7D-B453-0C9AB2D012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A073F77-06F8-47E9-AAFE-48B4E3559A67}"/>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2692263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DEAD247-662C-4BAF-85B1-F9F8A441F291}"/>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4CC62EF-A83A-4B82-9F8E-6A2C3B0B5771}"/>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217E444-200B-4BB0-9236-416C7CA86813}"/>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7C9661B0-5890-4237-A2D3-2FFC0D0DC3B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6A46428-16BD-41A8-83EF-17B3BCD3ED38}"/>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394312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14B612-B2AB-4CF0-88AA-FF9F4A51A53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C4AE12B-8E90-43D6-9301-24BBC5B871F4}"/>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34E12F0-1622-48B0-A3F2-ABFD88D67C78}"/>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2EE9BCA5-016B-4FCC-9802-B2450909BF7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36F7181-5CF9-46ED-B339-4BB85B750294}"/>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293779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685CA-4838-4C9C-A326-727FB0482B5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94165E9-89C1-4535-BE7C-D738D6D0DB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870159A-9D3B-41C6-97E4-88D97BFD29B8}"/>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5DB1D517-5F3D-4E04-970E-BEE5598AAEB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7B2D59F-45A9-4058-A0E6-02FA7409EB30}"/>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17355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7B26A3-2300-47E7-9FC0-7D7AA7C169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30C0CEA-0FD2-4EC9-8BDB-22837A0EFEE2}"/>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8F3CBE9-269A-4212-854C-6DD4E6B271F4}"/>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BE5021A-C806-4CDD-936A-0703311150C6}"/>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6" name="Symbol zastępczy stopki 5">
            <a:extLst>
              <a:ext uri="{FF2B5EF4-FFF2-40B4-BE49-F238E27FC236}">
                <a16:creationId xmlns:a16="http://schemas.microsoft.com/office/drawing/2014/main" id="{F677394F-62DC-4401-BEE1-93E5262E329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CCC4580-29A1-4CF9-90BA-467E1E18768A}"/>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3363220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AECE0B-A9DD-4999-8C7F-36D20731B46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C1A4763-73BC-475D-92ED-5F79299A76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076D3C4-EB68-418C-8B60-85962BEC7E8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622A699-D643-499A-9242-E0C8A16F24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EDC7D6A-AD14-43F1-98C5-C6EF41602A4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A42AEB8-5EC1-49E8-960E-3ABECA406667}"/>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8" name="Symbol zastępczy stopki 7">
            <a:extLst>
              <a:ext uri="{FF2B5EF4-FFF2-40B4-BE49-F238E27FC236}">
                <a16:creationId xmlns:a16="http://schemas.microsoft.com/office/drawing/2014/main" id="{2330DD63-315D-4824-98A9-91276B490FA5}"/>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761E59B-40AA-4CF7-AA3D-07846D958F6C}"/>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657966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7FBC1-18FF-43B0-B3D5-5BCFC50026B8}"/>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E91120B-C5C1-499A-B9D8-0AFB82D15402}"/>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4" name="Symbol zastępczy stopki 3">
            <a:extLst>
              <a:ext uri="{FF2B5EF4-FFF2-40B4-BE49-F238E27FC236}">
                <a16:creationId xmlns:a16="http://schemas.microsoft.com/office/drawing/2014/main" id="{EF38345C-06D8-488D-8B68-14F63B61F3A6}"/>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0F5038F2-98DF-4A05-B825-56F86EED42FA}"/>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4047881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EA56C22-0380-4CE6-873C-A981561EF1F6}"/>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3" name="Symbol zastępczy stopki 2">
            <a:extLst>
              <a:ext uri="{FF2B5EF4-FFF2-40B4-BE49-F238E27FC236}">
                <a16:creationId xmlns:a16="http://schemas.microsoft.com/office/drawing/2014/main" id="{FEB23C6A-B89D-4C9E-9743-0657E6E08FBF}"/>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51B8B3DA-C76B-46FC-B3C4-0C33FD22AB25}"/>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1673888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571A85-81E7-4A9E-8E95-7BA23ECF3DF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76217E1-99B2-4E4A-9BC4-15B5B99C1B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F58A1F2-EE7A-4C63-A6D9-B8B492691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D937B76-C119-45CD-B46C-467188C96E05}"/>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6" name="Symbol zastępczy stopki 5">
            <a:extLst>
              <a:ext uri="{FF2B5EF4-FFF2-40B4-BE49-F238E27FC236}">
                <a16:creationId xmlns:a16="http://schemas.microsoft.com/office/drawing/2014/main" id="{7D0AB129-6737-49B9-9190-59670452C61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64515B1-524E-4E7D-809B-A1243A14517F}"/>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114518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D8C63B-4ECE-41D1-AA97-F5514F00263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3384F12-A632-4B03-B3B3-A18065E9AE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55A23C84-1B6E-4DFC-9201-ADD49EDDD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5252D83-4413-4979-9D6F-B84A8C956ABE}"/>
              </a:ext>
            </a:extLst>
          </p:cNvPr>
          <p:cNvSpPr>
            <a:spLocks noGrp="1"/>
          </p:cNvSpPr>
          <p:nvPr>
            <p:ph type="dt" sz="half" idx="10"/>
          </p:nvPr>
        </p:nvSpPr>
        <p:spPr/>
        <p:txBody>
          <a:bodyPr/>
          <a:lstStyle/>
          <a:p>
            <a:fld id="{4A911C08-295B-4E02-8033-C465CE208A0E}" type="datetimeFigureOut">
              <a:rPr lang="pl-PL" smtClean="0"/>
              <a:t>29.01.2025</a:t>
            </a:fld>
            <a:endParaRPr lang="pl-PL"/>
          </a:p>
        </p:txBody>
      </p:sp>
      <p:sp>
        <p:nvSpPr>
          <p:cNvPr id="6" name="Symbol zastępczy stopki 5">
            <a:extLst>
              <a:ext uri="{FF2B5EF4-FFF2-40B4-BE49-F238E27FC236}">
                <a16:creationId xmlns:a16="http://schemas.microsoft.com/office/drawing/2014/main" id="{0934026F-086B-48EC-AA47-C04BB3AD953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6C57F1-19EC-490C-92F6-45DE1B44C83E}"/>
              </a:ext>
            </a:extLst>
          </p:cNvPr>
          <p:cNvSpPr>
            <a:spLocks noGrp="1"/>
          </p:cNvSpPr>
          <p:nvPr>
            <p:ph type="sldNum" sz="quarter" idx="12"/>
          </p:nvPr>
        </p:nvSpPr>
        <p:spPr/>
        <p:txBody>
          <a:bodyPr/>
          <a:lstStyle/>
          <a:p>
            <a:fld id="{C2517973-24BA-4773-9FEB-140119F6B362}" type="slidenum">
              <a:rPr lang="pl-PL" smtClean="0"/>
              <a:t>‹#›</a:t>
            </a:fld>
            <a:endParaRPr lang="pl-PL"/>
          </a:p>
        </p:txBody>
      </p:sp>
    </p:spTree>
    <p:extLst>
      <p:ext uri="{BB962C8B-B14F-4D97-AF65-F5344CB8AC3E}">
        <p14:creationId xmlns:p14="http://schemas.microsoft.com/office/powerpoint/2010/main" val="24597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0DD187C-C564-472D-B658-9E521B56D4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326AE5E-C0FD-40BF-9EDA-A195E93E26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5A51685-C86E-4602-9023-832F8455B8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11C08-295B-4E02-8033-C465CE208A0E}" type="datetimeFigureOut">
              <a:rPr lang="pl-PL" smtClean="0"/>
              <a:t>29.01.2025</a:t>
            </a:fld>
            <a:endParaRPr lang="pl-PL"/>
          </a:p>
        </p:txBody>
      </p:sp>
      <p:sp>
        <p:nvSpPr>
          <p:cNvPr id="5" name="Symbol zastępczy stopki 4">
            <a:extLst>
              <a:ext uri="{FF2B5EF4-FFF2-40B4-BE49-F238E27FC236}">
                <a16:creationId xmlns:a16="http://schemas.microsoft.com/office/drawing/2014/main" id="{B9D9A82B-6771-4CBC-9C80-C570E4E7A9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B9A12188-16E7-4CD8-88A8-E2A0829D16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17973-24BA-4773-9FEB-140119F6B362}" type="slidenum">
              <a:rPr lang="pl-PL" smtClean="0"/>
              <a:t>‹#›</a:t>
            </a:fld>
            <a:endParaRPr lang="pl-PL"/>
          </a:p>
        </p:txBody>
      </p:sp>
    </p:spTree>
    <p:extLst>
      <p:ext uri="{BB962C8B-B14F-4D97-AF65-F5344CB8AC3E}">
        <p14:creationId xmlns:p14="http://schemas.microsoft.com/office/powerpoint/2010/main" val="976058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B3D4A"/>
        </a:solidFill>
        <a:effectLst/>
      </p:bgPr>
    </p:bg>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6D5AECDB-16EE-4219-AB22-9DCF10C51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2840" y="1939332"/>
            <a:ext cx="6087327" cy="4528499"/>
          </a:xfrm>
          <a:prstGeom prst="rect">
            <a:avLst/>
          </a:prstGeom>
        </p:spPr>
      </p:pic>
      <p:pic>
        <p:nvPicPr>
          <p:cNvPr id="7" name="Obraz 6">
            <a:extLst>
              <a:ext uri="{FF2B5EF4-FFF2-40B4-BE49-F238E27FC236}">
                <a16:creationId xmlns:a16="http://schemas.microsoft.com/office/drawing/2014/main" id="{185C87D0-B546-4927-8A0B-4738E2BD19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732" y="890515"/>
            <a:ext cx="4271363" cy="1889257"/>
          </a:xfrm>
          <a:prstGeom prst="rect">
            <a:avLst/>
          </a:prstGeom>
        </p:spPr>
      </p:pic>
      <p:graphicFrame>
        <p:nvGraphicFramePr>
          <p:cNvPr id="8" name="Obiekt 7">
            <a:extLst>
              <a:ext uri="{FF2B5EF4-FFF2-40B4-BE49-F238E27FC236}">
                <a16:creationId xmlns:a16="http://schemas.microsoft.com/office/drawing/2014/main" id="{536C47D2-4727-4ED0-94A0-7668C8E68E43}"/>
              </a:ext>
            </a:extLst>
          </p:cNvPr>
          <p:cNvGraphicFramePr>
            <a:graphicFrameLocks noChangeAspect="1"/>
          </p:cNvGraphicFramePr>
          <p:nvPr>
            <p:extLst>
              <p:ext uri="{D42A27DB-BD31-4B8C-83A1-F6EECF244321}">
                <p14:modId xmlns:p14="http://schemas.microsoft.com/office/powerpoint/2010/main" val="1012827194"/>
              </p:ext>
            </p:extLst>
          </p:nvPr>
        </p:nvGraphicFramePr>
        <p:xfrm>
          <a:off x="943732" y="6240818"/>
          <a:ext cx="2857500" cy="227013"/>
        </p:xfrm>
        <a:graphic>
          <a:graphicData uri="http://schemas.openxmlformats.org/presentationml/2006/ole">
            <mc:AlternateContent xmlns:mc="http://schemas.openxmlformats.org/markup-compatibility/2006">
              <mc:Choice xmlns:v="urn:schemas-microsoft-com:vml" Requires="v">
                <p:oleObj name="CorelDRAW" r:id="rId4" imgW="2857576" imgH="227171" progId="CorelDraw.Graphic.16">
                  <p:embed/>
                </p:oleObj>
              </mc:Choice>
              <mc:Fallback>
                <p:oleObj name="CorelDRAW" r:id="rId4" imgW="2857576" imgH="227171" progId="CorelDraw.Graphic.16">
                  <p:embed/>
                  <p:pic>
                    <p:nvPicPr>
                      <p:cNvPr id="0" name=""/>
                      <p:cNvPicPr/>
                      <p:nvPr/>
                    </p:nvPicPr>
                    <p:blipFill>
                      <a:blip r:embed="rId5"/>
                      <a:stretch>
                        <a:fillRect/>
                      </a:stretch>
                    </p:blipFill>
                    <p:spPr>
                      <a:xfrm>
                        <a:off x="943732" y="6240818"/>
                        <a:ext cx="2857500" cy="227013"/>
                      </a:xfrm>
                      <a:prstGeom prst="rect">
                        <a:avLst/>
                      </a:prstGeom>
                    </p:spPr>
                  </p:pic>
                </p:oleObj>
              </mc:Fallback>
            </mc:AlternateContent>
          </a:graphicData>
        </a:graphic>
      </p:graphicFrame>
    </p:spTree>
    <p:extLst>
      <p:ext uri="{BB962C8B-B14F-4D97-AF65-F5344CB8AC3E}">
        <p14:creationId xmlns:p14="http://schemas.microsoft.com/office/powerpoint/2010/main" val="1339917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4F4C3-964B-BE03-5615-1449B68F6B80}"/>
            </a:ext>
          </a:extLst>
        </p:cNvPr>
        <p:cNvGrpSpPr/>
        <p:nvPr/>
      </p:nvGrpSpPr>
      <p:grpSpPr>
        <a:xfrm>
          <a:off x="0" y="0"/>
          <a:ext cx="0" cy="0"/>
          <a:chOff x="0" y="0"/>
          <a:chExt cx="0" cy="0"/>
        </a:xfrm>
      </p:grpSpPr>
      <p:pic>
        <p:nvPicPr>
          <p:cNvPr id="5" name="Obraz 4">
            <a:extLst>
              <a:ext uri="{FF2B5EF4-FFF2-40B4-BE49-F238E27FC236}">
                <a16:creationId xmlns:a16="http://schemas.microsoft.com/office/drawing/2014/main" id="{17F0BA40-2647-2950-64B9-AA5C0A581E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373ECD27-0528-BB4B-F140-295164E7B8EA}"/>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4CB2E590-3F98-86CB-9C04-59898949D413}"/>
              </a:ext>
            </a:extLst>
          </p:cNvPr>
          <p:cNvSpPr txBox="1"/>
          <p:nvPr/>
        </p:nvSpPr>
        <p:spPr>
          <a:xfrm>
            <a:off x="681486" y="285462"/>
            <a:ext cx="11096371" cy="6055504"/>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interwencje własne, ujawnione w wyniku patrolu – 36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w tym:</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26 interwencji – niewłaściwe parkowanie pojazdu,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3 interwencje – spożywanie alkoholu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6 interwencji – awaria oświetlenia ulicznego,</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 interwencja – zanieczyszczenie drogi,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ukarano MKK sprawców wykroczenia – 19 na kwotę 2250 zł.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Strażnicy Miejscy realizowali cykliczne kontrole źródeł ciepła na terenie miasta i gminy.</a:t>
            </a: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Dokonano wyliczenia wysokości podstawowej kwoty dotacji dla przedszkoli na 2025 r. oraz statystycznej liczby uczniów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przedszkolach prowadzonych przez Miasto i Gminę Serock. PKD (podstawowa kwota dotacji wynosi 16.653,30 zł – rocznie, 1.387,78 zł – miesięcznie). Kwota dotacji na 1 ucznia niepublicznego przedszkola niebędącego uczniem niepełnosprawnym stanowi 75%   podstawowej kwoty dotacji   dla   przedszkoli i wynosi 12.489,98 zł rocznie tj. 1.040,83 zł – miesięcznie.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Zgodnie z art. 30a Karty Nauczyciela przeprowadzono analizę poniesionych w 2024 roku wydatków na wynagrodzenia nauczycieli w odniesieniu do wysokości średnich wynagrodzeń, o których mowa w art. 30 ust. 3, oraz średniorocznej struktury zatrudnienia nauczycieli początkujących, mianowanych i dyplomowanych. Nie zaistniała konieczność wypłaty jednorazowych dodatków uzupełniających dla nauczycieli.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Sporządzono i przekazano do wojewody mazowieckiego rozliczenie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MiG</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Serock z wykorzystania dotacji celowej otrzymanej w 2024 r. na wyposażenie szkół w podręczniki, materiały edukacyjne i materiały ćwiczeniowe. Gmina otrzymała dotację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łącznej wysokości 206.868,14 zł w tym 1% na obsługę zadania.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Trwaja</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prace przygotowawcze dotyczące określenia terminów przeprowadzania postępowania rekrutacyjnego oraz postępowania uzupełniającego na rok szkolny 2025/2026, w tym terminów składania dokumentów do przedszkoli, oddziałów przedszkolnych i do klas pierwszych szkół podstawowych oraz do klasy wyższej niż klasa I sportowa, w szkołach podstawowych prowadzonych przez Miasto i Gminę Serock.  </a:t>
            </a:r>
          </a:p>
        </p:txBody>
      </p:sp>
    </p:spTree>
    <p:extLst>
      <p:ext uri="{BB962C8B-B14F-4D97-AF65-F5344CB8AC3E}">
        <p14:creationId xmlns:p14="http://schemas.microsoft.com/office/powerpoint/2010/main" val="3703236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9DBD4C-A686-4C88-0915-98F2AA8FC515}"/>
            </a:ext>
          </a:extLst>
        </p:cNvPr>
        <p:cNvGrpSpPr/>
        <p:nvPr/>
      </p:nvGrpSpPr>
      <p:grpSpPr>
        <a:xfrm>
          <a:off x="0" y="0"/>
          <a:ext cx="0" cy="0"/>
          <a:chOff x="0" y="0"/>
          <a:chExt cx="0" cy="0"/>
        </a:xfrm>
      </p:grpSpPr>
      <p:pic>
        <p:nvPicPr>
          <p:cNvPr id="5" name="Obraz 4">
            <a:extLst>
              <a:ext uri="{FF2B5EF4-FFF2-40B4-BE49-F238E27FC236}">
                <a16:creationId xmlns:a16="http://schemas.microsoft.com/office/drawing/2014/main" id="{DAB2C3B9-6E12-6D79-9D61-5320871A4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46D4DBE0-3C62-2AFB-D8B0-0C557B83CC86}"/>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A77BAAC3-83B7-DE26-CA54-E52C8692D6FA}"/>
              </a:ext>
            </a:extLst>
          </p:cNvPr>
          <p:cNvSpPr txBox="1"/>
          <p:nvPr/>
        </p:nvSpPr>
        <p:spPr>
          <a:xfrm>
            <a:off x="681486" y="377220"/>
            <a:ext cx="11096371" cy="5816977"/>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Od 01.01.2025 r. nastąpiła zmiana kryterium dochodowego dla osób korzystających ze świadczeń z pomocy społecznej (aktualnie 823 zł dla osoby w rodzinie, 1010 zł dla osoby samotnie gospodarującej) co wiązało się z przeliczeniem wysokości zasiłków stałych  i okresowych oraz odpłatności dla osób, u których świadczone są usługi opiekuńcze.</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Wydano decyzje dla 45 dzieci na dożywianie z programu „Posiłek w szkole i w domu” na okres od stycznia do czerwca 2025 r.</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Podpisano umowę na realizację rządowego programu „Asystent osobisty osoby z niepełnosprawnością" dla Jednostek Samorządu Terytorialnego - edycja 2025.</a:t>
            </a: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Centrum Kultury i Czytelnictwa zorganizowało następujące wydarzenia:</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04.01.2025 - Koncert Noworoczny: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Uniatowski</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„The Best Of”</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06.01.2025 - Święto Trzech Króli – orszak i koncert kolęd</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10.01.2025 - Tango argentyńskie - praktyka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tangowa</a:t>
            </a:r>
            <a:endParaRPr lang="pl-PL" sz="1550" dirty="0">
              <a:effectLst/>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11.01.2025 - Wieczór Kolęd i Piosenek Świątecznych – Zespół „Tobie Śpiewam”</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18.01.2025 - Koncert kolęd i pastorałek w wykonaniu instrumentalistów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CKiCz</a:t>
            </a:r>
            <a:endParaRPr lang="pl-PL" sz="1550" dirty="0">
              <a:effectLst/>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18.01.2025 - Warsztaty aromaterapii - użyczenie sali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19.01.2025 - Koncert z okazji Dnia Babci i Dziadka „Spotkanie z piosenką festiwalową” w wykonaniu Kasi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Kuceł</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oraz Damiana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Lusy</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wraz z wystawą prac plastycznych projektu „Nocne Malowanie”</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24.01.2025 - Tango argentyńskie - praktyka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tangowa</a:t>
            </a:r>
            <a:endParaRPr lang="pl-PL" sz="1550" dirty="0">
              <a:effectLst/>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25.01.2025:</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Teatr Młodego Widza pt. "Spektakl do zjedzenia" w wykonaniu Teatru TAK!</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Szyciokawiarnia</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Warsztaty dziewiarstwa artystycznego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DRUM CIRCLE KLICK&amp;DRUM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26.01.2025 - 33. Finał WOŚP - Hala sportowa Szkoły Podstawowej w Jadwisinie</a:t>
            </a:r>
          </a:p>
        </p:txBody>
      </p:sp>
    </p:spTree>
    <p:extLst>
      <p:ext uri="{BB962C8B-B14F-4D97-AF65-F5344CB8AC3E}">
        <p14:creationId xmlns:p14="http://schemas.microsoft.com/office/powerpoint/2010/main" val="1429182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B3D4A"/>
        </a:solidFill>
        <a:effectLst/>
      </p:bgPr>
    </p:bg>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2F70615C-BC44-4D6E-9303-359E306DB2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6083" y="5756455"/>
            <a:ext cx="3361778" cy="634934"/>
          </a:xfrm>
          <a:prstGeom prst="rect">
            <a:avLst/>
          </a:prstGeom>
        </p:spPr>
      </p:pic>
      <p:pic>
        <p:nvPicPr>
          <p:cNvPr id="10" name="Obraz 9">
            <a:extLst>
              <a:ext uri="{FF2B5EF4-FFF2-40B4-BE49-F238E27FC236}">
                <a16:creationId xmlns:a16="http://schemas.microsoft.com/office/drawing/2014/main" id="{6C9BFE02-8F36-4A02-B090-C39E434413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7237" y="784078"/>
            <a:ext cx="3017526" cy="3928880"/>
          </a:xfrm>
          <a:prstGeom prst="rect">
            <a:avLst/>
          </a:prstGeom>
        </p:spPr>
      </p:pic>
    </p:spTree>
    <p:extLst>
      <p:ext uri="{BB962C8B-B14F-4D97-AF65-F5344CB8AC3E}">
        <p14:creationId xmlns:p14="http://schemas.microsoft.com/office/powerpoint/2010/main" val="946620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6" name="pole tekstowe 5">
            <a:extLst>
              <a:ext uri="{FF2B5EF4-FFF2-40B4-BE49-F238E27FC236}">
                <a16:creationId xmlns:a16="http://schemas.microsoft.com/office/drawing/2014/main" id="{4DE08C93-0041-45E4-AB2E-44F172505C8B}"/>
              </a:ext>
            </a:extLst>
          </p:cNvPr>
          <p:cNvSpPr txBox="1"/>
          <p:nvPr/>
        </p:nvSpPr>
        <p:spPr>
          <a:xfrm>
            <a:off x="1778557" y="406957"/>
            <a:ext cx="9696660" cy="1200329"/>
          </a:xfrm>
          <a:prstGeom prst="rect">
            <a:avLst/>
          </a:prstGeom>
          <a:noFill/>
        </p:spPr>
        <p:txBody>
          <a:bodyPr wrap="square" rtlCol="0">
            <a:spAutoFit/>
          </a:bodyPr>
          <a:lstStyle/>
          <a:p>
            <a:pPr algn="ctr"/>
            <a:r>
              <a:rPr lang="pl-PL" dirty="0">
                <a:solidFill>
                  <a:srgbClr val="3B3D4A"/>
                </a:solidFill>
                <a:latin typeface="Montserrat ExtraBold" panose="00000900000000000000" pitchFamily="2" charset="-18"/>
              </a:rPr>
              <a:t>Informacja</a:t>
            </a:r>
          </a:p>
          <a:p>
            <a:pPr algn="ctr"/>
            <a:r>
              <a:rPr lang="pl-PL" dirty="0">
                <a:solidFill>
                  <a:srgbClr val="3B3D4A"/>
                </a:solidFill>
                <a:latin typeface="Montserrat ExtraBold" panose="00000900000000000000" pitchFamily="2" charset="-18"/>
              </a:rPr>
              <a:t>Burmistrza Miasta i Gminy Serock</a:t>
            </a:r>
          </a:p>
          <a:p>
            <a:pPr algn="ctr"/>
            <a:r>
              <a:rPr lang="pl-PL" dirty="0">
                <a:solidFill>
                  <a:srgbClr val="3B3D4A"/>
                </a:solidFill>
                <a:latin typeface="Montserrat ExtraBold" panose="00000900000000000000" pitchFamily="2" charset="-18"/>
              </a:rPr>
              <a:t>o działalności między sesjami </a:t>
            </a:r>
            <a:br>
              <a:rPr lang="pl-PL" dirty="0">
                <a:solidFill>
                  <a:srgbClr val="3B3D4A"/>
                </a:solidFill>
                <a:latin typeface="Montserrat ExtraBold" panose="00000900000000000000" pitchFamily="2" charset="-18"/>
              </a:rPr>
            </a:br>
            <a:r>
              <a:rPr lang="pl-PL" dirty="0">
                <a:solidFill>
                  <a:srgbClr val="3B3D4A"/>
                </a:solidFill>
                <a:latin typeface="Montserrat ExtraBold" panose="00000900000000000000" pitchFamily="2" charset="-18"/>
              </a:rPr>
              <a:t>(18 grudnia 2024r.– 29 stycznia 2025r.)</a:t>
            </a:r>
          </a:p>
        </p:txBody>
      </p:sp>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14" name="pole tekstowe 13">
            <a:extLst>
              <a:ext uri="{FF2B5EF4-FFF2-40B4-BE49-F238E27FC236}">
                <a16:creationId xmlns:a16="http://schemas.microsoft.com/office/drawing/2014/main" id="{E6D2EAEB-0715-B4AC-542E-2A398FA8805C}"/>
              </a:ext>
            </a:extLst>
          </p:cNvPr>
          <p:cNvSpPr txBox="1"/>
          <p:nvPr/>
        </p:nvSpPr>
        <p:spPr>
          <a:xfrm>
            <a:off x="504573" y="1660901"/>
            <a:ext cx="11182854" cy="4624343"/>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23.12.2024 r. wszczęto postępowanie dotyczące opracowania dokumentacji technicznej budowy ścieżki pieszo-rowerowej w ciągu drogi wojewódzkiej nr 622 (Szadki – północna granica gminy). Jedna z ofert mieści się w kwocie zaplanowanej na ten cel – procedura zmierza do rozstrzygnięcia postępowania.</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20.01.2025 r. wszczęto postepowanie dotyczące drugiego etapu budowy sieci kanalizacji sanitarnej w Jachrance. Otwarcie ofert zaplanowano na 10.02.2025 r.</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Zawarte umowy: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16.12.2024 r. zawarto umowę na opracowanie dokumentacji projektowo – kosztorysowej budowy kanalizacji sanitarnej w Serocku rejon ulic Polna – Traugutta – Pogodna. Poprzednia umowa na realizację tego zadania została wypowiedziana z winy wykonawcy.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21.01.2025 r. zawarto umowę na wykonanie kompleksowej, wielobranżowej usługi pełnienia nadzoru inwestorskiego przy realizacji zadania inwestycyjnego związanego z budową szkoły podstawowej i żłobka w Wierzbicy.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Zadania w toku: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Budowa szkoły podstawowej z częścią żłobkową w Wierzbicy.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Opracowanie dokumentacji projektowo – kosztorysowej budowy fragmentu ul. Karolińskiej w Karolinie wraz ze skrzyżowaniem z drogą krajową.</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Opracowanie dokumentacji projektowo – kosztorysowej budowy kanalizacji sanitarnej w rejonie ulicy Głównej w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Stasim</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Lesie oraz ulicy Radziwiłłów w Ludwinowie Zegrzyńskim.</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Budynek dawnego kasyna oficerskiego w Zegrzu - dokumentacja jest na etapie procedury uzyskania pozwolenia na budowę. Wojewoda Mazowiecki przesłał projekt do uzgodnienia z Mazowieckim Wojewódzkim Konserwatorem Zabytków w Warszawie.</a:t>
            </a:r>
          </a:p>
        </p:txBody>
      </p:sp>
    </p:spTree>
    <p:extLst>
      <p:ext uri="{BB962C8B-B14F-4D97-AF65-F5344CB8AC3E}">
        <p14:creationId xmlns:p14="http://schemas.microsoft.com/office/powerpoint/2010/main" val="147553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6" name="pole tekstowe 5">
            <a:extLst>
              <a:ext uri="{FF2B5EF4-FFF2-40B4-BE49-F238E27FC236}">
                <a16:creationId xmlns:a16="http://schemas.microsoft.com/office/drawing/2014/main" id="{4DE08C93-0041-45E4-AB2E-44F172505C8B}"/>
              </a:ext>
            </a:extLst>
          </p:cNvPr>
          <p:cNvSpPr txBox="1"/>
          <p:nvPr/>
        </p:nvSpPr>
        <p:spPr>
          <a:xfrm>
            <a:off x="681486" y="230628"/>
            <a:ext cx="11182854" cy="6532558"/>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Zadania zakończone w okresie sprawozdawczym:</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Opracowanie dokumentacji projektowo – kosztorysowej dla zadania pn. „Budowa gminnego boiska sportowego w Izbicy.”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Opracowanie dokumentacji projektowo – kosztorysowej dla zadania pn. „Modernizacja ul. Sadowej w Serocku”.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Budowa budynku komunalnego w Borowej Górze.</a:t>
            </a: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endParaRPr lang="pl-PL" sz="1550" dirty="0">
              <a:effectLst/>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Złożony został wniosek o dofinansowanie z budżetu Województwa Mazowieckiego na realizację zadania pn. „Modernizacja drogi gminnej w m. Guty”.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Wszystkie szkoły z terenu Miasta i Gminy Serock zgłoszone zostały do udziału w naborze partnerów w celu wspólnej realizacji projektu „Mazowiecka Szkoła Przyszłości” z Urzędem Marszałkowskim.  Celem partnerstwa jest wspólna realizacja projektu dofinansowanego w ramach Funduszy Europejskich dla Mazowsza 2021-2027. Wkład własny w projekcie zostanie pokryty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ze środków Województwa Mazowieckiego. Wstępnie zakwalifikowana została Szkoła Podstawowa w Serocku.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Otrzymaliśmy promesę wstępną z Rządowego Programu Odbudowy Zabytków na realizację inwestycji pn.: „Modernizacja zabytkowych budynków w Serocku” na kwotę 441 000,00 zł.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W ramach zadania przeprowadzone zostaną prace przy budynkach zlokalizowanych przy ul. Rynek 14, ul. Pułtuska 15 i Pułtuska 17 w Serocku. Jest to promesa wynikająca ze zmiany zadania (postępowanie dotyczące zadania „Zagospodarowanie terenu Grodziska Barbarka i terenów przyległych” ze względu na wartość znacznie przekraczającą zaplanowane środki nie zostało rozstrzygnięte).</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Podpisano umowę na dofinansowanie ze środków KPO zadania pn. „Termomodernizacja budynku Centrum Kultury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i Czytelnictwa w Serocku” w kwocie 540 752,20 zł.</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19.12.2024 r. podpisano akt notarialny dotyczący nabycia na własność Miasta i Gminy Serock działki nr 18/1 z obrębu 06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Serocku o powierzchni 79 m2, użytkowanej jako ciąg pieszy, ogólnodostępny chodnik przy ul. Pułtuskiej - wykonanie uchwały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nr 746/LXX/2023 z dnia 19.07.2023 r.</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20.12.2024 r. podpisano akt notarialny dotyczący sprzedaży działek nr 137/2 i 137/4 położonych we wsi Wola </a:t>
            </a:r>
            <a:r>
              <a:rPr lang="pl-PL" sz="1550" dirty="0" err="1">
                <a:effectLst/>
                <a:latin typeface="Hind" panose="02000000000000000000" pitchFamily="2" charset="-18"/>
                <a:ea typeface="Times New Roman" panose="02020603050405020304" pitchFamily="18" charset="0"/>
                <a:cs typeface="Times New Roman" panose="02020603050405020304" pitchFamily="18" charset="0"/>
              </a:rPr>
              <a:t>Smolana</a:t>
            </a:r>
            <a:r>
              <a:rPr lang="pl-PL" sz="1550" dirty="0">
                <a:effectLst/>
                <a:latin typeface="Hind" panose="02000000000000000000" pitchFamily="2" charset="-18"/>
                <a:ea typeface="Times New Roman" panose="02020603050405020304" pitchFamily="18" charset="0"/>
                <a:cs typeface="Times New Roman" panose="02020603050405020304" pitchFamily="18" charset="0"/>
              </a:rPr>
              <a:t>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wyniku zorganizowanego w dniu 29.11.2024r. przetargu ustnego nieograniczonego - wykonanie uchwały nr 205/XXI/2012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z dnia 25.04.2012 r.</a:t>
            </a:r>
          </a:p>
        </p:txBody>
      </p:sp>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Tree>
    <p:extLst>
      <p:ext uri="{BB962C8B-B14F-4D97-AF65-F5344CB8AC3E}">
        <p14:creationId xmlns:p14="http://schemas.microsoft.com/office/powerpoint/2010/main" val="71799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33F22E2F-7DBF-5A4E-D8D7-B8723996299C}"/>
              </a:ext>
            </a:extLst>
          </p:cNvPr>
          <p:cNvSpPr txBox="1"/>
          <p:nvPr/>
        </p:nvSpPr>
        <p:spPr>
          <a:xfrm>
            <a:off x="830005" y="414406"/>
            <a:ext cx="10965755" cy="5816977"/>
          </a:xfrm>
          <a:prstGeom prst="rect">
            <a:avLst/>
          </a:prstGeom>
          <a:noFill/>
        </p:spPr>
        <p:txBody>
          <a:bodyPr wrap="square" rtlCol="0">
            <a:spAutoFit/>
          </a:bodyPr>
          <a:lstStyle/>
          <a:p>
            <a:r>
              <a:rPr lang="pl-PL" sz="1550" dirty="0">
                <a:latin typeface="Hind" panose="02000000000000000000" pitchFamily="2" charset="-18"/>
                <a:cs typeface="Times New Roman" panose="02020603050405020304" pitchFamily="18" charset="0"/>
              </a:rPr>
              <a:t>• W dniu 20.12.2024r. podpisano akt notarialny dotyczący zamiany działki nr 345/9 o powierzchni 2753 m2 we wsi Skubianka na działkę nr 344/10 o powierzchni 2753 m2 we wsi Skubianka w celu połączenia nabytej działki w funkcjonalną całość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z nieruchomością przyległą - wykonanie uchwały nr 883/LXXXI/2024 z dnia 24.04.2024 r.</a:t>
            </a:r>
          </a:p>
          <a:p>
            <a:r>
              <a:rPr lang="pl-PL" sz="1550" dirty="0">
                <a:latin typeface="Hind" panose="02000000000000000000" pitchFamily="2" charset="-18"/>
                <a:cs typeface="Times New Roman" panose="02020603050405020304" pitchFamily="18" charset="0"/>
              </a:rPr>
              <a:t>• W dniu 20.12.2024 r. podpisano akt notarialny dotyczący nieodpłatnego nabycia na własność Miasta i Gminy Serock działki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nr 1/11 i 1/16 obr.06 w Serocku o łącznej powierzchni 941 m2 z przeznaczeniem pod poszerzenie drogi gminnej ul. Czeskiej - wykonanie uchwały nr 100/XII/2024 z dnia 18.12.2024 r.</a:t>
            </a:r>
          </a:p>
          <a:p>
            <a:endParaRPr lang="pl-PL" sz="1550">
              <a:latin typeface="Hind" panose="02000000000000000000" pitchFamily="2" charset="-18"/>
              <a:cs typeface="Times New Roman" panose="02020603050405020304" pitchFamily="18" charset="0"/>
            </a:endParaRPr>
          </a:p>
          <a:p>
            <a:endParaRPr lang="pl-PL" sz="1550" dirty="0">
              <a:latin typeface="Hind" panose="02000000000000000000" pitchFamily="2" charset="-18"/>
              <a:cs typeface="Times New Roman" panose="02020603050405020304" pitchFamily="18" charset="0"/>
            </a:endParaRPr>
          </a:p>
          <a:p>
            <a:endParaRPr lang="pl-PL" sz="1550" dirty="0">
              <a:latin typeface="Hind" panose="02000000000000000000" pitchFamily="2" charset="-18"/>
              <a:cs typeface="Times New Roman" panose="02020603050405020304" pitchFamily="18" charset="0"/>
            </a:endParaRPr>
          </a:p>
          <a:p>
            <a:r>
              <a:rPr lang="pl-PL" sz="1550" dirty="0">
                <a:latin typeface="Hind" panose="02000000000000000000" pitchFamily="2" charset="-18"/>
                <a:cs typeface="Times New Roman" panose="02020603050405020304" pitchFamily="18" charset="0"/>
              </a:rPr>
              <a:t>• Do 31 stycznia br. należy złożyć „Informację o wyrobach zawierających azbest” do Burmistrza Miasta i Gminy Serock. Podmioty gospodarcze przedkładają taką informację do Marszałka Województwa Mazowieckiego. Informację sporządza się w dwóch egzemplarzach, z czego jeden przekazuje się do organu, a drugi przechowuje w domu przez okres jednego roku, do czasu sporządzenia kolejnej informacji. Dane te następnie przenoszone są do ogólnopolskiej bazy azbestowej, którą co roku się aktualizuje.</a:t>
            </a:r>
          </a:p>
          <a:p>
            <a:r>
              <a:rPr lang="pl-PL" sz="1550" dirty="0">
                <a:latin typeface="Hind" panose="02000000000000000000" pitchFamily="2" charset="-18"/>
                <a:cs typeface="Times New Roman" panose="02020603050405020304" pitchFamily="18" charset="0"/>
              </a:rPr>
              <a:t>• Trwa wydawanie „kart użytkownika PSZOK” - karty dostępne są w dwóch formach: fizyczna lub w formie konta w aplikacji dla osób, które nie potrzebują karty fizycznej. Wydanych zostało już: kart fizycznych: 420 szt., kart wirtualnych: 15 szt. </a:t>
            </a:r>
          </a:p>
          <a:p>
            <a:r>
              <a:rPr lang="pl-PL" sz="1550" dirty="0">
                <a:latin typeface="Hind" panose="02000000000000000000" pitchFamily="2" charset="-18"/>
                <a:cs typeface="Times New Roman" panose="02020603050405020304" pitchFamily="18" charset="0"/>
              </a:rPr>
              <a:t>• Przygotowywane są zawiadomienia o wysokości opłaty za gospodarowanie odpadami komunalnymi. W przygotowanych zawiadomieniach wyliczona opłata jest już pomniejszona o zniżkę z tytułu Karty Dużej Rodziny oraz zniżkę z tytułu posiadania kompostownika (ważna informacja dla Sołtysów). </a:t>
            </a:r>
          </a:p>
          <a:p>
            <a:r>
              <a:rPr lang="pl-PL" sz="1550" dirty="0">
                <a:latin typeface="Hind" panose="02000000000000000000" pitchFamily="2" charset="-18"/>
                <a:cs typeface="Times New Roman" panose="02020603050405020304" pitchFamily="18" charset="0"/>
              </a:rPr>
              <a:t>• Podpisano umowy na: </a:t>
            </a:r>
          </a:p>
          <a:p>
            <a:r>
              <a:rPr lang="pl-PL" sz="1550" dirty="0">
                <a:latin typeface="Hind" panose="02000000000000000000" pitchFamily="2" charset="-18"/>
                <a:cs typeface="Times New Roman" panose="02020603050405020304" pitchFamily="18" charset="0"/>
              </a:rPr>
              <a:t>a) całodobową opiekę weterynaryjną w 2025 r.; </a:t>
            </a:r>
          </a:p>
          <a:p>
            <a:r>
              <a:rPr lang="pl-PL" sz="1550" dirty="0">
                <a:latin typeface="Hind" panose="02000000000000000000" pitchFamily="2" charset="-18"/>
                <a:cs typeface="Times New Roman" panose="02020603050405020304" pitchFamily="18" charset="0"/>
              </a:rPr>
              <a:t>b) przeprowadzanie zabiegów weterynaryjnych wynikających z programu opieki nad bezdomnymi zwierzętami i zapobiegania bezdomności zwierząt na 2025 r. </a:t>
            </a:r>
          </a:p>
          <a:p>
            <a:endParaRPr lang="pl-PL" sz="1550" dirty="0">
              <a:latin typeface="Hind" panose="02000000000000000000" pitchFamily="2" charset="-18"/>
              <a:cs typeface="Times New Roman" panose="02020603050405020304" pitchFamily="18" charset="0"/>
            </a:endParaRPr>
          </a:p>
        </p:txBody>
      </p:sp>
    </p:spTree>
    <p:extLst>
      <p:ext uri="{BB962C8B-B14F-4D97-AF65-F5344CB8AC3E}">
        <p14:creationId xmlns:p14="http://schemas.microsoft.com/office/powerpoint/2010/main" val="1030015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33F22E2F-7DBF-5A4E-D8D7-B8723996299C}"/>
              </a:ext>
            </a:extLst>
          </p:cNvPr>
          <p:cNvSpPr txBox="1"/>
          <p:nvPr/>
        </p:nvSpPr>
        <p:spPr>
          <a:xfrm>
            <a:off x="798009" y="589922"/>
            <a:ext cx="11183680" cy="5101397"/>
          </a:xfrm>
          <a:prstGeom prst="rect">
            <a:avLst/>
          </a:prstGeom>
          <a:noFill/>
        </p:spPr>
        <p:txBody>
          <a:bodyPr wrap="square" rtlCol="0">
            <a:spAutoFit/>
          </a:bodyPr>
          <a:lstStyle/>
          <a:p>
            <a:pPr marL="215900" algn="just"/>
            <a:r>
              <a:rPr lang="pl-PL" sz="1550" dirty="0">
                <a:latin typeface="Hind" panose="02000000000000000000" pitchFamily="2" charset="-18"/>
                <a:cs typeface="Times New Roman" panose="02020603050405020304" pitchFamily="18" charset="0"/>
              </a:rPr>
              <a:t>Gabinety weterynaryjne, z którymi będziemy współpracowali w 2025 r. to: </a:t>
            </a:r>
          </a:p>
          <a:p>
            <a:pPr marL="215900" algn="just"/>
            <a:r>
              <a:rPr lang="pl-PL" sz="1550" dirty="0">
                <a:latin typeface="Hind" panose="02000000000000000000" pitchFamily="2" charset="-18"/>
                <a:cs typeface="Times New Roman" panose="02020603050405020304" pitchFamily="18" charset="0"/>
              </a:rPr>
              <a:t>- Gabinet Weterynaryjny lek. wet. Piotr Machowski, Stasi Las, ul. Cicha 3, 05 – 140 Serock.</a:t>
            </a:r>
          </a:p>
          <a:p>
            <a:pPr marL="215900" algn="just"/>
            <a:r>
              <a:rPr lang="pl-PL" sz="1550" dirty="0">
                <a:latin typeface="Hind" panose="02000000000000000000" pitchFamily="2" charset="-18"/>
                <a:cs typeface="Times New Roman" panose="02020603050405020304" pitchFamily="18" charset="0"/>
              </a:rPr>
              <a:t>- Lecznica dla Zwierząt FRINGILLA Cezary </a:t>
            </a:r>
            <a:r>
              <a:rPr lang="pl-PL" sz="1550" dirty="0" err="1">
                <a:latin typeface="Hind" panose="02000000000000000000" pitchFamily="2" charset="-18"/>
                <a:cs typeface="Times New Roman" panose="02020603050405020304" pitchFamily="18" charset="0"/>
              </a:rPr>
              <a:t>Witeszczak</a:t>
            </a:r>
            <a:r>
              <a:rPr lang="pl-PL" sz="1550" dirty="0">
                <a:latin typeface="Hind" panose="02000000000000000000" pitchFamily="2" charset="-18"/>
                <a:cs typeface="Times New Roman" panose="02020603050405020304" pitchFamily="18" charset="0"/>
              </a:rPr>
              <a:t>, ul. Pułtuska 32, 05 – 140 Serock.</a:t>
            </a:r>
          </a:p>
          <a:p>
            <a:pPr marL="215900" algn="just"/>
            <a:r>
              <a:rPr lang="pl-PL" sz="1550" dirty="0">
                <a:latin typeface="Hind" panose="02000000000000000000" pitchFamily="2" charset="-18"/>
                <a:cs typeface="Times New Roman" panose="02020603050405020304" pitchFamily="18" charset="0"/>
              </a:rPr>
              <a:t>Podpisano umowę na objęcie opieką bezdomnych zwierząt w schronisku dla bezdomnych zwierząt, wyłoniony podmiot to: Przedsiębiorstwo Wielobranżowe PERRO Marzena Golańska Zamienie ul. Leśna 23, 05-300 Mińsk Mazowiecki prowadzący schronisko w miejscowości Małe Boże.</a:t>
            </a:r>
          </a:p>
          <a:p>
            <a:pPr marL="215900" algn="just"/>
            <a:r>
              <a:rPr lang="pl-PL" sz="1550" dirty="0">
                <a:latin typeface="Hind" panose="02000000000000000000" pitchFamily="2" charset="-18"/>
                <a:cs typeface="Times New Roman" panose="02020603050405020304" pitchFamily="18" charset="0"/>
              </a:rPr>
              <a:t>• Przyjmowanie i rozpatrywanie wniosków związanych z odbiorem lub demontażem i utylizacją wyrobów zawierających azbest od mieszkańców gminy oraz z gospodarstw rolnych. W okresie międzysesyjnym wpłynęło 5 nowych wniosków.</a:t>
            </a:r>
          </a:p>
          <a:p>
            <a:pPr marL="215900" algn="just"/>
            <a:r>
              <a:rPr lang="pl-PL" sz="1550" dirty="0">
                <a:latin typeface="Hind" panose="02000000000000000000" pitchFamily="2" charset="-18"/>
                <a:cs typeface="Times New Roman" panose="02020603050405020304" pitchFamily="18" charset="0"/>
              </a:rPr>
              <a:t>• Przyjmowanie i rozpatrywanie 22 zgłoszeń zamiaru usunięcia drzew, oraz 8 wniosków o wydanie zezwolenia na usunięcie drzew. Ponadto prowadzone są 2 postępowania w sprawie wymierzenia administracyjnej kary pieniężnej (1 - za usunięcie drzew bez zezwolenia lub zgłoszenia i - za zniszczenie drzew), prowadzonych w trybie art. 88 ust. 1 pkt 3 i 1 lub 6 ustawy </a:t>
            </a:r>
          </a:p>
          <a:p>
            <a:pPr marL="215900" algn="just"/>
            <a:r>
              <a:rPr lang="pl-PL" sz="1550" dirty="0">
                <a:latin typeface="Hind" panose="02000000000000000000" pitchFamily="2" charset="-18"/>
                <a:cs typeface="Times New Roman" panose="02020603050405020304" pitchFamily="18" charset="0"/>
              </a:rPr>
              <a:t>z dnia 16 kwietnia 2004 roku o ochronie przyrody.</a:t>
            </a:r>
          </a:p>
          <a:p>
            <a:pPr marL="215900" algn="just"/>
            <a:r>
              <a:rPr lang="pl-PL" sz="1550" dirty="0">
                <a:latin typeface="Hind" panose="02000000000000000000" pitchFamily="2" charset="-18"/>
                <a:cs typeface="Times New Roman" panose="02020603050405020304" pitchFamily="18" charset="0"/>
              </a:rPr>
              <a:t>• Za grudzień 2024 r. faktury za odbiór odpadów wynosiły:</a:t>
            </a:r>
          </a:p>
          <a:p>
            <a:pPr marL="215900" algn="just"/>
            <a:r>
              <a:rPr lang="pl-PL" sz="1550" dirty="0">
                <a:latin typeface="Hind" panose="02000000000000000000" pitchFamily="2" charset="-18"/>
                <a:cs typeface="Times New Roman" panose="02020603050405020304" pitchFamily="18" charset="0"/>
              </a:rPr>
              <a:t>1) 445 022,55 zł za odbiór odpadów sprzed posesji, w ramach czego odebrano: odpady zmieszane 308,2 Mg, bioodpady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111,34 Mg; szkło, papier i tworzywa sztuczne 102,4 Mg,</a:t>
            </a:r>
          </a:p>
          <a:p>
            <a:pPr marL="215900" algn="just"/>
            <a:r>
              <a:rPr lang="pl-PL" sz="1550" dirty="0">
                <a:latin typeface="Hind" panose="02000000000000000000" pitchFamily="2" charset="-18"/>
                <a:cs typeface="Times New Roman" panose="02020603050405020304" pitchFamily="18" charset="0"/>
              </a:rPr>
              <a:t>2) 34 454,27 zł za odbiór odpadów z PSZOK, w ramach czego odebrano: zmieszane odpady budowlane 19,74 Mg; bioodpady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2,5 Mg; odpady wielkogabarytowe 13,90 Mg; opony 1,72 Mg; opakowania z papieru, opakowania z tworzyw sztucznych oraz szkło 6,38 Mg; leki 0,008 Mg. </a:t>
            </a:r>
          </a:p>
          <a:p>
            <a:pPr marL="215900" algn="just"/>
            <a:r>
              <a:rPr lang="pl-PL" sz="1550" dirty="0">
                <a:latin typeface="Hind" panose="02000000000000000000" pitchFamily="2" charset="-18"/>
                <a:cs typeface="Times New Roman" panose="02020603050405020304" pitchFamily="18" charset="0"/>
              </a:rPr>
              <a:t>• Przeprowadzono 14 kontroli przedsiębiorców odbierających odpady komunalne. </a:t>
            </a:r>
          </a:p>
          <a:p>
            <a:pPr marL="215900" algn="just"/>
            <a:r>
              <a:rPr lang="pl-PL" sz="1550" dirty="0">
                <a:latin typeface="Hind" panose="02000000000000000000" pitchFamily="2" charset="-18"/>
                <a:cs typeface="Times New Roman" panose="02020603050405020304" pitchFamily="18" charset="0"/>
              </a:rPr>
              <a:t>• W dalszym ciągu prowadzone są kontrole przedsiębiorców odbierających i transportujących nieczystości ciekłe. Do tej pory skontrolowano 25 przedsiębiorców, 4 kontrole są w trakcie.</a:t>
            </a:r>
          </a:p>
        </p:txBody>
      </p:sp>
    </p:spTree>
    <p:extLst>
      <p:ext uri="{BB962C8B-B14F-4D97-AF65-F5344CB8AC3E}">
        <p14:creationId xmlns:p14="http://schemas.microsoft.com/office/powerpoint/2010/main" val="1018691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33F22E2F-7DBF-5A4E-D8D7-B8723996299C}"/>
              </a:ext>
            </a:extLst>
          </p:cNvPr>
          <p:cNvSpPr txBox="1"/>
          <p:nvPr/>
        </p:nvSpPr>
        <p:spPr>
          <a:xfrm>
            <a:off x="681486" y="281984"/>
            <a:ext cx="11461947" cy="6294031"/>
          </a:xfrm>
          <a:prstGeom prst="rect">
            <a:avLst/>
          </a:prstGeom>
          <a:noFill/>
        </p:spPr>
        <p:txBody>
          <a:bodyPr wrap="square" rtlCol="0">
            <a:spAutoFit/>
          </a:bodyPr>
          <a:lstStyle/>
          <a:p>
            <a:pPr marL="215900" algn="just"/>
            <a:r>
              <a:rPr lang="pl-PL" sz="1550" dirty="0">
                <a:latin typeface="Hind" panose="02000000000000000000" pitchFamily="2" charset="-18"/>
                <a:cs typeface="Times New Roman" panose="02020603050405020304" pitchFamily="18" charset="0"/>
              </a:rPr>
              <a:t>• Prowadzone postępowania administracyjne w sprawie wydania decyzji o środowiskowych uwarunkowaniach dla przedsięwzięć pn.:</a:t>
            </a:r>
          </a:p>
          <a:p>
            <a:pPr marL="215900" algn="just"/>
            <a:r>
              <a:rPr lang="pl-PL" sz="1550" dirty="0">
                <a:latin typeface="Hind" panose="02000000000000000000" pitchFamily="2" charset="-18"/>
                <a:cs typeface="Times New Roman" panose="02020603050405020304" pitchFamily="18" charset="0"/>
              </a:rPr>
              <a:t>1) „Budowa czterech budynków mieszkalnych wielorodzinnych z garażami podziemnymi, budynku usługowego, parkingu naziemnego wraz z infrastrukturą techniczną w miejscowości Zegrze przy ul. Oficerskiej”, zlokalizowanego na działkach o nr ew. 111/311, w miejscowości Zegrze, </a:t>
            </a:r>
            <a:r>
              <a:rPr lang="pl-PL" sz="1550" dirty="0" err="1">
                <a:latin typeface="Hind" panose="02000000000000000000" pitchFamily="2" charset="-18"/>
                <a:cs typeface="Times New Roman" panose="02020603050405020304" pitchFamily="18" charset="0"/>
              </a:rPr>
              <a:t>obr</a:t>
            </a:r>
            <a:r>
              <a:rPr lang="pl-PL" sz="1550" dirty="0">
                <a:latin typeface="Hind" panose="02000000000000000000" pitchFamily="2" charset="-18"/>
                <a:cs typeface="Times New Roman" panose="02020603050405020304" pitchFamily="18" charset="0"/>
              </a:rPr>
              <a:t>. 0011 Jadwisin, gm. Serock. </a:t>
            </a:r>
          </a:p>
          <a:p>
            <a:pPr marL="215900" algn="just"/>
            <a:r>
              <a:rPr lang="pl-PL" sz="1550" dirty="0">
                <a:latin typeface="Hind" panose="02000000000000000000" pitchFamily="2" charset="-18"/>
                <a:cs typeface="Times New Roman" panose="02020603050405020304" pitchFamily="18" charset="0"/>
              </a:rPr>
              <a:t>2) „Budowa zespołu budynków mieszkaniowych wielorodzinnych, budowa budynku hotelowego oraz budowa kompleksu sportowego – centrum tenisowego wraz z zagospodarowaniem terenu, zlokalizowanego przy ul. Zegrzyńskiej w Jachrance, na działkach ew. 335/20, 336/1, 336/13, 336/61, 336/62, 336/63, 336/64, 336/65, 336/66, 338/4, obręb </a:t>
            </a:r>
            <a:r>
              <a:rPr lang="pl-PL" sz="1550" dirty="0" err="1">
                <a:latin typeface="Hind" panose="02000000000000000000" pitchFamily="2" charset="-18"/>
                <a:cs typeface="Times New Roman" panose="02020603050405020304" pitchFamily="18" charset="0"/>
              </a:rPr>
              <a:t>ewid</a:t>
            </a:r>
            <a:r>
              <a:rPr lang="pl-PL" sz="1550" dirty="0">
                <a:latin typeface="Hind" panose="02000000000000000000" pitchFamily="2" charset="-18"/>
                <a:cs typeface="Times New Roman" panose="02020603050405020304" pitchFamily="18" charset="0"/>
              </a:rPr>
              <a:t>. 0010 Jachranka, jednostka </a:t>
            </a:r>
            <a:r>
              <a:rPr lang="pl-PL" sz="1550" dirty="0" err="1">
                <a:latin typeface="Hind" panose="02000000000000000000" pitchFamily="2" charset="-18"/>
                <a:cs typeface="Times New Roman" panose="02020603050405020304" pitchFamily="18" charset="0"/>
              </a:rPr>
              <a:t>ewid</a:t>
            </a:r>
            <a:r>
              <a:rPr lang="pl-PL" sz="1550" dirty="0">
                <a:latin typeface="Hind" panose="02000000000000000000" pitchFamily="2" charset="-18"/>
                <a:cs typeface="Times New Roman" panose="02020603050405020304" pitchFamily="18" charset="0"/>
              </a:rPr>
              <a:t>. 140804_5 Serock – obszar wiejski gm. Serock”. </a:t>
            </a:r>
          </a:p>
          <a:p>
            <a:pPr marL="215900" algn="just"/>
            <a:r>
              <a:rPr lang="pl-PL" sz="1550" dirty="0">
                <a:latin typeface="Hind" panose="02000000000000000000" pitchFamily="2" charset="-18"/>
                <a:cs typeface="Times New Roman" panose="02020603050405020304" pitchFamily="18" charset="0"/>
              </a:rPr>
              <a:t>• Wydano decyzję o środowiskowych uwarunkowaniach dla przedsięwzięcia pn.: „Zbieranie odpadów na terenie działek o nr </a:t>
            </a:r>
            <a:r>
              <a:rPr lang="pl-PL" sz="1550" dirty="0" err="1">
                <a:latin typeface="Hind" panose="02000000000000000000" pitchFamily="2" charset="-18"/>
                <a:cs typeface="Times New Roman" panose="02020603050405020304" pitchFamily="18" charset="0"/>
              </a:rPr>
              <a:t>ewid</a:t>
            </a:r>
            <a:r>
              <a:rPr lang="pl-PL" sz="1550" dirty="0">
                <a:latin typeface="Hind" panose="02000000000000000000" pitchFamily="2" charset="-18"/>
                <a:cs typeface="Times New Roman" panose="02020603050405020304" pitchFamily="18" charset="0"/>
              </a:rPr>
              <a:t>. 96/5 i 96/13 obręb Dębe, gmina Serock, powiat legionowski, województwo mazowieckie”.</a:t>
            </a:r>
          </a:p>
          <a:p>
            <a:pPr marL="215900" algn="just"/>
            <a:r>
              <a:rPr lang="pl-PL" sz="1550" dirty="0">
                <a:latin typeface="Hind" panose="02000000000000000000" pitchFamily="2" charset="-18"/>
                <a:cs typeface="Times New Roman" panose="02020603050405020304" pitchFamily="18" charset="0"/>
              </a:rPr>
              <a:t>• Na wniosek Inwestora zawieszono postępowanie administracyjne o wydanie decyzji o środowiskowych uwarunkowaniach dla przedsięwzięcia pn. „Budowa dwóch budynków mieszkalnych wielorodzinnych z garażem podziemnym i infrastrukturą techniczną w miejscowości Wierzbica na działce o nr ew. 168/1, </a:t>
            </a:r>
            <a:r>
              <a:rPr lang="pl-PL" sz="1550" dirty="0" err="1">
                <a:latin typeface="Hind" panose="02000000000000000000" pitchFamily="2" charset="-18"/>
                <a:cs typeface="Times New Roman" panose="02020603050405020304" pitchFamily="18" charset="0"/>
              </a:rPr>
              <a:t>obr</a:t>
            </a:r>
            <a:r>
              <a:rPr lang="pl-PL" sz="1550" dirty="0">
                <a:latin typeface="Hind" panose="02000000000000000000" pitchFamily="2" charset="-18"/>
                <a:cs typeface="Times New Roman" panose="02020603050405020304" pitchFamily="18" charset="0"/>
              </a:rPr>
              <a:t>. 140804_5.0025 Wierzbica, gm. Serock”.</a:t>
            </a:r>
          </a:p>
          <a:p>
            <a:pPr marL="215900" algn="just"/>
            <a:endParaRPr lang="pl-PL" sz="1550" dirty="0">
              <a:latin typeface="Hind" panose="02000000000000000000" pitchFamily="2" charset="-18"/>
              <a:cs typeface="Times New Roman" panose="02020603050405020304" pitchFamily="18" charset="0"/>
            </a:endParaRPr>
          </a:p>
          <a:p>
            <a:pPr marL="215900" algn="just"/>
            <a:endParaRPr lang="pl-PL" sz="1550" dirty="0">
              <a:latin typeface="Hind" panose="02000000000000000000" pitchFamily="2" charset="-18"/>
              <a:cs typeface="Times New Roman" panose="02020603050405020304" pitchFamily="18" charset="0"/>
            </a:endParaRPr>
          </a:p>
          <a:p>
            <a:pPr marL="215900" algn="just"/>
            <a:r>
              <a:rPr lang="pl-PL" sz="1550" dirty="0">
                <a:latin typeface="Hind" panose="02000000000000000000" pitchFamily="2" charset="-18"/>
                <a:cs typeface="Times New Roman" panose="02020603050405020304" pitchFamily="18" charset="0"/>
              </a:rPr>
              <a:t>• Zlecono przegląd instalacji gazowych w budynkach administrowanych przez MGZGK firmie ARAS Adam </a:t>
            </a:r>
            <a:r>
              <a:rPr lang="pl-PL" sz="1550" dirty="0" err="1">
                <a:latin typeface="Hind" panose="02000000000000000000" pitchFamily="2" charset="-18"/>
                <a:cs typeface="Times New Roman" panose="02020603050405020304" pitchFamily="18" charset="0"/>
              </a:rPr>
              <a:t>Koczkodon</a:t>
            </a:r>
            <a:r>
              <a:rPr lang="pl-PL" sz="1550" dirty="0">
                <a:latin typeface="Hind" panose="02000000000000000000" pitchFamily="2" charset="-18"/>
                <a:cs typeface="Times New Roman" panose="02020603050405020304" pitchFamily="18" charset="0"/>
              </a:rPr>
              <a:t>. </a:t>
            </a:r>
          </a:p>
          <a:p>
            <a:pPr marL="215900" algn="just"/>
            <a:r>
              <a:rPr lang="pl-PL" sz="1550" dirty="0">
                <a:latin typeface="Hind" panose="02000000000000000000" pitchFamily="2" charset="-18"/>
                <a:cs typeface="Times New Roman" panose="02020603050405020304" pitchFamily="18" charset="0"/>
              </a:rPr>
              <a:t>Wartość umowy – 16 000,00 zł brutto.</a:t>
            </a:r>
          </a:p>
          <a:p>
            <a:pPr marL="215900" algn="just"/>
            <a:r>
              <a:rPr lang="pl-PL" sz="1550" dirty="0">
                <a:latin typeface="Hind" panose="02000000000000000000" pitchFamily="2" charset="-18"/>
                <a:cs typeface="Times New Roman" panose="02020603050405020304" pitchFamily="18" charset="0"/>
              </a:rPr>
              <a:t>• Podpisano umowę na usługi kominiarskie z Zakładem Usług Kominiarskich Robert Karbowski na kwotę 33 690,00 zł brutto.</a:t>
            </a:r>
          </a:p>
          <a:p>
            <a:pPr marL="215900" algn="just"/>
            <a:r>
              <a:rPr lang="pl-PL" sz="1550" dirty="0">
                <a:latin typeface="Hind" panose="02000000000000000000" pitchFamily="2" charset="-18"/>
                <a:cs typeface="Times New Roman" panose="02020603050405020304" pitchFamily="18" charset="0"/>
              </a:rPr>
              <a:t>• Zakupiono sól drogową w ilości 150 ton od firmy ALPIMO. Wartość 20 787,00 zł.</a:t>
            </a:r>
          </a:p>
          <a:p>
            <a:pPr marL="215900" algn="just"/>
            <a:r>
              <a:rPr lang="pl-PL" sz="1550" dirty="0">
                <a:latin typeface="Hind" panose="02000000000000000000" pitchFamily="2" charset="-18"/>
                <a:cs typeface="Times New Roman" panose="02020603050405020304" pitchFamily="18" charset="0"/>
              </a:rPr>
              <a:t>• Zlecono przegląd urządzeń na placach zabaw firmie ERBUDOWA Robert Socha. Wartość umowy – 7 995,00 zł brutto.</a:t>
            </a:r>
          </a:p>
          <a:p>
            <a:pPr marL="215900" algn="just"/>
            <a:r>
              <a:rPr lang="pl-PL" sz="1550" dirty="0">
                <a:latin typeface="Hind" panose="02000000000000000000" pitchFamily="2" charset="-18"/>
                <a:cs typeface="Times New Roman" panose="02020603050405020304" pitchFamily="18" charset="0"/>
              </a:rPr>
              <a:t>• Zlecono prowadzenie monitoringu składowiska odpadów Instytutowi Meteorologii i Gospodarki Wodnej w Warszawie.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 Wartość umowy 9 003,60 zł brutto.</a:t>
            </a:r>
          </a:p>
          <a:p>
            <a:pPr marL="215900" algn="just"/>
            <a:r>
              <a:rPr lang="pl-PL" sz="1550" dirty="0">
                <a:latin typeface="Hind" panose="02000000000000000000" pitchFamily="2" charset="-18"/>
                <a:cs typeface="Times New Roman" panose="02020603050405020304" pitchFamily="18" charset="0"/>
              </a:rPr>
              <a:t>• Zlecono wykonanie tynków zewnętrznych na budynku warsztatowym MGZGK. Wykonawca firma ARBUD Kaszuba Arkadiusz. Wartość umowy 19 983,16 zł.</a:t>
            </a:r>
          </a:p>
          <a:p>
            <a:pPr marL="215900" algn="just"/>
            <a:endParaRPr lang="pl-PL" sz="1550" dirty="0">
              <a:latin typeface="Hind" panose="02000000000000000000" pitchFamily="2" charset="-18"/>
              <a:cs typeface="Times New Roman" panose="02020603050405020304" pitchFamily="18" charset="0"/>
            </a:endParaRPr>
          </a:p>
        </p:txBody>
      </p:sp>
    </p:spTree>
    <p:extLst>
      <p:ext uri="{BB962C8B-B14F-4D97-AF65-F5344CB8AC3E}">
        <p14:creationId xmlns:p14="http://schemas.microsoft.com/office/powerpoint/2010/main" val="351211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33F22E2F-7DBF-5A4E-D8D7-B8723996299C}"/>
              </a:ext>
            </a:extLst>
          </p:cNvPr>
          <p:cNvSpPr txBox="1"/>
          <p:nvPr/>
        </p:nvSpPr>
        <p:spPr>
          <a:xfrm>
            <a:off x="681485" y="424152"/>
            <a:ext cx="11300203" cy="6055504"/>
          </a:xfrm>
          <a:prstGeom prst="rect">
            <a:avLst/>
          </a:prstGeom>
          <a:noFill/>
        </p:spPr>
        <p:txBody>
          <a:bodyPr wrap="square" rtlCol="0">
            <a:spAutoFit/>
          </a:bodyPr>
          <a:lstStyle/>
          <a:p>
            <a:pPr marL="215900" algn="just"/>
            <a:r>
              <a:rPr lang="pl-PL" sz="1550" dirty="0">
                <a:latin typeface="Hind" panose="02000000000000000000" pitchFamily="2" charset="-18"/>
                <a:cs typeface="Times New Roman" panose="02020603050405020304" pitchFamily="18" charset="0"/>
              </a:rPr>
              <a:t>• Podpisano umowę na odbiór odpadów z budynku biurowego MGZGK z Zakładem Kształtowania Terenów Zielonych w Serocku. Wartość umowy 2 000,00 zł brutto.</a:t>
            </a:r>
          </a:p>
          <a:p>
            <a:pPr marL="215900" algn="just"/>
            <a:r>
              <a:rPr lang="pl-PL" sz="1550" dirty="0">
                <a:latin typeface="Hind" panose="02000000000000000000" pitchFamily="2" charset="-18"/>
                <a:cs typeface="Times New Roman" panose="02020603050405020304" pitchFamily="18" charset="0"/>
              </a:rPr>
              <a:t>• Zlecono przegląd ścieżek pieszo – rowerowych Wierzbica – Serock, Serock – Jadwisin. Wykonawca firma ERBUDOWA Robert Socha, wartość umowy 3 444,00 zł brutto.</a:t>
            </a:r>
          </a:p>
          <a:p>
            <a:pPr marL="215900" algn="just"/>
            <a:r>
              <a:rPr lang="pl-PL" sz="1550" dirty="0">
                <a:latin typeface="Hind" panose="02000000000000000000" pitchFamily="2" charset="-18"/>
                <a:cs typeface="Times New Roman" panose="02020603050405020304" pitchFamily="18" charset="0"/>
              </a:rPr>
              <a:t>• Wysłano zaproszenia do składania ofert na remonty cząstkowe ulic o nawierzchni bitumicznej. Otwarcie ofert - 29.01.2025 r.</a:t>
            </a:r>
          </a:p>
          <a:p>
            <a:pPr marL="215900" algn="just"/>
            <a:r>
              <a:rPr lang="pl-PL" sz="1550" dirty="0">
                <a:latin typeface="Hind" panose="02000000000000000000" pitchFamily="2" charset="-18"/>
                <a:cs typeface="Times New Roman" panose="02020603050405020304" pitchFamily="18" charset="0"/>
              </a:rPr>
              <a:t>• Zawarto umowę na odbiór odpadów z opróżniania koszy ulicznych, likwidacji dzikich wysypisk, czyszczenia placów i parkingów z MS-EKO Sp. z o.o.. Wartość umowy wynosi 170 000,00 zł brutto.</a:t>
            </a:r>
          </a:p>
          <a:p>
            <a:pPr marL="215900" algn="just"/>
            <a:r>
              <a:rPr lang="pl-PL" sz="1550" dirty="0">
                <a:latin typeface="Hind" panose="02000000000000000000" pitchFamily="2" charset="-18"/>
                <a:cs typeface="Times New Roman" panose="02020603050405020304" pitchFamily="18" charset="0"/>
              </a:rPr>
              <a:t>• Ogłoszono przetarg na równanie i żwirowanie dróg o nawierzchni gruntowej. Otwarcie ofert – 27.01.2025 r.</a:t>
            </a:r>
          </a:p>
          <a:p>
            <a:pPr marL="215900" algn="just"/>
            <a:endParaRPr lang="pl-PL" sz="1550" dirty="0">
              <a:latin typeface="Hind" panose="02000000000000000000" pitchFamily="2" charset="-18"/>
              <a:cs typeface="Times New Roman" panose="02020603050405020304" pitchFamily="18" charset="0"/>
            </a:endParaRPr>
          </a:p>
          <a:p>
            <a:pPr marL="215900" algn="just"/>
            <a:endParaRPr lang="pl-PL" sz="1550" dirty="0">
              <a:latin typeface="Hind" panose="02000000000000000000" pitchFamily="2" charset="-18"/>
              <a:cs typeface="Times New Roman" panose="02020603050405020304" pitchFamily="18" charset="0"/>
            </a:endParaRPr>
          </a:p>
          <a:p>
            <a:pPr marL="215900" algn="just"/>
            <a:r>
              <a:rPr lang="pl-PL" sz="1550" dirty="0">
                <a:latin typeface="Hind" panose="02000000000000000000" pitchFamily="2" charset="-18"/>
                <a:cs typeface="Times New Roman" panose="02020603050405020304" pitchFamily="18" charset="0"/>
              </a:rPr>
              <a:t>• Podpisano umowę na usuwanie awarii na sieci wodociągowej na terenie gminy Serock w roku 2025.- INSTAL-BUD z Kobyłki.</a:t>
            </a:r>
          </a:p>
          <a:p>
            <a:pPr marL="215900" algn="just"/>
            <a:r>
              <a:rPr lang="pl-PL" sz="1550" dirty="0">
                <a:latin typeface="Hind" panose="02000000000000000000" pitchFamily="2" charset="-18"/>
                <a:cs typeface="Times New Roman" panose="02020603050405020304" pitchFamily="18" charset="0"/>
              </a:rPr>
              <a:t>• Wyliczono </a:t>
            </a:r>
            <a:r>
              <a:rPr lang="pl-PL" sz="1550" dirty="0" err="1">
                <a:latin typeface="Hind" panose="02000000000000000000" pitchFamily="2" charset="-18"/>
                <a:cs typeface="Times New Roman" panose="02020603050405020304" pitchFamily="18" charset="0"/>
              </a:rPr>
              <a:t>prewspółczynnik</a:t>
            </a:r>
            <a:r>
              <a:rPr lang="pl-PL" sz="1550" dirty="0">
                <a:latin typeface="Hind" panose="02000000000000000000" pitchFamily="2" charset="-18"/>
                <a:cs typeface="Times New Roman" panose="02020603050405020304" pitchFamily="18" charset="0"/>
              </a:rPr>
              <a:t> podatku VAT za rok 2024 w wysokości 98% i przyjęto taki na rok 2025.</a:t>
            </a:r>
          </a:p>
          <a:p>
            <a:pPr marL="215900" algn="just"/>
            <a:r>
              <a:rPr lang="pl-PL" sz="1550" dirty="0">
                <a:latin typeface="Hind" panose="02000000000000000000" pitchFamily="2" charset="-18"/>
                <a:cs typeface="Times New Roman" panose="02020603050405020304" pitchFamily="18" charset="0"/>
              </a:rPr>
              <a:t>• Wykonano sprawozdania za pobór wód za IV kwartał 2024 roku i zapłacono opłatę za usługę wodna w wysokości ponad </a:t>
            </a:r>
          </a:p>
          <a:p>
            <a:pPr marL="215900" algn="just"/>
            <a:r>
              <a:rPr lang="pl-PL" sz="1550" dirty="0">
                <a:latin typeface="Hind" panose="02000000000000000000" pitchFamily="2" charset="-18"/>
                <a:cs typeface="Times New Roman" panose="02020603050405020304" pitchFamily="18" charset="0"/>
              </a:rPr>
              <a:t>19 tyś zł.</a:t>
            </a:r>
          </a:p>
          <a:p>
            <a:pPr marL="215900" algn="just"/>
            <a:r>
              <a:rPr lang="pl-PL" sz="1550" dirty="0">
                <a:latin typeface="Hind" panose="02000000000000000000" pitchFamily="2" charset="-18"/>
                <a:cs typeface="Times New Roman" panose="02020603050405020304" pitchFamily="18" charset="0"/>
              </a:rPr>
              <a:t>• Rozstrzygnięto postępowanie na wykonanie projektu na wybudowanie sieci wodociągowej we wsi Szadki (wyłączenie </a:t>
            </a:r>
            <a:br>
              <a:rPr lang="pl-PL" sz="1550" dirty="0">
                <a:latin typeface="Hind" panose="02000000000000000000" pitchFamily="2" charset="-18"/>
                <a:cs typeface="Times New Roman" panose="02020603050405020304" pitchFamily="18" charset="0"/>
              </a:rPr>
            </a:br>
            <a:r>
              <a:rPr lang="pl-PL" sz="1550" dirty="0">
                <a:latin typeface="Hind" panose="02000000000000000000" pitchFamily="2" charset="-18"/>
                <a:cs typeface="Times New Roman" panose="02020603050405020304" pitchFamily="18" charset="0"/>
              </a:rPr>
              <a:t>z eksploatacji wodociągu azbestowego).</a:t>
            </a:r>
          </a:p>
          <a:p>
            <a:pPr marL="215900" algn="just"/>
            <a:endParaRPr lang="pl-PL" sz="1550" dirty="0">
              <a:latin typeface="Hind" panose="02000000000000000000" pitchFamily="2" charset="-18"/>
              <a:cs typeface="Times New Roman" panose="02020603050405020304" pitchFamily="18" charset="0"/>
            </a:endParaRPr>
          </a:p>
          <a:p>
            <a:pPr marL="215900" algn="just"/>
            <a:endParaRPr lang="pl-PL" sz="1550" dirty="0">
              <a:latin typeface="Hind" panose="02000000000000000000" pitchFamily="2" charset="-18"/>
              <a:cs typeface="Times New Roman" panose="02020603050405020304" pitchFamily="18" charset="0"/>
            </a:endParaRPr>
          </a:p>
          <a:p>
            <a:pPr marL="215900" algn="just"/>
            <a:r>
              <a:rPr lang="pl-PL" sz="1550" dirty="0">
                <a:latin typeface="Hind" panose="02000000000000000000" pitchFamily="2" charset="-18"/>
                <a:cs typeface="Times New Roman" panose="02020603050405020304" pitchFamily="18" charset="0"/>
              </a:rPr>
              <a:t>• Lokalna Komunikacja Autobusowa w 2025 r.</a:t>
            </a:r>
          </a:p>
          <a:p>
            <a:pPr marL="215900" algn="just"/>
            <a:r>
              <a:rPr lang="pl-PL" sz="1550" dirty="0">
                <a:latin typeface="Hind" panose="02000000000000000000" pitchFamily="2" charset="-18"/>
                <a:cs typeface="Times New Roman" panose="02020603050405020304" pitchFamily="18" charset="0"/>
              </a:rPr>
              <a:t>Złożony wniosek do Wojewody Mazowieckiego o objęcie dopłatą na realizację zadań własnych organizatora w zakresie przewozów autobusowych o charakterze użyteczności publicznej został rozpatrzony pozytywnie. Pozyskane środki finansowe wspierają rozwój Lokalnej Komunikacji Autobusowej na terenie Miasta i Gminy Serock. Pozyskana maksymalna kwota dotacji dla Gminy Serock wynosi 2 091 354,00 zł. </a:t>
            </a:r>
          </a:p>
          <a:p>
            <a:pPr marL="215900" algn="just"/>
            <a:endParaRPr lang="pl-PL" sz="1550" dirty="0">
              <a:latin typeface="Hind" panose="02000000000000000000" pitchFamily="2" charset="-18"/>
              <a:cs typeface="Times New Roman" panose="02020603050405020304" pitchFamily="18" charset="0"/>
            </a:endParaRPr>
          </a:p>
          <a:p>
            <a:pPr marL="215900" algn="just"/>
            <a:endParaRPr lang="pl-PL" sz="1550" dirty="0">
              <a:latin typeface="Hind" panose="02000000000000000000" pitchFamily="2" charset="-18"/>
              <a:cs typeface="Times New Roman" panose="02020603050405020304" pitchFamily="18" charset="0"/>
            </a:endParaRPr>
          </a:p>
        </p:txBody>
      </p:sp>
    </p:spTree>
    <p:extLst>
      <p:ext uri="{BB962C8B-B14F-4D97-AF65-F5344CB8AC3E}">
        <p14:creationId xmlns:p14="http://schemas.microsoft.com/office/powerpoint/2010/main" val="988216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BCCE6B53-6E8B-46E5-B952-8678EC0B69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ABE5E624-C9FE-4A94-8BDB-9E072055F5A1}"/>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33F22E2F-7DBF-5A4E-D8D7-B8723996299C}"/>
              </a:ext>
            </a:extLst>
          </p:cNvPr>
          <p:cNvSpPr txBox="1"/>
          <p:nvPr/>
        </p:nvSpPr>
        <p:spPr>
          <a:xfrm>
            <a:off x="813689" y="230628"/>
            <a:ext cx="11168000" cy="6294031"/>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Wkład własny Gminy Serock wynosi 3 487 541,93 zł.</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Łączny koszt lokalnej komunikacji autobusowej na 2025 rok = 5.578.895,93 zł.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Zmiany w LKA, które zostały wprowadzone od 1 stycznia 2025 r.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Utworzenie dodatkowych 2 kursów na Linii 5 w dni robocze na trasie PKP Legionowo – Zegrze – Dosin – Jachranka – Dębe Ośrodek Zdrowia, łączna dzienna liczba kursów na Linii 5 wyniesie 36 kursów w obie strony.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Zmniejszenie o 2 kursy liczby kursów na Linii 6 w dni robocze, łączna dzienna liczba kursów na Linii 6 wyniesie 56 kursów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obie strony.</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Rozkłady jazdy LKA w Serocku w dalszym ciągu są udostępnione w systemie map internetowych firmy Google. Planując </a:t>
            </a:r>
            <a:br>
              <a:rPr lang="pl-PL" sz="1550" dirty="0">
                <a:effectLst/>
                <a:latin typeface="Hind" panose="02000000000000000000" pitchFamily="2" charset="-18"/>
                <a:ea typeface="Times New Roman" panose="02020603050405020304" pitchFamily="18" charset="0"/>
                <a:cs typeface="Times New Roman" panose="02020603050405020304" pitchFamily="18" charset="0"/>
              </a:rPr>
            </a:br>
            <a:r>
              <a:rPr lang="pl-PL" sz="1550" dirty="0">
                <a:effectLst/>
                <a:latin typeface="Hind" panose="02000000000000000000" pitchFamily="2" charset="-18"/>
                <a:ea typeface="Times New Roman" panose="02020603050405020304" pitchFamily="18" charset="0"/>
                <a:cs typeface="Times New Roman" panose="02020603050405020304" pitchFamily="18" charset="0"/>
              </a:rPr>
              <a:t>w serwisie maps.google.pl podróż między dowolnymi punktami, można jako środek transportu wybrać również autobus Lokalnej Komunikacji Autobusowej w Serocku.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Na 2025 rok również została podpisana umowa dotycząca serwisu KiedyPrzyjedzie.pl. To system informacji pasażerskiej mający na celu ułatwienie poruszania się autobusami lokalnymi. Aplikacja umożliwia użytkownikowi sprawdzenie dokładnej lokalizacji środka transportu, jak również prezentuje rzeczywiste przyjazdy i odjazdy pojazdów na przystanki na podstawie danych GPS.</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Punkt konsultacyjny prowadzony przez Powiatowy Zespół Doradztwa Rolniczego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w Legionowie również w 2025 roku kontynuuje pomoc rolnikom i mieszkańcom obszarów wiejskich w sporządzaniu dokumentacji niezbędnej przy ubieganiu się o pomoc finansowaną lub współfinansowaną ze środków pochodzących z funduszy Unii Europejskiej lub innych instytucji krajowych czy zagranicznych. W Urzędzie Miasta i Gminy w Serocku punkt doradztwa oferuje pomoc w czwartki w godz.  8:00 – 15:00.</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(Pierwszy i ostatni czwartek miesiąca 8:00 – 12:00), w pokoju nr 3.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Tematyka: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1. Bezpłatne prowadzenie doradztwa i organizowanie szkoleń. </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2. Inicjowanie i wspieranie działań mających na celu rozwój pozarolniczych form aktywności gospodarczej mieszkańców mazowieckiej wsi.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Zapraszamy na stronę www.modr.mazowsze.pl</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Systematycznie aktualizowane są tablice informacyjne na terenie gminy.</a:t>
            </a:r>
          </a:p>
        </p:txBody>
      </p:sp>
    </p:spTree>
    <p:extLst>
      <p:ext uri="{BB962C8B-B14F-4D97-AF65-F5344CB8AC3E}">
        <p14:creationId xmlns:p14="http://schemas.microsoft.com/office/powerpoint/2010/main" val="419660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F9006-EFE5-79BF-A2BD-97E76E7D845F}"/>
            </a:ext>
          </a:extLst>
        </p:cNvPr>
        <p:cNvGrpSpPr/>
        <p:nvPr/>
      </p:nvGrpSpPr>
      <p:grpSpPr>
        <a:xfrm>
          <a:off x="0" y="0"/>
          <a:ext cx="0" cy="0"/>
          <a:chOff x="0" y="0"/>
          <a:chExt cx="0" cy="0"/>
        </a:xfrm>
      </p:grpSpPr>
      <p:pic>
        <p:nvPicPr>
          <p:cNvPr id="5" name="Obraz 4">
            <a:extLst>
              <a:ext uri="{FF2B5EF4-FFF2-40B4-BE49-F238E27FC236}">
                <a16:creationId xmlns:a16="http://schemas.microsoft.com/office/drawing/2014/main" id="{02029358-11BB-C910-D9EA-B6F2C1C231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311" y="230628"/>
            <a:ext cx="471175" cy="2753317"/>
          </a:xfrm>
          <a:prstGeom prst="rect">
            <a:avLst/>
          </a:prstGeom>
        </p:spPr>
      </p:pic>
      <p:sp>
        <p:nvSpPr>
          <p:cNvPr id="15" name="pole tekstowe 14">
            <a:extLst>
              <a:ext uri="{FF2B5EF4-FFF2-40B4-BE49-F238E27FC236}">
                <a16:creationId xmlns:a16="http://schemas.microsoft.com/office/drawing/2014/main" id="{421020B0-BF75-3F2D-4A8B-6BF68B09C9BE}"/>
              </a:ext>
            </a:extLst>
          </p:cNvPr>
          <p:cNvSpPr txBox="1"/>
          <p:nvPr/>
        </p:nvSpPr>
        <p:spPr>
          <a:xfrm>
            <a:off x="10807002" y="6285244"/>
            <a:ext cx="1336431" cy="369332"/>
          </a:xfrm>
          <a:prstGeom prst="rect">
            <a:avLst/>
          </a:prstGeom>
          <a:noFill/>
        </p:spPr>
        <p:txBody>
          <a:bodyPr wrap="square" rtlCol="0">
            <a:spAutoFit/>
          </a:bodyPr>
          <a:lstStyle/>
          <a:p>
            <a:r>
              <a:rPr lang="pl-PL" dirty="0">
                <a:latin typeface="Hind" panose="02000000000000000000" pitchFamily="2" charset="-18"/>
                <a:cs typeface="Hind" panose="02000000000000000000" pitchFamily="2" charset="-18"/>
              </a:rPr>
              <a:t>serock.pl</a:t>
            </a:r>
          </a:p>
        </p:txBody>
      </p:sp>
      <p:sp>
        <p:nvSpPr>
          <p:cNvPr id="3" name="pole tekstowe 2">
            <a:extLst>
              <a:ext uri="{FF2B5EF4-FFF2-40B4-BE49-F238E27FC236}">
                <a16:creationId xmlns:a16="http://schemas.microsoft.com/office/drawing/2014/main" id="{FFE5CABD-ABD8-72DE-274C-F06176C7633F}"/>
              </a:ext>
            </a:extLst>
          </p:cNvPr>
          <p:cNvSpPr txBox="1"/>
          <p:nvPr/>
        </p:nvSpPr>
        <p:spPr>
          <a:xfrm>
            <a:off x="790829" y="274032"/>
            <a:ext cx="10908260" cy="6055504"/>
          </a:xfrm>
          <a:prstGeom prst="rect">
            <a:avLst/>
          </a:prstGeom>
          <a:noFill/>
        </p:spPr>
        <p:txBody>
          <a:bodyPr wrap="square" rtlCol="0">
            <a:spAutoFit/>
          </a:bodyPr>
          <a:lstStyle/>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Od 18 grudnia 2024 roku wydano 189 dowodów osobistych,</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Złożono 39 wniosków o zastrzeżenie numeru PESEL,</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Zameldowało się na pobyt stały 75 osób i czasowy 18 osób,</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Sporządzono 9 aktów zgonu,</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Wydano 252 akty stanu cywilnego na wniosek,</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Przyjęto 25 wniosków o potwierdzenie profilu zaufanego,</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Przyjęto 16 wniosków dotyczących działalności gospodarczej,</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Wydano 76 kart Serocczanina. Ogółem wydano 6247 kart,</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W dniu 14 stycznia 2025 r. wręczono medale nadane przez Prezydenta RP za długoletnie pożycie małżeńskie parom, które w 2024 roku obchodziły jubileusz 50-lecia w związku małżeńskim. W uroczystości brało udział 26 par, natomiast ogółem medale otrzymało 36 par.</a:t>
            </a: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endParaRPr lang="pl-PL" sz="1550" dirty="0">
              <a:latin typeface="Hind" panose="02000000000000000000" pitchFamily="2" charset="-18"/>
              <a:ea typeface="Times New Roman" panose="02020603050405020304" pitchFamily="18" charset="0"/>
              <a:cs typeface="Times New Roman" panose="02020603050405020304" pitchFamily="18" charset="0"/>
            </a:endParaRP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Straż Miejska w Serocku przez ostatnie sześć tygodni realizowała zadania bieżące wynikające z art. 11 ustawy o Strażach Gminnych (oraz Ustawy o Policji)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zgłoszenia interwencji od mieszkańców – 123</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w tym:</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zgłoszenie do utylizacji padliny– 17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zwierzęta bez opieki (błąkające się psy) – 25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odłowienia błąkających się psów - 11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porządkowe (połamane drzewa, zakłócenia spokoju, zaśmiecanie, nietrzeźwi itp.)  - 27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drogowe (uszkodzenie chodnika – drogi, zajęcie pasa ruchu, awarie oświetlenia, niewłaściwe parkowanie samochodu itp.)  - 36 interwencji,</a:t>
            </a:r>
          </a:p>
          <a:p>
            <a:pPr marL="215900" algn="just"/>
            <a:r>
              <a:rPr lang="pl-PL" sz="1550" dirty="0">
                <a:effectLst/>
                <a:latin typeface="Hind" panose="02000000000000000000" pitchFamily="2" charset="-18"/>
                <a:ea typeface="Times New Roman" panose="02020603050405020304" pitchFamily="18" charset="0"/>
                <a:cs typeface="Times New Roman" panose="02020603050405020304" pitchFamily="18" charset="0"/>
              </a:rPr>
              <a:t>• zadymienie – 7 interwencji,</a:t>
            </a:r>
          </a:p>
          <a:p>
            <a:pPr marL="215900" algn="just"/>
            <a:endParaRPr lang="pl-PL" sz="1550" dirty="0">
              <a:effectLst/>
              <a:latin typeface="Hind" panose="02000000000000000000" pitchFamily="2" charset="-18"/>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991650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3037</Words>
  <Application>Microsoft Office PowerPoint</Application>
  <PresentationFormat>Panoramiczny</PresentationFormat>
  <Paragraphs>158</Paragraphs>
  <Slides>12</Slides>
  <Notes>0</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12</vt:i4>
      </vt:variant>
    </vt:vector>
  </HeadingPairs>
  <TitlesOfParts>
    <vt:vector size="19" baseType="lpstr">
      <vt:lpstr>Arial</vt:lpstr>
      <vt:lpstr>Calibri</vt:lpstr>
      <vt:lpstr>Calibri Light</vt:lpstr>
      <vt:lpstr>Hind</vt:lpstr>
      <vt:lpstr>Montserrat ExtraBold</vt:lpstr>
      <vt:lpstr>Motyw pakietu Office</vt:lpstr>
      <vt:lpstr>CorelDRAW</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Agnieszka Woźniakowska 2</dc:creator>
  <cp:lastModifiedBy>Justyna Kuniewicz</cp:lastModifiedBy>
  <cp:revision>286</cp:revision>
  <dcterms:created xsi:type="dcterms:W3CDTF">2021-12-02T14:37:18Z</dcterms:created>
  <dcterms:modified xsi:type="dcterms:W3CDTF">2025-01-29T12:13:17Z</dcterms:modified>
</cp:coreProperties>
</file>