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4" r:id="rId4"/>
    <p:sldId id="265" r:id="rId5"/>
    <p:sldId id="272" r:id="rId6"/>
    <p:sldId id="273" r:id="rId7"/>
    <p:sldId id="276" r:id="rId8"/>
    <p:sldId id="274" r:id="rId9"/>
    <p:sldId id="279" r:id="rId10"/>
    <p:sldId id="287" r:id="rId11"/>
    <p:sldId id="286" r:id="rId12"/>
    <p:sldId id="289" r:id="rId13"/>
    <p:sldId id="288" r:id="rId14"/>
    <p:sldId id="259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yna Kuniewicz" initials="JK" lastIdx="1" clrIdx="0">
    <p:extLst>
      <p:ext uri="{19B8F6BF-5375-455C-9EA6-DF929625EA0E}">
        <p15:presenceInfo xmlns:p15="http://schemas.microsoft.com/office/powerpoint/2012/main" userId="Justyna Kuniewic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D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B3835C-0A3E-4A58-8B55-9439C108B1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AC04BB0-6695-48F2-82E2-6E50EBA2D4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F476E7C-E948-49D8-BAEC-31D14395D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23.04.2024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7AB3B49-F88F-449F-9A67-D570395D2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FDB312-4C0D-4315-884A-92C52C31C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556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38CDC1-A0BC-42D9-A86A-4CEE4E8F5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B296356-0459-48EB-9741-A086281D12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F45D034-DB37-4D5E-9C7A-D66DD0D54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23.04.2024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B6D02B0-944C-4E7D-B453-0C9AB2D01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A073F77-06F8-47E9-AAFE-48B4E3559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226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BDEAD247-662C-4BAF-85B1-F9F8A441F2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4CC62EF-A83A-4B82-9F8E-6A2C3B0B57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217E444-200B-4BB0-9236-416C7CA86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23.04.2024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C9661B0-5890-4237-A2D3-2FFC0D0DC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6A46428-16BD-41A8-83EF-17B3BCD3E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312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14B612-B2AB-4CF0-88AA-FF9F4A51A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4AE12B-8E90-43D6-9301-24BBC5B87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34E12F0-1622-48B0-A3F2-ABFD88D67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23.04.2024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EE9BCA5-016B-4FCC-9802-B2450909B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36F7181-5CF9-46ED-B339-4BB85B750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7794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8685CA-4838-4C9C-A326-727FB0482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94165E9-89C1-4535-BE7C-D738D6D0DB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870159A-9D3B-41C6-97E4-88D97BFD2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23.04.2024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DB1D517-5F3D-4E04-970E-BEE5598AA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7B2D59F-45A9-4058-A0E6-02FA7409E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553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7B26A3-2300-47E7-9FC0-7D7AA7C16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0C0CEA-0FD2-4EC9-8BDB-22837A0EFE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8F3CBE9-269A-4212-854C-6DD4E6B27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BE5021A-C806-4CDD-936A-070331115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23.04.2024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677394F-62DC-4401-BEE1-93E5262E3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CCC4580-29A1-4CF9-90BA-467E1E187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3220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AECE0B-A9DD-4999-8C7F-36D20731B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C1A4763-73BC-475D-92ED-5F79299A7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076D3C4-EB68-418C-8B60-85962BEC7E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622A699-D643-499A-9242-E0C8A16F24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EDC7D6A-AD14-43F1-98C5-C6EF41602A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A42AEB8-5EC1-49E8-960E-3ABECA406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23.04.2024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2330DD63-315D-4824-98A9-91276B490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761E59B-40AA-4CF7-AA3D-07846D95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7966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57FBC1-18FF-43B0-B3D5-5BCFC5002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E91120B-C5C1-499A-B9D8-0AFB82D15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23.04.2024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F38345C-06D8-488D-8B68-14F63B61F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F5038F2-98DF-4A05-B825-56F86EED4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7881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EA56C22-0380-4CE6-873C-A981561EF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23.04.2024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EB23C6A-B89D-4C9E-9743-0657E6E08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1B8B3DA-C76B-46FC-B3C4-0C33FD22A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3888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71A85-81E7-4A9E-8E95-7BA23ECF3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6217E1-99B2-4E4A-9BC4-15B5B99C1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F58A1F2-EE7A-4C63-A6D9-B8B492691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D937B76-C119-45CD-B46C-467188C96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23.04.2024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D0AB129-6737-49B9-9190-59670452C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64515B1-524E-4E7D-809B-A1243A145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518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D8C63B-4ECE-41D1-AA97-F5514F002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3384F12-A632-4B03-B3B3-A18065E9AE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5A23C84-1B6E-4DFC-9201-ADD49EDDD4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5252D83-4413-4979-9D6F-B84A8C956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23.04.2024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934026F-086B-48EC-AA47-C04BB3AD9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46C57F1-19EC-490C-92F6-45DE1B44C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973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60DD187C-C564-472D-B658-9E521B56D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326AE5E-C0FD-40BF-9EDA-A195E93E2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5A51685-C86E-4602-9023-832F8455B8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11C08-295B-4E02-8033-C465CE208A0E}" type="datetimeFigureOut">
              <a:rPr lang="pl-PL" smtClean="0"/>
              <a:t>23.04.2024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9D9A82B-6771-4CBC-9C80-C570E4E7A9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9A12188-16E7-4CD8-88A8-E2A0829D16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6058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D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6D5AECDB-16EE-4219-AB22-9DCF10C51B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2840" y="1939332"/>
            <a:ext cx="6087327" cy="4528499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185C87D0-B546-4927-8A0B-4738E2BD19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32" y="890515"/>
            <a:ext cx="4271363" cy="1889257"/>
          </a:xfrm>
          <a:prstGeom prst="rect">
            <a:avLst/>
          </a:prstGeom>
        </p:spPr>
      </p:pic>
      <p:graphicFrame>
        <p:nvGraphicFramePr>
          <p:cNvPr id="8" name="Obiekt 7">
            <a:extLst>
              <a:ext uri="{FF2B5EF4-FFF2-40B4-BE49-F238E27FC236}">
                <a16:creationId xmlns:a16="http://schemas.microsoft.com/office/drawing/2014/main" id="{536C47D2-4727-4ED0-94A0-7668C8E68E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2827194"/>
              </p:ext>
            </p:extLst>
          </p:nvPr>
        </p:nvGraphicFramePr>
        <p:xfrm>
          <a:off x="943732" y="6240818"/>
          <a:ext cx="2857500" cy="22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4" imgW="2857576" imgH="227171" progId="CorelDraw.Graphic.16">
                  <p:embed/>
                </p:oleObj>
              </mc:Choice>
              <mc:Fallback>
                <p:oleObj name="CorelDRAW" r:id="rId4" imgW="2857576" imgH="227171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43732" y="6240818"/>
                        <a:ext cx="2857500" cy="227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9917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681486" y="203424"/>
            <a:ext cx="11117579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1550" b="1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Rady Miejskiej w Serocku 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wybrani zostali: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1. Sławomir Paweł Czerwiński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2. Tomasz Pszczoła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3. Mariusz Rosiński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4. Janina Osińska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5. Dominik Krzykowski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6. Bożena Danuta Kalinowska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7. Małgorzata Topczewska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8. Teresa Urszula Krzyczkowska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9. Iwona Kolon-Pierzchała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10. Józef Wojciech Lutomirski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11. Aneta Rogucka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12. Marzena Nowakowska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13. Magdalena Jakubowska-Gniadek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14. Mirosława Stanisława Beli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15. Mariusz Kusiak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Do </a:t>
            </a:r>
            <a:r>
              <a:rPr lang="pl-PL" sz="1550" b="1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Rady Powiatu Legionowskiego 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 okręgu nr 4 obejmującego gminę Serock wybrani zostali: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Piotr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Choroś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, Olga Wierzbicka, Sylwester Edwin Sokolnicki.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Do </a:t>
            </a:r>
            <a:r>
              <a:rPr lang="pl-PL" sz="1550" b="1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Sejmiku Województwa Mazowieckiego 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 okręgu nr 7, w skład, którego wchodzi Powiat Legionowski, wybrani zostali: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Zdzisław Tadeusz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Sipiera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, Katarzyna Lubiak, Damian Dariusz Olszewski, Robert Perkowski, Konrad Szymon Rytel, Grzegorz Józef Benedykciński, Dorota Janina Stalińska, Marcin Podsędek, Anna Katarzyna Brzezińska, Aleksandra Ewa Śmietanka, Igor Sebastian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Sulich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Szczegółowe wyniki wyborów znajdują się na stronie www.wybory.gov.pl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ośmiu Obwodowych Komisjach Wyborczych na terenie gminy Serock pracowało 80 osób oraz 9 osób w Miejskiej Komisji Wyborczej, zgłoszonych przez komitety wyborcze, które zarejestrowały kandydatów w wyborach.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Dzięki zaangażowaniu wszystkich osób realizujących zadania wyznaczone przez kalendarz wyborczy wybory samorządowe zostały przeprowadzone terminowo i sprawnie.</a:t>
            </a:r>
          </a:p>
        </p:txBody>
      </p:sp>
    </p:spTree>
    <p:extLst>
      <p:ext uri="{BB962C8B-B14F-4D97-AF65-F5344CB8AC3E}">
        <p14:creationId xmlns:p14="http://schemas.microsoft.com/office/powerpoint/2010/main" val="3642656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789620" y="691051"/>
            <a:ext cx="10685597" cy="5101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Straż Miejska w Serocku przez ostatni miesiąc realizowała zadania bieżące wynikające z art. 11 ustawy o Strażach Gminnych (oraz Ustawy o Policji)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zgłoszenia interwencji od mieszkańców – 114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 tym: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zgłoszenie do utylizacji padliny – 15 interwencji,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zwierzęta bez opieki (błąkające się psy) – 19 interwencji,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odłowienia błąkających się psów - 2 interwencje,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porządkowe (połamane drzewa, zakłócenia spokoju, zaśmiecanie, nietrzeźwi itp.)  - 37 interwencji,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drogowe (uszkodzenie chodnika – drogi, zajęcie pasa ruchu, awarie oświetlenia, niewłaściwe parkowanie samochodu itp.)  - 31 interwencji,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zadymienie – 10 interwencji,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 interwencje własne, ujawnione w wyniku patrolu – 31 interwencji,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  w tym: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* 18 interwencji – niewłaściwe parkowanie pojazdu,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* 1 interwencja – uszkodzenie znaków drogowych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* 7 interwencji – awaria oświetlenia ulicznego,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* 14 interwencji – zanieczyszczenie   drogi,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zastosowanie środków oddziaływania wychowawczego (art. 41 kw.) pouczenie – 61.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ukarano MKK sprawców wykroczenia – 15 na kwotę 1850 zł.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Zabezpieczenie wyścigu LOTTO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Polad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Bike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Marathon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– Serock 2024.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Zapewnienie bezpieczeństwa podczas wyborów samorządowych.</a:t>
            </a:r>
          </a:p>
        </p:txBody>
      </p:sp>
    </p:spTree>
    <p:extLst>
      <p:ext uri="{BB962C8B-B14F-4D97-AF65-F5344CB8AC3E}">
        <p14:creationId xmlns:p14="http://schemas.microsoft.com/office/powerpoint/2010/main" val="174171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684921" y="230628"/>
            <a:ext cx="11213296" cy="6055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Złożono wniosek na wyposażenie kuchni szkolnej w sprzęt kuchenny i meble „Posiłek w szkole i w domu” - Szkoła Podstawowa w Zegrzu, Szkoła Podstawowa w Jadwisinie oraz Zespół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Szkolno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– Przedszkolny w Woli Kiełpińskiej.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Przygotowywany jest wniosek do programu rządowego na wyposażenie uczniów szkół w podręczniki, materiały edukacyjne lub materiały ćwiczeniowe w 2024r.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Zakończył się podstawowy etap rekrutacji do przedszkoli i oddziałów przedszkolnych w szkołach podstawowych na rok szkolny 2024/2025. Dzieciom nieprzyjętym do gminnego przedszkola / oddziału przedszkolnego w szkole podstawowej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 wyniku prowadzonej rekrutacji, Burmistrz pisemnie wskaże przedszkole lub oddział przedszkolny, które będzie mogło przyjąć dziecko od 1 września 2024r.</a:t>
            </a:r>
          </a:p>
          <a:p>
            <a:pPr marL="215900" algn="just"/>
            <a:endParaRPr lang="pl-PL" sz="1550" dirty="0"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Podpisana została umowa z Wojewodą Mazowieckim na dofinansowanie realizacji programu „Posiłek w szkole i w domu”.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Rozpoczęto wspólnie z Radą Seniorów realizację programu „Aktywność siłą serockich seniorów”, na który zostało przyznane dofinansowanie z Urzędu Marszałkowskiego.</a:t>
            </a:r>
          </a:p>
          <a:p>
            <a:pPr marL="215900" algn="just"/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Zakończono remont elementów małej architektury na ścieżkach pieszo rowerowych.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Zakończono remonty placów zabaw będących w administracji MGZGK.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Podpisano umowę   na remont lokali mieszkalnych w budynkach wielorodzinnych będących w administracji MGZGK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 Serocku z firmą USŁUGI REMONTOWO – BUDOWLANE „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Arbud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” Arkadiusz Kaszuba. Wartość umowy - 230 000,00 zł brutto.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Rozstrzygnięto przetarg na koszenie terenów zielonych w roku 2024.  Najtańszą ofertą była oferta firmy REMONDIS oferująca 29,16 zł/m2 koszonej powierzchni.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Wykonano zadanie polegające na założeniu trawnika przy Bulwarze.  Wykonawcą była Firma Handlowo – Usługowa Marcin Suska. Wartość zadania – wyniosła 9 612,00 zł brutto.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Wszczęto procedurę przetargową na koszenie poboczy dróg gminnych. Otwarcie ofert nastąpi 29.04.2024 r.</a:t>
            </a:r>
          </a:p>
          <a:p>
            <a:pPr marL="215900" algn="just"/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728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681486" y="203424"/>
            <a:ext cx="11300203" cy="6347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Wysłano zaproszenia do składania ofert na remonty chodników na terenie Miasta i Gminy Serock w roku 2024. Oferty mają być składane do dnia 24.04.2024 r.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Na bieżąco prowadzone są prace związane z równaniem dróg gruntowych oraz naprawą nawierzchni bitumicznych na drogach gminnych.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Trwają prace pielęgnacyjne oraz wycinka drzew na terenie Miasta i Gminy Serock. Prace prowadzi pan Wiesław Jarosz.</a:t>
            </a:r>
          </a:p>
          <a:p>
            <a:pPr marL="215900" algn="just"/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Przeprowadzono postępowanie i wyłoniono dostawcę wodomierzy na potrzeby zakładu w 2024 roku.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Wykonano i złożono sprawozdania za korzystanie z wód za I kwartał 2024 roku.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Zakończono prace przy budowie wodociągu we wsi Zabłocie.</a:t>
            </a:r>
          </a:p>
          <a:p>
            <a:pPr marL="215900" algn="just"/>
            <a:endParaRPr lang="pl-PL" sz="1550" dirty="0"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Centrum Kultury i Czytelnictwa zorganizowało następujące wydarzenia:</a:t>
            </a:r>
          </a:p>
          <a:p>
            <a:pPr marL="215900" algn="just"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06.04.2024 - Spektakl Teatralny „Iskra zapal(M)a” - Grupa Teatralna ,,ONI” </a:t>
            </a:r>
          </a:p>
          <a:p>
            <a:pPr marL="215900" algn="just"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12.04.2024 - Tango Argentyńskie -Praktyka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tangowa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215900" algn="just"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12.04.2024 - Serock – pamięci ofiarom Zbrodni Katyńskiej 1940</a:t>
            </a:r>
          </a:p>
          <a:p>
            <a:pPr marL="215900" algn="just"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-Apel Pamięci, złożenie kwiatów i zapalenie zniczy pod tablicą pamięci</a:t>
            </a:r>
          </a:p>
          <a:p>
            <a:pPr marL="215900" algn="just"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-Prelekcja – „Kozielsk, Ostaszków, Starobielsk- przedsionki piekła” dr Mirosław Pakuła</a:t>
            </a:r>
          </a:p>
          <a:p>
            <a:pPr marL="215900" algn="just"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msza święta w intencji ofiar zbrodni katyńskiej (13.04, godz. 18:00)</a:t>
            </a:r>
          </a:p>
          <a:p>
            <a:pPr marL="215900" algn="just"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14.04.2024 - Wojciechowy Turniej Szachowy (użyczenie Sali)</a:t>
            </a:r>
          </a:p>
          <a:p>
            <a:pPr marL="215900" algn="just"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18.04.2024 - Spotkanie SAS - Walne zebranie (użyczenie Sali)</a:t>
            </a:r>
          </a:p>
          <a:p>
            <a:pPr marL="215900" algn="just"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20.04.2024 – „Kolacja dla Głupca” – spektakl teatralny w wykonaniu teatru Rozmyty Kontrast</a:t>
            </a:r>
          </a:p>
          <a:p>
            <a:pPr marL="215900" algn="just"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21.04.2024 - Wielopokoleniowa Sztafeta z Książką – w ramach XII Biegu Wojciechowego oraz charytatywny Kiermasz Książek (wsparcie leczenia Martynki Siemińskiej)</a:t>
            </a:r>
          </a:p>
        </p:txBody>
      </p:sp>
    </p:spTree>
    <p:extLst>
      <p:ext uri="{BB962C8B-B14F-4D97-AF65-F5344CB8AC3E}">
        <p14:creationId xmlns:p14="http://schemas.microsoft.com/office/powerpoint/2010/main" val="2875350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D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2F70615C-BC44-4D6E-9303-359E306DB2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083" y="5756455"/>
            <a:ext cx="3361778" cy="634934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6C9BFE02-8F36-4A02-B090-C39E434413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37" y="784078"/>
            <a:ext cx="3017526" cy="392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620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4DE08C93-0041-45E4-AB2E-44F172505C8B}"/>
              </a:ext>
            </a:extLst>
          </p:cNvPr>
          <p:cNvSpPr txBox="1"/>
          <p:nvPr/>
        </p:nvSpPr>
        <p:spPr>
          <a:xfrm>
            <a:off x="1778557" y="406957"/>
            <a:ext cx="9696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Informacja</a:t>
            </a:r>
          </a:p>
          <a:p>
            <a:pPr algn="ctr"/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Burmistrza Miasta i Gminy Serock</a:t>
            </a:r>
          </a:p>
          <a:p>
            <a:pPr algn="ctr"/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o działalności między sesjami </a:t>
            </a:r>
            <a:b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</a:br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(27 marca 2024r.– 24 kwietnia 2024r.)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E6D2EAEB-0715-B4AC-542E-2A398FA8805C}"/>
              </a:ext>
            </a:extLst>
          </p:cNvPr>
          <p:cNvSpPr txBox="1"/>
          <p:nvPr/>
        </p:nvSpPr>
        <p:spPr>
          <a:xfrm>
            <a:off x="881349" y="2191411"/>
            <a:ext cx="10752463" cy="4147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09.04.2024 r. zostało wszczęte postępowanie przetargowe dotyczące budowy sieci kanalizacji sanitarnej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 ul. A. Asnyka w Serocku. Otwarcie ofert zaplanowano na 26.04.2024 r. 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12.04.2024 r. dokonano rozstrzygnięcia postępowania przetargowego dotyczącego modernizacji placu zabaw na osiedlu Nowy Świat w Serocku. Zawarcie umowy zaplanowano na 23.04.2024 r.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18.04.2024 r. dokonano rozstrzygnięcia postępowania w sprawie budowy oświetlenia toru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pumptrack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 Skubiance. Zawarcie umowy zaplanowano na 25.04.2024 r.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18.04.2024 r. dokonano rozstrzygnięcia postępowania dotyczącego opracowania dokumentacji projektowej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ul. Pięknej w Dosinie. Zawarcie umowy zaplanowano na 25.04.2024 r. 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Zawarte umowy: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19.03.2024 r. zawarto umowę na opracowanie dokumentacji projektowo – kosztorysowej modernizacji ulicy Kwiatowej w Serocku. Wykonawcą jest firma: MATPROJEKT Mateusz Jurczyk. Wartość umowy: 44.280,00 zł.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04.04.2024 r. zawarto umowę na budowę punktów świetlnych w m. Bolesławowo. Wykonawcą jest firma: SEBASTIAN PISAREK EL-SEB. Wartość umowy: 88.200,00 zł.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04.04.2024 r. zawarto umowę na budowę punktów świetlnych ul. Zorzy w Karolinie. Wykonawcą jest firma: ZAKŁAD INSTALACJI ELEKTRYCZNYCH LUMEN Jerzy Wuttke. Wartość umowy: 26.808,08zł.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04.04.2024 r. zawarto umowę na budowę punktów świetlnych ul. Żytnia w Serocku. Wykonawcą jest firma: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Paweł Łazicki ELEKTRO – BUD. Wartość umowy: 93 079,02 zł.</a:t>
            </a:r>
          </a:p>
        </p:txBody>
      </p:sp>
    </p:spTree>
    <p:extLst>
      <p:ext uri="{BB962C8B-B14F-4D97-AF65-F5344CB8AC3E}">
        <p14:creationId xmlns:p14="http://schemas.microsoft.com/office/powerpoint/2010/main" val="1475530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4DE08C93-0041-45E4-AB2E-44F172505C8B}"/>
              </a:ext>
            </a:extLst>
          </p:cNvPr>
          <p:cNvSpPr txBox="1"/>
          <p:nvPr/>
        </p:nvSpPr>
        <p:spPr>
          <a:xfrm>
            <a:off x="782198" y="469602"/>
            <a:ext cx="1087364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04.04.2024 r. zawarto umowę na opracowanie dokumentacji projektowo – kosztorysowej przebudowy infrastruktury kolidującej z projektowanym placem zabaw w m. Ludwinowo Dębskie. Wykonawcą jest firma: ELEKTRA – Projektowanie, Wykonawstwo Instalacji Elektrycznych W.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Klama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, M. Wlazło. Wartość umowy: 17.958,00 zł.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04.04.2024 r. zawarto umowę na opracowanie programu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funkcjonalno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– użytkowego wraz z wstępnym oszacowaniem wartości robót budowlanych dla budowy ścieżki pieszo – rowerowej w ciągu DK nr 62 na odcinku Serock – Wola Kiełpińska. Wykonawcą jest firma: MAŁETKA BARTŁOMIEJ Biuro Usług Inżynierskich. Wartość umowy: 16.605,00 zł.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04.04.2024 r. zawarto umowę na opracowanie programu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funkcjonalno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– użytkowego wraz z wstępnym oszacowaniem wartości robót budowlanych dla budowy ścieżki pieszo – rowerowej w m. Dębe i Łacha. Wykonawcą jest firma: PROFESSIONAL LINE SYSTEM Marek Kałdun. Wartość umowy: 27.675,00 zł.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09.04.2024 r. zawarto umowę na budowę toru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pumptrack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w Skubiance. Wykonawcą jest firma: OBO Polska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Sp. z o.o.  Wartość umowy: 448.528,29 zł.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Zadania w toku: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Budowa placu zabaw w Jachrance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Modernizacja dróg na terenie gm. Serock (Łacha ul. Rayskiego, Nowa Wieś ul. Popowska, Jadwisin ul. Dojazdowa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i ul. Okrężna).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dokumentacji projektowo – kosztorysowej budowy centrum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edukacyjno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–sportowo–rekreacyjnego Serock – Wierzbica.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Budowa budynku komunalnego w Borowej Górze.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dokumentacji projektowo – kosztorysowej dla zadania pn. „Zagospodarowanie terenu publicznego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 Serocku” (w rejonie tzw. „Wałów Napoleońskich”). Prace projektowe zostały zakończone. Trwa procedura uzyskiwania pozwolenia na budowę.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dokumentacji projektowo – kosztorysowej budowy fragmentu ul. Karolińskiej w Karolinie wraz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ze skrzyżowaniem z drogą krajową.</a:t>
            </a:r>
          </a:p>
          <a:p>
            <a:pPr marL="215900" algn="just"/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</p:spTree>
    <p:extLst>
      <p:ext uri="{BB962C8B-B14F-4D97-AF65-F5344CB8AC3E}">
        <p14:creationId xmlns:p14="http://schemas.microsoft.com/office/powerpoint/2010/main" val="717991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796955" y="432578"/>
            <a:ext cx="11184734" cy="557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Budowa sieci kanalizacji sanitarnej w ul. Jasnej w Jachrance – zakończono roboty budowlane i montażowe. Trwa procedura odbiorowa.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Przebudowa drogi gminnej w Wierzbicy – rozpoczęto II etap prac.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Przebudowa stacji uzdatniania wody w miejscowości Stasi Las – zakończono roboty budowlane – trwa procedura odbiorowa.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Opracowanie dokumentacji projektowo – kosztorysowej dla zadania: „Budowa kanalizacji sanitarnej w Serocku, rejon ulic Polna – Traugutta – Pogodna”. Zakończono proces projektowania. Trwa procedura opiniowania przez MPWiK.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Opracowanie dokumentacji projektowo – kosztorysowej budowy kanalizacji sanitarnej w rejonie ulicy Głównej w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Stasim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 Lesie oraz ulicy Radziwiłłów w Ludwinowie Zegrzyńskim.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Remont ul. Drewnowskiego w Zegrzu. Umowę zawarto 08.12.2023. Rozpoczęcie prac budowlanych przewidziano na koniec III kwartału bieżącego roku.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Zadania zakończone w okresie sprawozdawczym: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Przebudowa i rozbudowa budynku przedszkola w Zegrzu w formule „zaprojektuj i wybuduj” w ramach zadania pn. „Utworzenie oddziałów żłobkowych poprzez rozbudowę budynku przedszkola” – zakończono roboty budowlane – trwa procedura odbiorowa.</a:t>
            </a:r>
          </a:p>
          <a:p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•W okresie od 22.03.2024 r. do 19.04.2024 r.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Podpisano umowę na dofinansowanie z budżetu Województwa Mazowieckiego na realizację zadania „Wymiana węglowych urządzeń grzewczych na terenie Miasta i Gminy Serock w 2024 roku” w programie: „Mazowsze dla czystego ciepła 2024”.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Kwota dofinansowania wynosi 200 000,00 zł.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Zgłosiliśmy Miasto i Gminę Serock do udziału w programie Ministerstwa Sportu i Turystyki „Aktywna szkoła”. Złożone zostały dwa wnioski o finansowanie zajęć organizowanych w szkołach w ramach zadania „Aktywny weekend”. 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Do konkursu „Najaktywniejsze sołectwo Krajowej Sieci Obszarów Wiejskich – Sukcesy widać po sąsiedzku” pod patronatem Marszałka Województwa Mazowieckiego zgłosiliśmy sołectwo Izbica.</a:t>
            </a:r>
          </a:p>
        </p:txBody>
      </p:sp>
    </p:spTree>
    <p:extLst>
      <p:ext uri="{BB962C8B-B14F-4D97-AF65-F5344CB8AC3E}">
        <p14:creationId xmlns:p14="http://schemas.microsoft.com/office/powerpoint/2010/main" val="1030015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681486" y="557760"/>
            <a:ext cx="11073512" cy="557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 dniu 12.04.2024 r. wpłynęła skarga na miejscowy plan zagospodarowania przestrzennego miasta Serock – obszar A, etap A. Skarga dotyczy ustalonego przebiegu rowu melioracyjnego na terenie działki nr 7/9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obr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. 11 w Serocku.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 dniu 10.04.2024 r. wpłynął wniosek o ustalenie lokalizacji inwestycji mieszkaniowej polegającej na budowie zespołu czterech budynków – trzech mieszkalnych wielorodzinnych i jednego mieszkalnego wielorodzinnego z usługami przy </a:t>
            </a:r>
            <a:b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ul. Warszawskiej w Serocku oraz inwestycji towarzyszącej, na terenie działek nr 24/24 i 24/26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obr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. 14 w Serocku oraz 24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obr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. 15 w Serocku w trybie ustawy z dnia 5 lipca 2018 r. o ułatwieniach w przygotowaniu i realizacji inwestycji mieszkaniowych oraz inwestycji towarzyszących.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 dniu 22.03.2024 r. podpisano akt notarialny dotyczący zakupu na własność Miasta i Gminy Serock działki nr 106/4 </a:t>
            </a:r>
            <a:b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o powierzchni 0,2000 ha położonej we wsi Ludwinowo Zegrzyńskie z przeznaczeniem pod budowę ogólnodostępnego placu rekreacyjnego - wykonanie uchwały nr 851/LXXVIII/2024 z dnia 31.01.2024 r.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 dniu 29.03.2024 r. podpisano akt notarialny dotyczący nabycia na własność Miasta i Gminy Serock w drodze darowizny </a:t>
            </a:r>
            <a:b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z zasobu Skarbu Państwa działki nr 110/7 z obrębu Jadwisin o powierzchni 0,0357 ha z przeznaczeniem na utworzenie ogólnodostępnego terenu o funkcji edukacyjno-informacyjnej wokół rosnącego na przedmiotowej nieruchomości dębu szypułkowego ustanowionego pomnikiem przyrody na podstawie Uchwały nr 319/XXX/2017 Rady Miejskiej w Serocku z dnia 21.02.2017r.  -  wykonanie uchwały nr 701/LXVIII/2023 z dnia 31.05.2023 r.</a:t>
            </a: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 dniu 10 kwietnia 2024 r. przeprowadzono w Zespole Szkolno-Przedszkolnym w Woli Kiełpińskiej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eko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-warsztaty, podczas których rozmawialiśmy z dziećmi o segregacji odpadów oraz ochronie powietrza.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Od 25 marca br. trwało wydawanie zleceń na sterylizację, kastrację oraz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chipowanie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 zwierząt domowych oraz zwierząt bezdomnych wydano łącznie 126 zleceń. </a:t>
            </a: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691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959206" y="633947"/>
            <a:ext cx="10516011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Prowadzenie punktu konsultacyjnego w ramach Programu Czyste Powietrze, realizowanego przez Wojewódzki Fundusz Ochrony Środowiska i Gospodarki Wodnej w Warszawie - przeprowadzono 41 konsultacji w punkcie.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Przyjmowanie i rozpatrywanie 30 zgłoszeń zamiaru usunięcia drzew, 6 wniosków o wydanie zezwolenia na usunięcie drzew, 1 zawiadomienia w sprawie sporządzenia protokołu wywrotu drzewa oraz 4 pism ogólnych. Ponadto prowadzone są 3 postępowania w sprawie wymierzenia administracyjnej kary pieniężnej (2 - za usunięcie drzew bez zezwolenia i 1 - za zniszczenie drzew), prowadzonych w trybie art. 88 ust. 1 pkt 1, 3 i 6 ustawy z dnia 16 kwietnia 2004 roku o ochronie przyrody.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Przyjmowanie wniosków w sprawie udzielenia dofinansowania do demontażu/odbioru, transportu i unieszkodliwiania odpadów zawierających azbest z terenu miasta i gminy Serock w roku 2024 roku (wpływ 1 wniosku).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Prowadzone postępowania administracyjne w sprawie wydania decyzji o środowiskowych uwarunkowaniach dla przedsięwzięć: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1) „Budowa czterech budynków mieszkalnych wielorodzinnych z garażami podziemnymi, budynku usługowego, parkingu naziemnego wraz z infrastrukturą techniczną w miejscowości Zegrze przy ul. Oficerskiej”, zlokalizowanego na działkach o nr ew. 111/311, w miejscowości Zegrze,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obr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. 0011 Jadwisin, gm. Serock.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2) „Budowa przystani PORTICO na Zalewie Zegrzyńskim” w miejscowości Zegrze na dz. ew. 153 i 111/50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obr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. 11 Jadwisin, gm. Serock.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3) „Budowie sieci kanalizacji sanitarnej w systemie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grawitacyjno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 – tłocznym w Jachrance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i Izbicy przy ulicy Wiejskiej, Willowej, Słonecznikowej i Portowej, na działce/działkach dz. ew. nr 338/4, 336/66, 336/65, 336/61, 336/62, 336/63, 336/64, 336/1, 336/13, 335/20, 333, 328 obręb 0010 Jachranka i dz. ew. nr 104, 283/13, 282, 281, 280, 35 obręb 0009 Izbica”.</a:t>
            </a:r>
          </a:p>
        </p:txBody>
      </p:sp>
    </p:spTree>
    <p:extLst>
      <p:ext uri="{BB962C8B-B14F-4D97-AF65-F5344CB8AC3E}">
        <p14:creationId xmlns:p14="http://schemas.microsoft.com/office/powerpoint/2010/main" val="3512111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741022" y="230628"/>
            <a:ext cx="10709955" cy="6055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Przygotowano sprawozdania budżetowe Rb-27/S w zakresie dochodów własnych (podatkowych, niepodatkowych, cywilnoprawnych) zrealizowanych przez Urząd Miasta i Gminy w Serocku za pierwszy kwartał 2024 roku.  </a:t>
            </a: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28 marca ogłoszono laureatów XVII edycji Konkursu o Laur Marszałka Województwa Mazowieckiego dla mazowieckich producentów żywności za najlepszy produkt roku 2023. Wśród laureatów znalazły się Mieszkanki naszej gminy, otrzymując Laur Marszałka: </a:t>
            </a:r>
          </a:p>
          <a:p>
            <a:pPr marL="501650" indent="-285750" algn="just">
              <a:buFontTx/>
              <a:buChar char="-"/>
            </a:pP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Pani Marzena Nowakowska reprezentująca Koło Gospodyń Wiejskich w Dosinie za "Słonecznikowy chleb na zakwasie"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w kategorii wyroby piekarnicze,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- Pani Dorota Dyga za "Gąsiorowski ser ze skórką" w kategorii produkty mleczarskie.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Wyróżnienia otrzymały także: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- Pani Iwona Jończyk reprezentująca Koło Gospodyń Wiejskich w Izbicy za "Słodko kwaśne szaleństwo z Szarej Renety" </a:t>
            </a:r>
            <a:b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w kategorii owoce, warzywa, przetwory owocowe i warzywne, produkty pochodzenia roślinnego,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- Pani Teresa Krzyczkowska za "Wiśniówkę z kardamonem" w kategorii napoje. </a:t>
            </a: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5 kwietnia miało miejsce uroczyste otwarcie Samorządowego Żłobka w Zegrzu, żłobek rozpocznie funkcjonowanie już od maja, zapewniając opiekę dla 28 najmłodszych Serocczan.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6 kwietnia odbył się LOTTO Poland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Bike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Marathon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 2024, w którym udział wzięło blisko 700 zawodników – amatorów kolarstwa.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 kwietniu rozpoczęła się kolejna edycja Wiosennych Spacerów Historycznych po mieście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i gminie Serock, w ramach których odbyły się spacery po Serocku i Zegrzu.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12 kwietnia odbyły się serockie obchody Dnia Pamięci Ofiar Zbrodni Katyńskiej. Z tej okazji na serockim rynku </a:t>
            </a:r>
            <a:b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o godz. 10.00 odbył się apel, a o godz. 12.00 w Sali widowiskowej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CKiCz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 dr Mirosław Pakuła wygłosił prelekcję pt. „Kozielsk, Ostaszków, Starobielsk - przedsionki piekła”, w której uczestniczyła serocka młodzież.</a:t>
            </a:r>
          </a:p>
        </p:txBody>
      </p:sp>
    </p:spTree>
    <p:extLst>
      <p:ext uri="{BB962C8B-B14F-4D97-AF65-F5344CB8AC3E}">
        <p14:creationId xmlns:p14="http://schemas.microsoft.com/office/powerpoint/2010/main" val="988216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947060" y="765283"/>
            <a:ext cx="10297879" cy="5101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Mając na uwadze usprawnienie funkcjonowania LKA od 2 kwietnia 2024 r. zmianie uległ rozkład jazdy Linii 4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(dni robocze oraz sob.,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ndz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. i św.) oraz Linii 6 (dni robocze). Kurs Linii 5, który swoją trasę rozpoczyna na przystanku Serock Centrum 01 o godz. 16.00 został wydłużony o przystanek Komornica Szkoła. W związku z kolejnym etapem prac drogowych w miejscowości Wierzbica od dnia 27.03.2024 r. do odwołania wyłączony został przystanek Wierzbica III. Pasażerowie korzystają z tymczasowego przystanku zlokalizowanego na wysokości nr 50B w Wierzbicy.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Dzięki współpracy z firmą Bolt od 30.03.2024 r. do 31.10.2024 r. po raz drugi rozpoczął się sezon udostępniania elektrycznych hulajnóg na terenie Serocka. Mieszkańcy i nie tylko, mogą swobodnie przemieszczać się z jednego końca miasta na drugi.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Zgodnie z wymogami ustawy Prawo budowlane wykonano przeglądy okresowe budynku Ratusza, budynku administracyjnego przy ul. Kościuszki 15, budynku Izby Pamięci i Tradycji Rybackich, budynku w Zegrzu ul. Pułku Radio. W zależności od budynku były to przeglądy budowlane, kominiarskie, gazowe wodociągowe, elektryczne, a także – w przypadku obiektu w Zegrzu – przegląd pomostu pływającego, slipu oraz umocnienia brzegu jeziora Zegrzyńskiego i przegląd pomostu stałego oraz pomostu kaskadowego.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Rozpoczął się remont Izby Pamięci i Tradycji Rybackich, który obejmuje renowację elementów zewnętrznych,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 szczególności: czyszczenie i pomalowanie impregnatem dachu oraz drewnianych ścian budynku, czyszczenie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i pomalowanie ram okiennych, naprawę uszkodzonych elementów drewnianych i wypaczonych desek znajdujących się w elewacji budynku.</a:t>
            </a:r>
          </a:p>
          <a:p>
            <a:pPr marL="215900" algn="just"/>
            <a:endParaRPr lang="pl-PL" sz="1550" dirty="0"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338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791655" y="533930"/>
            <a:ext cx="11106562" cy="557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Od 27 marca 2024 roku wydano 115 dowodów osobistych.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Złożono 22 wnioski o zastrzeżenie numeru pesel.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Zameldowało się na pobyt stały i czasowy 89 osób, a wymeldowało się 17.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Sporządzono 9 aktów zgonu.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Wydano 112 aktów stanu cywilnego na wniosek.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Aktualnie prowadzimy dwa postępowania administracyjne w sprawie wymeldowania z pobytu stałego i czasowego.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Przyjęto 31 wniosków o potwierdzenie profilu zaufanego.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Wydano 3 zezwolenia na sprzedaż napojów alkoholowych.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Przyjęto 37 wniosków dotyczących działalności gospodarczej, w tym 11 wniosków o założenie nowej działalności gospodarczej.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Od 27 marca wydano 63 karty Serocczanina. Ogółem wydano 5732 karty.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28 marca 2024 roku odbyła się uroczystość wręczenia medali za długoletnie pożycie małżeńskie parom, które w 2023 roku obchodziły Złote Gody. W uroczystości brało udział 21 par, a wszystkich uhonorowanych medalami było 38 par.</a:t>
            </a:r>
          </a:p>
          <a:p>
            <a:pPr marL="215900" algn="just"/>
            <a:endParaRPr lang="pl-PL" sz="1550" dirty="0"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ctr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Wybory samorządowe 2024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 wyborach, które odbyły się 7 kwietnia 2024 roku na </a:t>
            </a:r>
            <a:r>
              <a:rPr lang="pl-PL" sz="1550" b="1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Burmistrza Miasta i Gminy Serock 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 I turze głosowania wybrany został Artur Krzysztof Borkowski, zdobywając 58,73% głosów wyborców. </a:t>
            </a:r>
          </a:p>
          <a:p>
            <a:pPr marL="215900" algn="just"/>
            <a:r>
              <a:rPr lang="pl-PL" sz="1550" b="1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Frekwencja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wyniosła: </a:t>
            </a:r>
            <a:r>
              <a:rPr lang="pl-PL" sz="1550" b="1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52,36%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Liczba uprawnionych do głosowania: 13 297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Liczba kart ważnych: 6 962</a:t>
            </a:r>
          </a:p>
          <a:p>
            <a:pPr marL="215900" algn="just"/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60378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</TotalTime>
  <Words>3285</Words>
  <Application>Microsoft Office PowerPoint</Application>
  <PresentationFormat>Panoramiczny</PresentationFormat>
  <Paragraphs>186</Paragraphs>
  <Slides>14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Hind</vt:lpstr>
      <vt:lpstr>Montserrat ExtraBold</vt:lpstr>
      <vt:lpstr>Motyw pakietu Office</vt:lpstr>
      <vt:lpstr>CorelDRAW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 Woźniakowska 2</dc:creator>
  <cp:lastModifiedBy>Justyna Kuniewicz</cp:lastModifiedBy>
  <cp:revision>203</cp:revision>
  <dcterms:created xsi:type="dcterms:W3CDTF">2021-12-02T14:37:18Z</dcterms:created>
  <dcterms:modified xsi:type="dcterms:W3CDTF">2024-04-23T13:05:51Z</dcterms:modified>
</cp:coreProperties>
</file>