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7" r:id="rId3"/>
    <p:sldId id="257" r:id="rId4"/>
    <p:sldId id="337" r:id="rId5"/>
    <p:sldId id="338" r:id="rId6"/>
    <p:sldId id="371" r:id="rId7"/>
    <p:sldId id="372" r:id="rId8"/>
    <p:sldId id="373" r:id="rId9"/>
    <p:sldId id="365" r:id="rId10"/>
    <p:sldId id="382" r:id="rId11"/>
    <p:sldId id="383" r:id="rId12"/>
    <p:sldId id="384" r:id="rId13"/>
    <p:sldId id="385" r:id="rId14"/>
    <p:sldId id="362" r:id="rId15"/>
    <p:sldId id="291" r:id="rId16"/>
    <p:sldId id="380" r:id="rId17"/>
    <p:sldId id="391" r:id="rId18"/>
    <p:sldId id="392" r:id="rId19"/>
    <p:sldId id="386" r:id="rId20"/>
    <p:sldId id="387" r:id="rId21"/>
    <p:sldId id="388" r:id="rId22"/>
    <p:sldId id="389" r:id="rId23"/>
    <p:sldId id="390" r:id="rId24"/>
    <p:sldId id="361" r:id="rId25"/>
    <p:sldId id="381" r:id="rId26"/>
    <p:sldId id="279" r:id="rId2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racyjny" initials="O" lastIdx="1" clrIdx="0">
    <p:extLst>
      <p:ext uri="{19B8F6BF-5375-455C-9EA6-DF929625EA0E}">
        <p15:presenceInfo xmlns:p15="http://schemas.microsoft.com/office/powerpoint/2012/main" userId="Operacyj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FF0000"/>
    <a:srgbClr val="37609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60"/>
  </p:normalViewPr>
  <p:slideViewPr>
    <p:cSldViewPr>
      <p:cViewPr varScale="1">
        <p:scale>
          <a:sx n="108" d="100"/>
          <a:sy n="108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KPPSP\Operacyjny\PISMA\Prezentacje%20i%20statystyki\Prezentacje%202024\Prezentacja%20Serock%202024\Statystyki%20do%20prezentacji%2022.02.2022\Nowy%20Arkusz%20programu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/>
              <a:t>Średni</a:t>
            </a:r>
            <a:r>
              <a:rPr lang="pl-PL" sz="1800" b="1" baseline="0" dirty="0"/>
              <a:t> wiek pojazdów OSP</a:t>
            </a:r>
            <a:endParaRPr lang="pl-PL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OSP Serock</c:v>
                </c:pt>
                <c:pt idx="1">
                  <c:v>OSP Wola Kiełpińska</c:v>
                </c:pt>
                <c:pt idx="2">
                  <c:v>OSP Gąsiorowo</c:v>
                </c:pt>
                <c:pt idx="3">
                  <c:v>OSP Stanisławowo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11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A-4F2C-9137-2BCDBFE80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5344431"/>
        <c:axId val="1254658767"/>
      </c:barChart>
      <c:catAx>
        <c:axId val="115534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4658767"/>
        <c:crosses val="autoZero"/>
        <c:auto val="1"/>
        <c:lblAlgn val="ctr"/>
        <c:lblOffset val="100"/>
        <c:noMultiLvlLbl val="0"/>
      </c:catAx>
      <c:valAx>
        <c:axId val="1254658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5534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68-41B5-AD63-482929D0C3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68-41B5-AD63-482929D0C3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68-41B5-AD63-482929D0C3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Arkusz1!$E$4:$E$6</c:f>
              <c:strCache>
                <c:ptCount val="3"/>
                <c:pt idx="0">
                  <c:v>kontrole ogółem</c:v>
                </c:pt>
                <c:pt idx="1">
                  <c:v>kontrole, w trakcie których stwierdzono nieprzestrzeganie przepisów przeciwpożarowych</c:v>
                </c:pt>
                <c:pt idx="2">
                  <c:v>kontrole, w trakcie których nie stwierdzono nieprzestrzegania przepisów przeciwpożarowych</c:v>
                </c:pt>
              </c:strCache>
            </c:strRef>
          </c:cat>
          <c:val>
            <c:numRef>
              <c:f>Arkusz1!$F$4:$F$6</c:f>
              <c:numCache>
                <c:formatCode>General</c:formatCode>
                <c:ptCount val="3"/>
                <c:pt idx="0">
                  <c:v>15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68-41B5-AD63-482929D0C3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2548048"/>
        <c:axId val="255596720"/>
      </c:barChart>
      <c:catAx>
        <c:axId val="26254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5596720"/>
        <c:crosses val="autoZero"/>
        <c:auto val="1"/>
        <c:lblAlgn val="ctr"/>
        <c:lblOffset val="100"/>
        <c:noMultiLvlLbl val="0"/>
      </c:catAx>
      <c:valAx>
        <c:axId val="25559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254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Odbiory ogółem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C-464A-B073-1354C4255D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C-464A-B073-1354C4255D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C-464A-B073-1354C4255D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C-464A-B073-1354C4255D9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2C-464A-B073-1354C4255D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Serock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2C-464A-B073-1354C4255D9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Sprzeciw do użytkowania obiektu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Serock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1-41A1-8ABB-6344BCF87B1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Uwagi/zastrzeżenia do użytkowania obiektu</c:v>
                </c:pt>
              </c:strCache>
            </c:strRef>
          </c:tx>
          <c:spPr>
            <a:solidFill>
              <a:srgbClr val="FFFF00">
                <a:alpha val="58000"/>
              </a:srgb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Serock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A1-41A1-8ABB-6344BCF87B1B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Stanowisko pozytywne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Serock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A1-41A1-8ABB-6344BCF87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8888527"/>
        <c:axId val="878910575"/>
      </c:barChart>
      <c:catAx>
        <c:axId val="87888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78910575"/>
        <c:crosses val="autoZero"/>
        <c:auto val="1"/>
        <c:lblAlgn val="ctr"/>
        <c:lblOffset val="100"/>
        <c:noMultiLvlLbl val="0"/>
      </c:catAx>
      <c:valAx>
        <c:axId val="87891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7888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9B88F-8D30-430F-8DA7-F8EF3FCE74DC}" type="datetimeFigureOut">
              <a:rPr lang="pl-PL" smtClean="0"/>
              <a:t>28.02.2024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B37DE-06F9-4F6A-AEDA-61F8AEDDD7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98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2E490-36AF-4D87-A820-F2A5AD24BF5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55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B37DE-06F9-4F6A-AEDA-61F8AEDDD7A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28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1BB6-E4F0-4BAE-94BC-5B585E10EE6D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E3EA-4925-4709-8DB6-83FCEF3E37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C825-3F84-47AC-87E1-0C0299C87096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6F73-5863-40B1-9FA7-FC3C4022D8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9DED-4412-4534-ABBF-1093FD59BFC0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2DAD-DE13-4A73-A930-F81FA89B43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4D9C-2B34-4452-8F33-A2592A807B20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D34E-F2F7-46C9-A01F-26B8DCCEA1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A824-A7F1-4548-89AE-8B059E0A7242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2A9A-DA53-4375-BCE2-E73B7B5B51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7645-B42A-425C-BA55-93DC4A0B801D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7A81-94ED-4C5D-974F-1B7055C443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422B-5731-4310-AF7B-524CF5D44588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DA20-3310-485F-ABFB-6755326C45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E074-B36A-4AE2-84C9-0482E170C08C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36F0-5C57-407A-99D3-BBC62F52E4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F505-D757-4DEF-95EC-0593AB24CA5C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1CD3-C8F3-4D9F-8850-97C76B0ECA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F04F-EC36-4B01-B685-BF54AC8F04A0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2B3-477E-4E93-8771-5611CFB95E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D354-E7F3-4DF7-9016-E3420A413E4F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4D07-98BC-414B-ADF6-9460926472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51B110-5E26-42E2-A00F-ECFE6EDC40AA}" type="datetimeFigureOut">
              <a:rPr lang="pl-PL"/>
              <a:pPr>
                <a:defRPr/>
              </a:pPr>
              <a:t>28.02.2024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EE9810-DDF0-4123-AF6C-A0C9892B98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77724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50" y="5929313"/>
            <a:ext cx="6400800" cy="352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>
                <a:solidFill>
                  <a:schemeClr val="tx1"/>
                </a:solidFill>
              </a:rPr>
              <a:t>Legionowo, luty 2024 r.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1027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ostokąt 6"/>
          <p:cNvSpPr/>
          <p:nvPr/>
        </p:nvSpPr>
        <p:spPr>
          <a:xfrm>
            <a:off x="791580" y="2788159"/>
            <a:ext cx="7560840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200" b="1" dirty="0">
                <a:ln w="31550" cmpd="sng">
                  <a:noFill/>
                  <a:prstDash val="solid"/>
                </a:ln>
                <a:solidFill>
                  <a:srgbClr val="376092"/>
                </a:solidFill>
              </a:rPr>
              <a:t>SPRAWOZDANIE Z DZIAŁALNOŚCI Z ZAKRESU OCHRONY PRZECIWPOŻAROWEJ NA TERENIE GMINY SEROCK W 2023 R.</a:t>
            </a:r>
          </a:p>
        </p:txBody>
      </p:sp>
      <p:pic>
        <p:nvPicPr>
          <p:cNvPr id="5" name="Picture 2" descr="Znalezione obrazy dla zapytania: powiat legionowski logo">
            <a:extLst>
              <a:ext uri="{FF2B5EF4-FFF2-40B4-BE49-F238E27FC236}">
                <a16:creationId xmlns:a16="http://schemas.microsoft.com/office/drawing/2014/main" id="{CC8D6E21-F534-4973-83E3-053AD30B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" y="44624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D35716-0F9A-442D-8711-B3F70F2143C4}"/>
              </a:ext>
            </a:extLst>
          </p:cNvPr>
          <p:cNvSpPr txBox="1"/>
          <p:nvPr/>
        </p:nvSpPr>
        <p:spPr>
          <a:xfrm>
            <a:off x="2051720" y="452009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+mn-lt"/>
              </a:rPr>
              <a:t>Komenda Powiatowa </a:t>
            </a:r>
          </a:p>
          <a:p>
            <a:pPr algn="ctr"/>
            <a:r>
              <a:rPr lang="pl-PL" sz="3000" b="1" dirty="0">
                <a:latin typeface="+mn-lt"/>
              </a:rPr>
              <a:t>Państwowej Straży Pożarnej</a:t>
            </a:r>
          </a:p>
          <a:p>
            <a:pPr algn="ctr"/>
            <a:r>
              <a:rPr lang="pl-PL" sz="2000" b="1" dirty="0">
                <a:latin typeface="+mn-lt"/>
              </a:rPr>
              <a:t>ul. Jagiellońska 71A, Legionowo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13826"/>
              </p:ext>
            </p:extLst>
          </p:nvPr>
        </p:nvGraphicFramePr>
        <p:xfrm>
          <a:off x="1731457" y="2564906"/>
          <a:ext cx="5760640" cy="33854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2542">
                  <a:extLst>
                    <a:ext uri="{9D8B030D-6E8A-4147-A177-3AD203B41FA5}">
                      <a16:colId xmlns:a16="http://schemas.microsoft.com/office/drawing/2014/main" val="755623323"/>
                    </a:ext>
                  </a:extLst>
                </a:gridCol>
                <a:gridCol w="2878098">
                  <a:extLst>
                    <a:ext uri="{9D8B030D-6E8A-4147-A177-3AD203B41FA5}">
                      <a16:colId xmlns:a16="http://schemas.microsoft.com/office/drawing/2014/main" val="1757048152"/>
                    </a:ext>
                  </a:extLst>
                </a:gridCol>
              </a:tblGrid>
              <a:tr h="7195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</a:rPr>
                        <a:t>Rodzaj zdarzenia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Liczba zdarzeń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7145736"/>
                  </a:ext>
                </a:extLst>
              </a:tr>
              <a:tr h="6486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</a:rPr>
                        <a:t>Pożary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16191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</a:rPr>
                        <a:t>Miejscowe zagrożenia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267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0838362"/>
                  </a:ext>
                </a:extLst>
              </a:tr>
              <a:tr h="6497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</a:rPr>
                        <a:t>Alarmy fałszywe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523545"/>
                  </a:ext>
                </a:extLst>
              </a:tr>
              <a:tr h="7195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</a:rPr>
                        <a:t>Razem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351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1397514"/>
                  </a:ext>
                </a:extLst>
              </a:tr>
            </a:tbl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id="{A8C2B942-7F2B-4773-8B22-0D50AB57E642}"/>
              </a:ext>
            </a:extLst>
          </p:cNvPr>
          <p:cNvSpPr/>
          <p:nvPr/>
        </p:nvSpPr>
        <p:spPr>
          <a:xfrm>
            <a:off x="1569087" y="499892"/>
            <a:ext cx="6085383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Informacja o liczbie zdarzeń na terenie </a:t>
            </a:r>
          </a:p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  <a:cs typeface="Times New Roman" pitchFamily="18" charset="0"/>
              </a:rPr>
              <a:t>gminy Serock</a:t>
            </a:r>
            <a:r>
              <a:rPr lang="pl-PL" sz="2000" b="1" dirty="0">
                <a:solidFill>
                  <a:srgbClr val="376092"/>
                </a:solidFill>
                <a:cs typeface="Times New Roman" pitchFamily="18" charset="0"/>
              </a:rPr>
              <a:t> w 2023 roku </a:t>
            </a:r>
          </a:p>
          <a:p>
            <a:pPr algn="ctr">
              <a:defRPr/>
            </a:pPr>
            <a:r>
              <a:rPr lang="pl-PL" sz="2000" b="1" dirty="0">
                <a:solidFill>
                  <a:srgbClr val="376092"/>
                </a:solidFill>
                <a:cs typeface="Times New Roman" pitchFamily="18" charset="0"/>
              </a:rPr>
              <a:t>z rozbiciem na rodzaj zdarzenia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44F5B-3ED3-4A68-993B-B38911041E05}"/>
              </a:ext>
            </a:extLst>
          </p:cNvPr>
          <p:cNvSpPr/>
          <p:nvPr/>
        </p:nvSpPr>
        <p:spPr>
          <a:xfrm>
            <a:off x="1634157" y="499891"/>
            <a:ext cx="5955241" cy="1015664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B0CF1535-B6DE-400E-AC01-7CCF3B2F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36199E-C2AC-4B29-B570-BC52FC938C8A}"/>
              </a:ext>
            </a:extLst>
          </p:cNvPr>
          <p:cNvSpPr txBox="1"/>
          <p:nvPr/>
        </p:nvSpPr>
        <p:spPr>
          <a:xfrm>
            <a:off x="2167718" y="500479"/>
            <a:ext cx="4888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Interwencje jednostek OSP z gminy Serock </a:t>
            </a:r>
            <a:r>
              <a:rPr lang="pl-PL" sz="2400" b="1" dirty="0">
                <a:solidFill>
                  <a:srgbClr val="376092"/>
                </a:solidFill>
                <a:cs typeface="Times New Roman" panose="02020603050405020304" pitchFamily="18" charset="0"/>
              </a:rPr>
              <a:t>w 2023 </a:t>
            </a:r>
            <a:r>
              <a:rPr lang="pl-PL" sz="2400" dirty="0">
                <a:solidFill>
                  <a:srgbClr val="376092"/>
                </a:solidFill>
              </a:rPr>
              <a:t>r. </a:t>
            </a:r>
          </a:p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w rozbiciu na rodzaj zdarzenia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5C413-62BE-4FC9-8C9D-AC504C12203E}"/>
              </a:ext>
            </a:extLst>
          </p:cNvPr>
          <p:cNvSpPr/>
          <p:nvPr/>
        </p:nvSpPr>
        <p:spPr>
          <a:xfrm>
            <a:off x="1849762" y="500478"/>
            <a:ext cx="5524035" cy="1217979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2" descr="Znalezione obrazy dla zapytania: powiat legionowski logo">
            <a:extLst>
              <a:ext uri="{FF2B5EF4-FFF2-40B4-BE49-F238E27FC236}">
                <a16:creationId xmlns:a16="http://schemas.microsoft.com/office/drawing/2014/main" id="{77C59896-9BAD-427A-A271-0B173CE7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9B85421-6EFD-79A7-3CAF-3A953263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996952"/>
            <a:ext cx="8610600" cy="2571750"/>
          </a:xfrm>
          <a:prstGeom prst="rect">
            <a:avLst/>
          </a:prstGeom>
        </p:spPr>
      </p:pic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F8E9D9EF-7EEE-5A56-F3B8-58BAB8753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34025"/>
              </p:ext>
            </p:extLst>
          </p:nvPr>
        </p:nvGraphicFramePr>
        <p:xfrm>
          <a:off x="2051721" y="3717032"/>
          <a:ext cx="6825580" cy="185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6169091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47550273"/>
                    </a:ext>
                  </a:extLst>
                </a:gridCol>
                <a:gridCol w="1575069">
                  <a:extLst>
                    <a:ext uri="{9D8B030D-6E8A-4147-A177-3AD203B41FA5}">
                      <a16:colId xmlns:a16="http://schemas.microsoft.com/office/drawing/2014/main" val="3878169979"/>
                    </a:ext>
                  </a:extLst>
                </a:gridCol>
                <a:gridCol w="1521275">
                  <a:extLst>
                    <a:ext uri="{9D8B030D-6E8A-4147-A177-3AD203B41FA5}">
                      <a16:colId xmlns:a16="http://schemas.microsoft.com/office/drawing/2014/main" val="3555515888"/>
                    </a:ext>
                  </a:extLst>
                </a:gridCol>
                <a:gridCol w="1208957">
                  <a:extLst>
                    <a:ext uri="{9D8B030D-6E8A-4147-A177-3AD203B41FA5}">
                      <a16:colId xmlns:a16="http://schemas.microsoft.com/office/drawing/2014/main" val="2150976975"/>
                    </a:ext>
                  </a:extLst>
                </a:gridCol>
              </a:tblGrid>
              <a:tr h="462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91169"/>
                  </a:ext>
                </a:extLst>
              </a:tr>
              <a:tr h="462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957687"/>
                  </a:ext>
                </a:extLst>
              </a:tr>
              <a:tr h="462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661234"/>
                  </a:ext>
                </a:extLst>
              </a:tr>
              <a:tr h="462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43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75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36199E-C2AC-4B29-B570-BC52FC938C8A}"/>
              </a:ext>
            </a:extLst>
          </p:cNvPr>
          <p:cNvSpPr txBox="1"/>
          <p:nvPr/>
        </p:nvSpPr>
        <p:spPr>
          <a:xfrm>
            <a:off x="1849762" y="476672"/>
            <a:ext cx="5524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Liczba członków OSP z gminy Serock uprawnionych do bezpośredniego udziału w działaniach ratowniczych w </a:t>
            </a:r>
            <a:r>
              <a:rPr lang="pl-PL" sz="2400" b="1" dirty="0">
                <a:solidFill>
                  <a:srgbClr val="376092"/>
                </a:solidFill>
                <a:cs typeface="Times New Roman" panose="02020603050405020304" pitchFamily="18" charset="0"/>
              </a:rPr>
              <a:t>2023 </a:t>
            </a:r>
            <a:r>
              <a:rPr lang="pl-PL" sz="2400" dirty="0">
                <a:solidFill>
                  <a:srgbClr val="376092"/>
                </a:solidFill>
              </a:rPr>
              <a:t>r.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5C413-62BE-4FC9-8C9D-AC504C12203E}"/>
              </a:ext>
            </a:extLst>
          </p:cNvPr>
          <p:cNvSpPr/>
          <p:nvPr/>
        </p:nvSpPr>
        <p:spPr>
          <a:xfrm>
            <a:off x="1849762" y="456699"/>
            <a:ext cx="5524035" cy="1235936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2" descr="Znalezione obrazy dla zapytania: powiat legionowski logo">
            <a:extLst>
              <a:ext uri="{FF2B5EF4-FFF2-40B4-BE49-F238E27FC236}">
                <a16:creationId xmlns:a16="http://schemas.microsoft.com/office/drawing/2014/main" id="{9503EB5E-F8A3-4DC9-8EB8-0DAF8C7A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EB4231D-A136-43E5-21F7-D4FD6FFC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2409031"/>
            <a:ext cx="7600950" cy="3324225"/>
          </a:xfrm>
          <a:prstGeom prst="rect">
            <a:avLst/>
          </a:prstGeom>
        </p:spPr>
      </p:pic>
      <p:graphicFrame>
        <p:nvGraphicFramePr>
          <p:cNvPr id="2" name="Tabela 11">
            <a:extLst>
              <a:ext uri="{FF2B5EF4-FFF2-40B4-BE49-F238E27FC236}">
                <a16:creationId xmlns:a16="http://schemas.microsoft.com/office/drawing/2014/main" id="{4A665370-B3F1-347D-482B-BAEE9C9E6A55}"/>
              </a:ext>
            </a:extLst>
          </p:cNvPr>
          <p:cNvGraphicFramePr>
            <a:graphicFrameLocks noGrp="1"/>
          </p:cNvGraphicFramePr>
          <p:nvPr/>
        </p:nvGraphicFramePr>
        <p:xfrm>
          <a:off x="3635895" y="3140968"/>
          <a:ext cx="4736580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>
                  <a:extLst>
                    <a:ext uri="{9D8B030D-6E8A-4147-A177-3AD203B41FA5}">
                      <a16:colId xmlns:a16="http://schemas.microsoft.com/office/drawing/2014/main" val="636891372"/>
                    </a:ext>
                  </a:extLst>
                </a:gridCol>
                <a:gridCol w="2000275">
                  <a:extLst>
                    <a:ext uri="{9D8B030D-6E8A-4147-A177-3AD203B41FA5}">
                      <a16:colId xmlns:a16="http://schemas.microsoft.com/office/drawing/2014/main" val="1044886809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6728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4681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5248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29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2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36199E-C2AC-4B29-B570-BC52FC938C8A}"/>
              </a:ext>
            </a:extLst>
          </p:cNvPr>
          <p:cNvSpPr txBox="1"/>
          <p:nvPr/>
        </p:nvSpPr>
        <p:spPr>
          <a:xfrm>
            <a:off x="2425827" y="476672"/>
            <a:ext cx="4378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Średni wiek pojazdów jednostek OSP z terenu gminy Serock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5C413-62BE-4FC9-8C9D-AC504C12203E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 descr="Znalezione obrazy dla zapytania: powiat legionowski logo">
            <a:extLst>
              <a:ext uri="{FF2B5EF4-FFF2-40B4-BE49-F238E27FC236}">
                <a16:creationId xmlns:a16="http://schemas.microsoft.com/office/drawing/2014/main" id="{720AE637-EECB-4A67-B9C2-3A3359BF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356ED34-05C0-469D-AC1A-D9220E113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691910"/>
              </p:ext>
            </p:extLst>
          </p:nvPr>
        </p:nvGraphicFramePr>
        <p:xfrm>
          <a:off x="1520788" y="2348880"/>
          <a:ext cx="6102424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969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2BDB3EEA-30BA-4D3C-B6D4-BBAB0590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36199E-C2AC-4B29-B570-BC52FC938C8A}"/>
              </a:ext>
            </a:extLst>
          </p:cNvPr>
          <p:cNvSpPr txBox="1"/>
          <p:nvPr/>
        </p:nvSpPr>
        <p:spPr>
          <a:xfrm>
            <a:off x="2167718" y="476672"/>
            <a:ext cx="4888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Interwencje jednostek </a:t>
            </a:r>
            <a:r>
              <a:rPr lang="pl-PL" sz="2400" b="1" dirty="0">
                <a:solidFill>
                  <a:srgbClr val="376092"/>
                </a:solidFill>
                <a:cs typeface="Times New Roman" panose="02020603050405020304" pitchFamily="18" charset="0"/>
              </a:rPr>
              <a:t>w 2023 r.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5C413-62BE-4FC9-8C9D-AC504C12203E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007953D-4BC1-E9A6-944F-8753C8725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84" y="1844824"/>
            <a:ext cx="7191431" cy="47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5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56835082-265F-478E-AD37-E749EBE5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/>
          <a:lstStyle/>
          <a:p>
            <a: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  <a:t>Liczba zdarzeń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  <a:t>z podziałem na gminy </a:t>
            </a:r>
            <a:b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w 2023 r.</a:t>
            </a:r>
            <a:b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Znalezione obrazy dla zapytania: powiat legionowski logo">
            <a:extLst>
              <a:ext uri="{FF2B5EF4-FFF2-40B4-BE49-F238E27FC236}">
                <a16:creationId xmlns:a16="http://schemas.microsoft.com/office/drawing/2014/main" id="{FF0EE281-39E6-4C52-B4ED-0D7F5262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076153A-57EC-4709-912F-D855005B8E92}"/>
              </a:ext>
            </a:extLst>
          </p:cNvPr>
          <p:cNvSpPr/>
          <p:nvPr/>
        </p:nvSpPr>
        <p:spPr>
          <a:xfrm>
            <a:off x="1691680" y="396635"/>
            <a:ext cx="5832648" cy="728109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1A7F98-305C-F506-2DFF-20F51317D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4" y="1775066"/>
            <a:ext cx="6664851" cy="47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6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22ED5114-22B9-47D1-A00E-169CC868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E83B3D0D-88A0-45E2-A2D0-135856D6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786"/>
            <a:ext cx="8229600" cy="778098"/>
          </a:xfrm>
        </p:spPr>
        <p:txBody>
          <a:bodyPr/>
          <a:lstStyle/>
          <a:p>
            <a: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  <a:t>Poszkodowani w pożarach i miejscowych </a:t>
            </a:r>
            <a:b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  <a:t>zagrożeniach w 2023 r.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58E46CD-5B6C-49B3-ABA5-039AEFCB294F}"/>
              </a:ext>
            </a:extLst>
          </p:cNvPr>
          <p:cNvSpPr/>
          <p:nvPr/>
        </p:nvSpPr>
        <p:spPr>
          <a:xfrm>
            <a:off x="1619672" y="396635"/>
            <a:ext cx="5976664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FDF49A-850A-7200-1BE9-F3EB57F4B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844824"/>
            <a:ext cx="6894512" cy="47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1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2545"/>
            <a:ext cx="8229600" cy="4908819"/>
          </a:xfrm>
        </p:spPr>
        <p:txBody>
          <a:bodyPr/>
          <a:lstStyle/>
          <a:p>
            <a:pPr lvl="1"/>
            <a:r>
              <a:rPr lang="pl-PL" sz="1600" dirty="0"/>
              <a:t>Przeprowadzono kontrole podstawowe w obiektach wyznaczonych do kontroli wg. „Rocznego planu czynności kontrolno-rozpoznawczych prowadzonych na terenie powiatu legionowskiego na 2023 rok”.</a:t>
            </a:r>
          </a:p>
          <a:p>
            <a:pPr lvl="1"/>
            <a:r>
              <a:rPr lang="pl-PL" sz="1600" dirty="0"/>
              <a:t>Przeprowadzono kontrole odbiorowe obiektów nowo wybudowanych,</a:t>
            </a:r>
          </a:p>
          <a:p>
            <a:pPr lvl="1"/>
            <a:r>
              <a:rPr lang="pl-PL" sz="1600" dirty="0"/>
              <a:t>Przeprowadzono kontrole podstawowe obiektów, w związku z wnioskami podmiotów o wydanie opinii nt. ich stanu zabezpieczenia przeciwpożarowego, niezbędnych do przedstawienia innym organom (m. in. przedszkola, obiekty hotelarskie, miejsca zbierania/wytwarzania odpadów, obiekty przeznaczone do koncesjonowanej działalności z zakresu obrotu bronią),</a:t>
            </a:r>
          </a:p>
          <a:p>
            <a:pPr lvl="1"/>
            <a:r>
              <a:rPr lang="pl-PL" sz="1600" dirty="0"/>
              <a:t>W ramach akcji „Bezpieczne wakacje” oraz „Bezpieczne ferie” prowadzono kontrole obiektów przewidzianych do pobytu dzieci i młodzieży w okresie letnim i zimowym.</a:t>
            </a:r>
          </a:p>
          <a:p>
            <a:pPr lvl="1"/>
            <a:r>
              <a:rPr lang="pl-PL" sz="1600" dirty="0"/>
              <a:t>Opiniowano letni wypoczynek dzieci i młodzieży.</a:t>
            </a:r>
          </a:p>
          <a:p>
            <a:pPr lvl="1"/>
            <a:r>
              <a:rPr lang="pl-PL" sz="1600" dirty="0"/>
              <a:t>Opiniowano stan zabezpieczenia przeciwpożarowego obiektów i terenów przeznaczonych do organizacji imprez masowych.</a:t>
            </a:r>
          </a:p>
          <a:p>
            <a:pPr lvl="1"/>
            <a:r>
              <a:rPr lang="pl-PL" sz="1600" dirty="0"/>
              <a:t>Opiniowano operaty przeciwpożarowe opracowane dla miejsc przeznaczonych do zbierania/magazynowania/wytwarzania odpadów</a:t>
            </a:r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B1765993-03FA-480E-B37B-3A12D38F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D4BC82FE-EF2C-41FE-91DA-93FC9B243441}"/>
              </a:ext>
            </a:extLst>
          </p:cNvPr>
          <p:cNvSpPr/>
          <p:nvPr/>
        </p:nvSpPr>
        <p:spPr>
          <a:xfrm>
            <a:off x="1915505" y="638145"/>
            <a:ext cx="5341206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 ZAKRESIE KONTROLNO –  ROZPOZNAWCZYM: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3651616-732C-4E0E-810E-164CC8FE8592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1434652" y="294076"/>
            <a:ext cx="6318698" cy="1195937"/>
          </a:xfrm>
        </p:spPr>
        <p:txBody>
          <a:bodyPr/>
          <a:lstStyle/>
          <a:p>
            <a:pPr lvl="0"/>
            <a:br>
              <a:rPr lang="pl-PL" dirty="0"/>
            </a:br>
            <a: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1800" b="1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roku 2023 </a:t>
            </a:r>
            <a: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Komenda Powiatowa PSP w Legionowie przeprowadziła  w Gminie Serock  </a:t>
            </a:r>
            <a:r>
              <a:rPr lang="pl-PL" altLang="pl-PL" sz="1800" b="1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czynności kontrolno-rozpoznawczych, w tym kontrole podstawowe, odbiorowe.</a:t>
            </a:r>
            <a:b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1800" dirty="0">
                <a:ea typeface="Times New Roman" panose="02020603050405020304" pitchFamily="18" charset="0"/>
              </a:rPr>
            </a:br>
            <a:br>
              <a:rPr lang="pl-PL" altLang="pl-PL" sz="1050" dirty="0"/>
            </a:br>
            <a:endParaRPr lang="pl-PL" sz="1800" dirty="0"/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96600" y="1730843"/>
            <a:ext cx="7556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Tabela.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Zestawienie ilości kontroli w rozróżnieniu na rodzaje kontroli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D96B30A7-58AA-45A2-BB75-555F7214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6B22EF9-5A8C-4DAB-B2BA-04EE737752FE}"/>
              </a:ext>
            </a:extLst>
          </p:cNvPr>
          <p:cNvGraphicFramePr>
            <a:graphicFrameLocks noGrp="1"/>
          </p:cNvGraphicFramePr>
          <p:nvPr/>
        </p:nvGraphicFramePr>
        <p:xfrm>
          <a:off x="1547664" y="2420888"/>
          <a:ext cx="6120680" cy="13616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611516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5767935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7293022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03423448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747945169"/>
                    </a:ext>
                  </a:extLst>
                </a:gridCol>
              </a:tblGrid>
              <a:tr h="63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Rodzaj kontroli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kontroli (ogółem)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Liczba kontroli (zaplanowanych)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Liczba kontroli (doraźnych)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110945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Kontrola podstawowa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32042"/>
                  </a:ext>
                </a:extLst>
              </a:tr>
              <a:tr h="273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Odbiór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490679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12CE01D1-E633-4D6A-AF4D-0A0B9424330C}"/>
              </a:ext>
            </a:extLst>
          </p:cNvPr>
          <p:cNvSpPr/>
          <p:nvPr/>
        </p:nvSpPr>
        <p:spPr>
          <a:xfrm>
            <a:off x="1619672" y="294076"/>
            <a:ext cx="6048672" cy="1195937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-888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D96B30A7-58AA-45A2-BB75-555F7214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5C52A8EB-A085-497C-BF2F-151766C613A2}"/>
              </a:ext>
            </a:extLst>
          </p:cNvPr>
          <p:cNvSpPr/>
          <p:nvPr/>
        </p:nvSpPr>
        <p:spPr>
          <a:xfrm>
            <a:off x="2022215" y="499892"/>
            <a:ext cx="504056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Kontrole podstawowe w Gminie Serock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30BDBD7-7FEC-44FE-847D-2824773A7516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A3A389B8-EB83-B67E-C63A-4E15CC71A133}"/>
              </a:ext>
            </a:extLst>
          </p:cNvPr>
          <p:cNvGraphicFramePr>
            <a:graphicFrameLocks/>
          </p:cNvGraphicFramePr>
          <p:nvPr/>
        </p:nvGraphicFramePr>
        <p:xfrm>
          <a:off x="1587443" y="1709155"/>
          <a:ext cx="6048672" cy="41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934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891079" y="484716"/>
            <a:ext cx="5591274" cy="12003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Ukończone szkolenia przez strażaków OSP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z Gminy Serock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 2023 r.</a:t>
            </a:r>
            <a:endParaRPr lang="pl-PL" sz="2400" b="1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6D5ACE18-7FCA-4809-99CC-65C8FFE2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8C2A0-3AE9-457A-8082-2E148688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636912"/>
            <a:ext cx="7848872" cy="3240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Szkolenie podstawowe strażaków ratowników Ochotniczych Straży Pożarnych –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3 absolwentów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(OSP Wola Kiełpińska, OSP Serock)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Szkolenie współdziałania z LPR -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4 absolwentów </a:t>
            </a:r>
            <a:br>
              <a:rPr lang="pl-PL" sz="2400" dirty="0">
                <a:latin typeface="+mj-lt"/>
                <a:cs typeface="Times New Roman" panose="02020603050405020304" pitchFamily="18" charset="0"/>
              </a:rPr>
            </a:br>
            <a:r>
              <a:rPr lang="pl-PL" sz="2400" dirty="0">
                <a:latin typeface="+mj-lt"/>
                <a:cs typeface="Times New Roman" panose="02020603050405020304" pitchFamily="18" charset="0"/>
              </a:rPr>
              <a:t>(OSP Wola Kiełpińska, OSP Serock)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Szkolenie kierowców – konserwatorów sprzętu ratowniczego OSP –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2 absolwentów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(OSP Wola Kiełpińska).</a:t>
            </a:r>
          </a:p>
          <a:p>
            <a:pPr marL="0" indent="0">
              <a:buNone/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6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D96B30A7-58AA-45A2-BB75-555F7214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E80034B3-8F20-432F-A26A-10ECAC01798F}"/>
              </a:ext>
            </a:extLst>
          </p:cNvPr>
          <p:cNvGraphicFramePr/>
          <p:nvPr/>
        </p:nvGraphicFramePr>
        <p:xfrm>
          <a:off x="1619671" y="1692635"/>
          <a:ext cx="5754125" cy="432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C7ADA8CC-14C3-47DF-9D8D-BFF2C8C6403E}"/>
              </a:ext>
            </a:extLst>
          </p:cNvPr>
          <p:cNvSpPr/>
          <p:nvPr/>
        </p:nvSpPr>
        <p:spPr>
          <a:xfrm>
            <a:off x="2022215" y="499892"/>
            <a:ext cx="504056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Kontrole odbiorowe w poszczególnych gminach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D1B28F9-D6BD-4024-B905-DC805551B17B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8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1414327" y="2116333"/>
            <a:ext cx="6893844" cy="296885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9531" y="1893263"/>
          <a:ext cx="8388933" cy="45551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9166">
                  <a:extLst>
                    <a:ext uri="{9D8B030D-6E8A-4147-A177-3AD203B41FA5}">
                      <a16:colId xmlns:a16="http://schemas.microsoft.com/office/drawing/2014/main" val="894464990"/>
                    </a:ext>
                  </a:extLst>
                </a:gridCol>
                <a:gridCol w="3386821">
                  <a:extLst>
                    <a:ext uri="{9D8B030D-6E8A-4147-A177-3AD203B41FA5}">
                      <a16:colId xmlns:a16="http://schemas.microsoft.com/office/drawing/2014/main" val="573091891"/>
                    </a:ext>
                  </a:extLst>
                </a:gridCol>
                <a:gridCol w="2100991">
                  <a:extLst>
                    <a:ext uri="{9D8B030D-6E8A-4147-A177-3AD203B41FA5}">
                      <a16:colId xmlns:a16="http://schemas.microsoft.com/office/drawing/2014/main" val="3476233445"/>
                    </a:ext>
                  </a:extLst>
                </a:gridCol>
                <a:gridCol w="2381955">
                  <a:extLst>
                    <a:ext uri="{9D8B030D-6E8A-4147-A177-3AD203B41FA5}">
                      <a16:colId xmlns:a16="http://schemas.microsoft.com/office/drawing/2014/main" val="3485632586"/>
                    </a:ext>
                  </a:extLst>
                </a:gridCol>
              </a:tblGrid>
              <a:tr h="1024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GRUPY OBIEKTÓW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Liczba kontroli (ogółem)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Liczba kontroli z nieprawidłowościami w obiektach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351421"/>
                  </a:ext>
                </a:extLst>
              </a:tr>
              <a:tr h="1083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1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Obiekty użyteczności publicznej, w tym: szkoły, żłobki i przedszkola, budynki biurowe, sklepy i supermarkety, lokale gastronomiczne, obiekty widowiskowo-sportowe, muzea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930917"/>
                  </a:ext>
                </a:extLst>
              </a:tr>
              <a:tr h="26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2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Budynki mieszkalne wielorodzinne - bloki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125903"/>
                  </a:ext>
                </a:extLst>
              </a:tr>
              <a:tr h="26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3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Obiekty produkcyjne i magazynowe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976804"/>
                  </a:ext>
                </a:extLst>
              </a:tr>
              <a:tr h="649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4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Obiekty zamieszkania zbiorowego, w tym: hotele, domy wczasowe i pensjonaty, domy dziecka, domy pomocy społecznej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065074"/>
                  </a:ext>
                </a:extLst>
              </a:tr>
              <a:tr h="649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401065"/>
                  </a:ext>
                </a:extLst>
              </a:tr>
              <a:tr h="25656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400" dirty="0">
                          <a:effectLst/>
                          <a:latin typeface="+mn-lt"/>
                        </a:rPr>
                        <a:t>W tym:</a:t>
                      </a:r>
                      <a:endParaRPr lang="pl-PL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167541"/>
                  </a:ext>
                </a:extLst>
              </a:tr>
              <a:tr h="26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Obiekty wypoczynku dzieci i młodzieży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87518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1900" y="27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alt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 descr="Znalezione obrazy dla zapytania: powiat legionowski logo">
            <a:extLst>
              <a:ext uri="{FF2B5EF4-FFF2-40B4-BE49-F238E27FC236}">
                <a16:creationId xmlns:a16="http://schemas.microsoft.com/office/drawing/2014/main" id="{A4ABE4A2-8961-4DDD-AB18-CA8BE37A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4005C50-509D-4205-8B83-6F522EAB8322}"/>
              </a:ext>
            </a:extLst>
          </p:cNvPr>
          <p:cNvSpPr/>
          <p:nvPr/>
        </p:nvSpPr>
        <p:spPr>
          <a:xfrm>
            <a:off x="1849762" y="499892"/>
            <a:ext cx="544447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Zestawienie ilości kontroli w rozróżnieniu na podstawowe grupy obiektów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007D2B2-F9E3-482F-8264-5FACABCBA3B3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1434652" y="294077"/>
            <a:ext cx="6318698" cy="686651"/>
          </a:xfrm>
        </p:spPr>
        <p:txBody>
          <a:bodyPr/>
          <a:lstStyle/>
          <a:p>
            <a:pPr lvl="0"/>
            <a:br>
              <a:rPr lang="pl-PL" dirty="0"/>
            </a:br>
            <a: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Zestawienie wybranych nieprawidłowości</a:t>
            </a:r>
            <a:b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1800" dirty="0">
                <a:ea typeface="Times New Roman" panose="02020603050405020304" pitchFamily="18" charset="0"/>
              </a:rPr>
            </a:br>
            <a:br>
              <a:rPr lang="pl-PL" altLang="pl-PL" sz="1050" dirty="0"/>
            </a:br>
            <a:endParaRPr lang="pl-PL" sz="1800" dirty="0"/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D96B30A7-58AA-45A2-BB75-555F7214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B108C086-4ED6-4CE4-B9F6-60379FE1A39A}"/>
              </a:ext>
            </a:extLst>
          </p:cNvPr>
          <p:cNvGraphicFramePr>
            <a:graphicFrameLocks noGrp="1"/>
          </p:cNvGraphicFramePr>
          <p:nvPr/>
        </p:nvGraphicFramePr>
        <p:xfrm>
          <a:off x="1727684" y="1484784"/>
          <a:ext cx="5760640" cy="40571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3624">
                  <a:extLst>
                    <a:ext uri="{9D8B030D-6E8A-4147-A177-3AD203B41FA5}">
                      <a16:colId xmlns:a16="http://schemas.microsoft.com/office/drawing/2014/main" val="3550860059"/>
                    </a:ext>
                  </a:extLst>
                </a:gridCol>
                <a:gridCol w="4238869">
                  <a:extLst>
                    <a:ext uri="{9D8B030D-6E8A-4147-A177-3AD203B41FA5}">
                      <a16:colId xmlns:a16="http://schemas.microsoft.com/office/drawing/2014/main" val="959771044"/>
                    </a:ext>
                  </a:extLst>
                </a:gridCol>
                <a:gridCol w="938147">
                  <a:extLst>
                    <a:ext uri="{9D8B030D-6E8A-4147-A177-3AD203B41FA5}">
                      <a16:colId xmlns:a16="http://schemas.microsoft.com/office/drawing/2014/main" val="1208229282"/>
                    </a:ext>
                  </a:extLst>
                </a:gridCol>
              </a:tblGrid>
              <a:tr h="438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L.p.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Rodzaj nieprawidłowości</a:t>
                      </a:r>
                      <a:endParaRPr lang="pl-P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Ilość</a:t>
                      </a:r>
                      <a:endParaRPr lang="pl-P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39182"/>
                  </a:ext>
                </a:extLst>
              </a:tr>
              <a:tr h="76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mogące spowodować zagrożenie życia ludzi, w tym: przekroczona długość dróg ewakuacyjnych, brak oświetlenia awaryjnego, palny wystrój dróg ewakuacyjnych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7467984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Brak sprawności/konserwacji instalacji użytkowych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012283"/>
                  </a:ext>
                </a:extLst>
              </a:tr>
              <a:tr h="20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Brak zapewnienia dróg pożarowych/zły stan dojazdów pożarowych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252"/>
                  </a:ext>
                </a:extLst>
              </a:tr>
              <a:tr h="425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dotyczące instalacji wodociągowych przeciwpożarowych (hydrantów wewnętrznych)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550755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dotyczące instrukcji bezpieczeństwa pożarowego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7362392"/>
                  </a:ext>
                </a:extLst>
              </a:tr>
              <a:tr h="115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Inne nieprawidłowości, w tym: brak sprawności/konserwacji urządzeń przeciwpożarowych, niewłaściwe oznakowanie znakami bezpieczeństwa i ewakuacji, brak dokonania oceny zagrożenia wybuchem, składowanie materiałów palnych przy granicy działki, brak szkoleń z zakresu ppoż.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349697"/>
                  </a:ext>
                </a:extLst>
              </a:tr>
              <a:tr h="2421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Ogółem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655637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12CE01D1-E633-4D6A-AF4D-0A0B9424330C}"/>
              </a:ext>
            </a:extLst>
          </p:cNvPr>
          <p:cNvSpPr/>
          <p:nvPr/>
        </p:nvSpPr>
        <p:spPr>
          <a:xfrm>
            <a:off x="1619672" y="294077"/>
            <a:ext cx="5976664" cy="686651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9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1900" y="27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alt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 descr="Znalezione obrazy dla zapytania: powiat legionowski logo">
            <a:extLst>
              <a:ext uri="{FF2B5EF4-FFF2-40B4-BE49-F238E27FC236}">
                <a16:creationId xmlns:a16="http://schemas.microsoft.com/office/drawing/2014/main" id="{5FD4A03A-13E7-4F51-9626-8E05CCE0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F6F58EA-4E9D-4B1D-A019-AA8265B230C2}"/>
              </a:ext>
            </a:extLst>
          </p:cNvPr>
          <p:cNvGraphicFramePr>
            <a:graphicFrameLocks noGrp="1"/>
          </p:cNvGraphicFramePr>
          <p:nvPr/>
        </p:nvGraphicFramePr>
        <p:xfrm>
          <a:off x="1560236" y="2204864"/>
          <a:ext cx="6337304" cy="31307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7198">
                  <a:extLst>
                    <a:ext uri="{9D8B030D-6E8A-4147-A177-3AD203B41FA5}">
                      <a16:colId xmlns:a16="http://schemas.microsoft.com/office/drawing/2014/main" val="3622442722"/>
                    </a:ext>
                  </a:extLst>
                </a:gridCol>
                <a:gridCol w="3766750">
                  <a:extLst>
                    <a:ext uri="{9D8B030D-6E8A-4147-A177-3AD203B41FA5}">
                      <a16:colId xmlns:a16="http://schemas.microsoft.com/office/drawing/2014/main" val="2781672695"/>
                    </a:ext>
                  </a:extLst>
                </a:gridCol>
                <a:gridCol w="2023356">
                  <a:extLst>
                    <a:ext uri="{9D8B030D-6E8A-4147-A177-3AD203B41FA5}">
                      <a16:colId xmlns:a16="http://schemas.microsoft.com/office/drawing/2014/main" val="2429808779"/>
                    </a:ext>
                  </a:extLst>
                </a:gridCol>
              </a:tblGrid>
              <a:tr h="617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Rodzaj prowadzonego postępowania</a:t>
                      </a:r>
                      <a:endParaRPr lang="pl-PL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Liczba</a:t>
                      </a:r>
                      <a:endParaRPr lang="pl-PL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4348760"/>
                  </a:ext>
                </a:extLst>
              </a:tr>
              <a:tr h="47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Decyzje administracyjne w sprawie usunięcia uchybień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1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888166680"/>
                  </a:ext>
                </a:extLst>
              </a:tr>
              <a:tr h="229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Opinie dotyczące wypoczynku dzieci i młodzieży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pozytywne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77324339"/>
                  </a:ext>
                </a:extLst>
              </a:tr>
              <a:tr h="229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Opinie dotyczące bezpieczeństwa imprez masowych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pozytywna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818022733"/>
                  </a:ext>
                </a:extLst>
              </a:tr>
              <a:tr h="480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Opinie dotyczące miejsc zbierania/wytwarzania/przetwarzania odpadów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pozytywne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50801146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Stanowiska odbiorowe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pozytywne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uwagi/zastrzeżenia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sprzeciw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91381137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Obrót materiałami wybuchowymi - zaświadczenie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pozytywne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924881986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8A26C0F0-F51A-416D-9BCD-0A667368750A}"/>
              </a:ext>
            </a:extLst>
          </p:cNvPr>
          <p:cNvSpPr/>
          <p:nvPr/>
        </p:nvSpPr>
        <p:spPr>
          <a:xfrm>
            <a:off x="2022215" y="499892"/>
            <a:ext cx="504056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Zestawienie działań pokontrolnych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9B26402-3E76-4AC4-B446-8279423D73E2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22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89" y="2420888"/>
            <a:ext cx="9059821" cy="3744416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latin typeface="+mj-lt"/>
                <a:cs typeface="Times New Roman" pitchFamily="18" charset="0"/>
              </a:rPr>
              <a:t>Komenda Powiatowa PSP w Legionowie w 2023 roku otrzymała od Burmistrza Miasta i Gminy Serock środki finansowe w wysokości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b="1" dirty="0">
                <a:latin typeface="+mj-lt"/>
                <a:cs typeface="Times New Roman" pitchFamily="18" charset="0"/>
              </a:rPr>
              <a:t>13 000 złotych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latin typeface="+mj-lt"/>
                <a:cs typeface="Times New Roman" pitchFamily="18" charset="0"/>
              </a:rPr>
              <a:t>przekazane na Fundusz Wsparcia.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latin typeface="+mj-lt"/>
                <a:cs typeface="Times New Roman" pitchFamily="18" charset="0"/>
              </a:rPr>
              <a:t>Przekazane środki przeznaczone zostały na zakup serwera oraz ubrań specjalnych.</a:t>
            </a:r>
          </a:p>
          <a:p>
            <a:pPr marL="457200" lvl="1" indent="0" algn="ctr" eaLnBrk="1" fontAlgn="auto" hangingPunct="1">
              <a:spcAft>
                <a:spcPts val="600"/>
              </a:spcAft>
              <a:buNone/>
              <a:defRPr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Niniejszym składamy podziękowania za udzielone wsparcie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27616" y="480038"/>
            <a:ext cx="5001817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Wsparcie finansowe KP PSP uzyskane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2023 od samorządów lokalnych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DF53CB7-8830-4150-ABD2-001FB18C6A63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7D1E7B66-0CF7-471B-A0D1-50587BF0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45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89" y="1979946"/>
            <a:ext cx="9059821" cy="4847803"/>
          </a:xfrm>
        </p:spPr>
        <p:txBody>
          <a:bodyPr rtlCol="0">
            <a:normAutofit fontScale="32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700" dirty="0"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Wymiana wysłużonego i awaryjnego podnośnika hydraulicznego SCH 40 z 2001 roku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Wymiana łodzi ŁD- 6 na łódź płaskodenną -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150 000 zł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Uzupełnienie umundurowania bojowego strażaków do wymaganego normatywu –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55 000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Zapewnienie racji żywnościowych podczas długotrwałych działań ratowniczych –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Utrzymanie sprawności technicznej sprzętu techniki specjalnej i samochodów -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Pompa przenośna do wody zanieczyszczonej o wydajności minimum 1000 dm3 –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4 300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Zestaw do dekontaminacji wstępnej -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120 zł/</a:t>
            </a:r>
            <a:r>
              <a:rPr lang="pl-PL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kpl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4 800zł </a:t>
            </a: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zestaw 40 kompletów)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Agregat proszkowy 50kg –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3 100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Zestaw pomp do wody zanieczyszczonej o wydajności łącznej minimum 6000 dm3/min –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Motopompa pożarnicza o wydajności minimum 4000 dm3/min –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94 000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Urządzenie do workowania piachu – </a:t>
            </a:r>
            <a:r>
              <a:rPr lang="pl-PL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51 000 zł </a:t>
            </a: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019974" y="623002"/>
            <a:ext cx="5274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</a:rPr>
              <a:t>Potrzeby wsparcia KP PSP w Legionowie</a:t>
            </a:r>
          </a:p>
        </p:txBody>
      </p:sp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6D5ACE18-7FCA-4809-99CC-65C8FFE2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DF53CB7-8830-4150-ABD2-001FB18C6A63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962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434652" y="2599140"/>
            <a:ext cx="63722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Dziękuję za uwagę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20364" y="4521410"/>
            <a:ext cx="47032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</a:rPr>
              <a:t>KP PSP w Legionowie, ul. Jagiellońska 71 A</a:t>
            </a:r>
          </a:p>
          <a:p>
            <a:pPr algn="ctr">
              <a:defRPr/>
            </a:pPr>
            <a:r>
              <a:rPr lang="pl-PL" b="1" dirty="0"/>
              <a:t>legionowo@mazowsze.straz.pl</a:t>
            </a:r>
          </a:p>
          <a:p>
            <a:pPr algn="ctr">
              <a:defRPr/>
            </a:pPr>
            <a:endParaRPr lang="pl-PL" b="1" dirty="0"/>
          </a:p>
          <a:p>
            <a:pPr algn="ctr">
              <a:defRPr/>
            </a:pPr>
            <a:endParaRPr lang="pl-PL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6EBC9AB-3A94-46A1-9473-8043F062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510" y="5556063"/>
            <a:ext cx="3127903" cy="1289803"/>
          </a:xfrm>
          <a:prstGeom prst="rect">
            <a:avLst/>
          </a:prstGeom>
        </p:spPr>
      </p:pic>
      <p:pic>
        <p:nvPicPr>
          <p:cNvPr id="10" name="Picture 2" descr="Znalezione obrazy dla zapytania: powiat legionowski logo">
            <a:extLst>
              <a:ext uri="{FF2B5EF4-FFF2-40B4-BE49-F238E27FC236}">
                <a16:creationId xmlns:a16="http://schemas.microsoft.com/office/drawing/2014/main" id="{FABC7EBE-F101-455B-94E8-3E51600C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78613"/>
            <a:ext cx="8229600" cy="484780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Prowadzenie i organizowanie działań ratowniczo – gaśniczych przez KSRG na terenie powiatu i Gminy Serock. Łącznie do dnia 31 grudnia 2023 r. 1836 zdarzeń na terenie całego powiatu, natomiast </a:t>
            </a:r>
            <a:r>
              <a:rPr lang="pl-PL" sz="2000" b="1" dirty="0">
                <a:latin typeface="+mj-lt"/>
                <a:cs typeface="Times New Roman" pitchFamily="18" charset="0"/>
              </a:rPr>
              <a:t>351 zdarzeń na terenie gminy Serock.</a:t>
            </a: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Działania w zakresie nadzoru nad funkcjonowaniem krajowego systemu ratowniczo-gaśniczego na terenie powiatu:</a:t>
            </a:r>
          </a:p>
          <a:p>
            <a:pPr marL="1143450" lvl="1" indent="-457200" algn="just" eaLnBrk="1" fontAlgn="auto" hangingPunct="1">
              <a:spcAft>
                <a:spcPts val="600"/>
              </a:spcAft>
              <a:buFont typeface="+mj-lt"/>
              <a:buAutoNum type="alphaL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przeprowadzenie inspekcji gotowości operacyjno-technicznej podmiotów KSRG na terenie powiatu – </a:t>
            </a:r>
            <a:r>
              <a:rPr lang="pl-PL" sz="2000" b="1" dirty="0">
                <a:latin typeface="+mj-lt"/>
                <a:cs typeface="Times New Roman" pitchFamily="18" charset="0"/>
              </a:rPr>
              <a:t>3 inspekcje SK KP PSP, </a:t>
            </a:r>
            <a:br>
              <a:rPr lang="pl-PL" sz="2000" b="1" dirty="0">
                <a:latin typeface="+mj-lt"/>
                <a:cs typeface="Times New Roman" pitchFamily="18" charset="0"/>
              </a:rPr>
            </a:br>
            <a:r>
              <a:rPr lang="pl-PL" sz="2000" b="1" dirty="0">
                <a:latin typeface="+mj-lt"/>
                <a:cs typeface="Times New Roman" pitchFamily="18" charset="0"/>
              </a:rPr>
              <a:t>3 inspekcje JRG, 14 inspekcji jednostek OSP,</a:t>
            </a:r>
            <a:endParaRPr lang="pl-PL" sz="2000" dirty="0">
              <a:latin typeface="+mj-lt"/>
              <a:cs typeface="Times New Roman" pitchFamily="18" charset="0"/>
            </a:endParaRPr>
          </a:p>
          <a:p>
            <a:pPr marL="1143450" lvl="1" indent="-457200" algn="just" eaLnBrk="1" fontAlgn="auto" hangingPunct="1">
              <a:spcAft>
                <a:spcPts val="600"/>
              </a:spcAft>
              <a:buFont typeface="+mj-lt"/>
              <a:buAutoNum type="alphaL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opracowywanie analiz z działań ratowniczo – gaśniczych prowadzonych na terenie powiatu – </a:t>
            </a:r>
            <a:r>
              <a:rPr lang="pl-PL" sz="2000" b="1" dirty="0">
                <a:latin typeface="+mj-lt"/>
                <a:cs typeface="Times New Roman" pitchFamily="18" charset="0"/>
              </a:rPr>
              <a:t>opracowano 2 analizy,</a:t>
            </a:r>
          </a:p>
        </p:txBody>
      </p:sp>
      <p:sp>
        <p:nvSpPr>
          <p:cNvPr id="6" name="Prostokąt 5"/>
          <p:cNvSpPr/>
          <p:nvPr/>
        </p:nvSpPr>
        <p:spPr>
          <a:xfrm>
            <a:off x="3141066" y="638145"/>
            <a:ext cx="309860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Działalność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operacyjna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AF7240-E396-4D2E-8181-22BC3C88D70D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FF5A2F2A-03BB-4FFC-827D-AFBCF0E6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78613"/>
            <a:ext cx="8229600" cy="484780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Rozpatrzono wnioski i wydano </a:t>
            </a:r>
            <a:r>
              <a:rPr lang="pl-PL" sz="2000" b="1" dirty="0">
                <a:latin typeface="+mj-lt"/>
                <a:cs typeface="Times New Roman" pitchFamily="18" charset="0"/>
              </a:rPr>
              <a:t>18 pozytywnych decyzji </a:t>
            </a:r>
            <a:r>
              <a:rPr lang="pl-PL" sz="2000" dirty="0">
                <a:latin typeface="+mj-lt"/>
                <a:cs typeface="Times New Roman" pitchFamily="18" charset="0"/>
              </a:rPr>
              <a:t>przyznających </a:t>
            </a:r>
            <a:r>
              <a:rPr lang="pl-PL" sz="2000" b="1" dirty="0">
                <a:latin typeface="+mj-lt"/>
                <a:cs typeface="Times New Roman" pitchFamily="18" charset="0"/>
              </a:rPr>
              <a:t>świadczenia ratownicze </a:t>
            </a:r>
            <a:r>
              <a:rPr lang="pl-PL" sz="2000" dirty="0">
                <a:latin typeface="+mj-lt"/>
                <a:cs typeface="Times New Roman" pitchFamily="18" charset="0"/>
              </a:rPr>
              <a:t>dla członków Ochotniczych Straży Pożarnych</a:t>
            </a: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W dniu 22 sierpnia wystąpiono z wnioskiem do Komendanta Głównego PSP o włączenie do KSRG jednostek OSP Janówek-Góra oraz Krubin w gminie Wieliszew.  Z dniem </a:t>
            </a:r>
            <a:r>
              <a:rPr lang="pl-PL" sz="2000" b="1" dirty="0">
                <a:latin typeface="+mj-lt"/>
                <a:cs typeface="Times New Roman" pitchFamily="18" charset="0"/>
              </a:rPr>
              <a:t>1 października 2023 roku </a:t>
            </a:r>
            <a:r>
              <a:rPr lang="pl-PL" sz="2000" dirty="0">
                <a:latin typeface="+mj-lt"/>
                <a:cs typeface="Times New Roman" pitchFamily="18" charset="0"/>
              </a:rPr>
              <a:t>jednostki OSP</a:t>
            </a:r>
            <a:r>
              <a:rPr lang="pl-PL" sz="2000" b="1" dirty="0">
                <a:latin typeface="+mj-lt"/>
                <a:cs typeface="Times New Roman" pitchFamily="18" charset="0"/>
              </a:rPr>
              <a:t> </a:t>
            </a:r>
            <a:r>
              <a:rPr lang="pl-PL" sz="2000" dirty="0">
                <a:latin typeface="+mj-lt"/>
                <a:cs typeface="Times New Roman" pitchFamily="18" charset="0"/>
              </a:rPr>
              <a:t>zostały</a:t>
            </a:r>
            <a:r>
              <a:rPr lang="pl-PL" sz="2000" b="1" dirty="0">
                <a:latin typeface="+mj-lt"/>
                <a:cs typeface="Times New Roman" pitchFamily="18" charset="0"/>
              </a:rPr>
              <a:t> włączone do KSRG</a:t>
            </a:r>
            <a:r>
              <a:rPr lang="pl-PL" sz="2000" dirty="0">
                <a:latin typeface="+mj-lt"/>
                <a:cs typeface="Times New Roman" pitchFamily="18" charset="0"/>
              </a:rPr>
              <a:t>. </a:t>
            </a: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Prowadzenie w sezonie letnim prewencyjnych patroli wspólnie z Policją na Zalewie Zegrzyńskim w ramach zwiększenia bezpieczeństwa  osób wypoczywających nad wodą.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78175" y="638145"/>
            <a:ext cx="3624390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Działalność </a:t>
            </a: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operacyjna c.d.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AF7240-E396-4D2E-8181-22BC3C88D70D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Znalezione obrazy dla zapytania: powiat legionowski logo">
            <a:extLst>
              <a:ext uri="{FF2B5EF4-FFF2-40B4-BE49-F238E27FC236}">
                <a16:creationId xmlns:a16="http://schemas.microsoft.com/office/drawing/2014/main" id="{2A562D6B-53D9-8DD6-58DA-37A27EF26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9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7418799" cy="2087893"/>
          </a:xfrm>
        </p:spPr>
        <p:txBody>
          <a:bodyPr rtlCol="0">
            <a:normAutofit/>
          </a:bodyPr>
          <a:lstStyle/>
          <a:p>
            <a:pPr marL="686250" lvl="1" indent="0" algn="just" eaLnBrk="1" fontAlgn="auto" hangingPunct="1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-PL" sz="2000" b="0" i="0" dirty="0">
                <a:effectLst/>
                <a:latin typeface="+mj-lt"/>
              </a:rPr>
              <a:t>W dniu </a:t>
            </a:r>
            <a:r>
              <a:rPr lang="pl-PL" sz="2000" dirty="0">
                <a:latin typeface="+mj-lt"/>
              </a:rPr>
              <a:t>30</a:t>
            </a:r>
            <a:r>
              <a:rPr lang="pl-PL" sz="2000" b="0" i="0" dirty="0">
                <a:effectLst/>
                <a:latin typeface="+mj-lt"/>
              </a:rPr>
              <a:t>.05.2023 r. jednostki PSP brały udział w Dniu Otwartym Centrum Szkolenia Policji w Legionowie.</a:t>
            </a:r>
            <a:endParaRPr lang="pl-PL" sz="2900" b="1" dirty="0">
              <a:latin typeface="+mj-lt"/>
              <a:cs typeface="Times New Roman" pitchFamily="18" charset="0"/>
            </a:endParaRPr>
          </a:p>
          <a:p>
            <a:pPr marL="686250" lvl="1" indent="0" algn="just" eaLnBrk="1" fontAlgn="auto" hangingPunct="1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Zaprezentowany został sprzęt używany do działań </a:t>
            </a:r>
            <a:br>
              <a:rPr lang="pl-PL" sz="2000" dirty="0">
                <a:latin typeface="+mj-lt"/>
                <a:cs typeface="Times New Roman" pitchFamily="18" charset="0"/>
              </a:rPr>
            </a:br>
            <a:r>
              <a:rPr lang="pl-PL" sz="2000" dirty="0">
                <a:latin typeface="+mj-lt"/>
                <a:cs typeface="Times New Roman" pitchFamily="18" charset="0"/>
              </a:rPr>
              <a:t>ratowniczo-gaśniczych, zrealizowano  pokazy ratownicze oraz zaprezentowano mobilny symulator zagrożeń pożarowych.</a:t>
            </a:r>
            <a:endParaRPr lang="pl-PL" sz="2000" dirty="0">
              <a:latin typeface="+mj-lt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F199966-3BD0-489E-B28D-146054376765}"/>
              </a:ext>
            </a:extLst>
          </p:cNvPr>
          <p:cNvSpPr/>
          <p:nvPr/>
        </p:nvSpPr>
        <p:spPr>
          <a:xfrm>
            <a:off x="2953789" y="620688"/>
            <a:ext cx="331597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PREWENCJA SPOŁECZNA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50A4D05-C969-46D9-96D0-070B7BDD1FA7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A7352658-C3A6-4FD5-89F4-A5698287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8A590F5-6C41-D55D-D404-4CA545B22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" y="3631692"/>
            <a:ext cx="2765580" cy="296090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FAC4F8D-6CD3-1F5A-1F83-3FFF968D4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87" y="3618698"/>
            <a:ext cx="2765580" cy="296090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BA86712-1B63-FB65-AA9F-2AF4494305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37" y="4171563"/>
            <a:ext cx="3305725" cy="19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6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7418799" cy="2664296"/>
          </a:xfrm>
        </p:spPr>
        <p:txBody>
          <a:bodyPr rtlCol="0">
            <a:normAutofit/>
          </a:bodyPr>
          <a:lstStyle/>
          <a:p>
            <a:pPr marL="686250" lvl="1" indent="0" algn="just" eaLnBrk="1" fontAlgn="auto" hangingPunct="1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-PL" sz="2000" dirty="0">
                <a:solidFill>
                  <a:srgbClr val="1B1B1B"/>
                </a:solidFill>
                <a:latin typeface="+mj-lt"/>
                <a:cs typeface="Times New Roman" pitchFamily="18" charset="0"/>
              </a:rPr>
              <a:t>Prowadzono zajęcia w  sali edukacyjnej „ISKIERKA”  w KP PSP w Legionowie, które w czasie trwania roku szkolnego cieszyły się dużym zainteresowaniem ze strony szkół i przedszkoli. Łącznie odbyło się 56 wycieczek w których brało udział około 1850 dzieci.</a:t>
            </a:r>
            <a:endParaRPr lang="pl-PL" sz="29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F199966-3BD0-489E-B28D-146054376765}"/>
              </a:ext>
            </a:extLst>
          </p:cNvPr>
          <p:cNvSpPr/>
          <p:nvPr/>
        </p:nvSpPr>
        <p:spPr>
          <a:xfrm>
            <a:off x="2690897" y="620688"/>
            <a:ext cx="3841757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PREWENCJA SPOŁECZNA c.d.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50A4D05-C969-46D9-96D0-070B7BDD1FA7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A7352658-C3A6-4FD5-89F4-A5698287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4664E6A-CE0F-AE5F-18F1-FAAEF9EA8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8" y="3429000"/>
            <a:ext cx="3570356" cy="173385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A0F26F2-EA3B-8566-F88A-D30774B75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9745"/>
            <a:ext cx="3528392" cy="171347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CA4C9879-9517-7609-DB39-28BC7E88C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63" y="5048484"/>
            <a:ext cx="3726160" cy="18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557" y="1697571"/>
            <a:ext cx="8373616" cy="4992960"/>
          </a:xfrm>
        </p:spPr>
        <p:txBody>
          <a:bodyPr rtlCol="0">
            <a:normAutofit/>
          </a:bodyPr>
          <a:lstStyle/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12 czerwca 2023 r.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Dębe,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Pożar hali magazynowej, 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18 zastępów PSP i OSP, 69 strażaków,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Brak osób poszkodowanych.</a:t>
            </a: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5998AE3-E279-454F-8EC5-89DB9589A7EB}"/>
              </a:ext>
            </a:extLst>
          </p:cNvPr>
          <p:cNvSpPr/>
          <p:nvPr/>
        </p:nvSpPr>
        <p:spPr>
          <a:xfrm>
            <a:off x="1494236" y="491775"/>
            <a:ext cx="6155531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Najpoważniejsze zdarzenia w gminie Serock, które miały</a:t>
            </a:r>
            <a:b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miejsce w 2023  roku</a:t>
            </a:r>
          </a:p>
        </p:txBody>
      </p:sp>
      <p:pic>
        <p:nvPicPr>
          <p:cNvPr id="2" name="Picture 2" descr="Znalezione obrazy dla zapytania: powiat legionowski logo">
            <a:extLst>
              <a:ext uri="{FF2B5EF4-FFF2-40B4-BE49-F238E27FC236}">
                <a16:creationId xmlns:a16="http://schemas.microsoft.com/office/drawing/2014/main" id="{B4A2C156-DC43-8EFF-4BD6-AF4A88D2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BF7B4AB-EAEB-0127-7892-0A22A76F6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42" y="4754533"/>
            <a:ext cx="3644715" cy="20772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0F4D8DA-F846-E80A-E863-E43B4233D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" y="3176646"/>
            <a:ext cx="3498714" cy="220015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B13920F-48A1-F471-B8F9-7B993CCB0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72" y="3176646"/>
            <a:ext cx="3320048" cy="2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8CDC6955-BDCA-5EC9-B5CC-B694DC243BD5}"/>
              </a:ext>
            </a:extLst>
          </p:cNvPr>
          <p:cNvSpPr txBox="1">
            <a:spLocks/>
          </p:cNvSpPr>
          <p:nvPr/>
        </p:nvSpPr>
        <p:spPr bwMode="auto">
          <a:xfrm>
            <a:off x="298993" y="1556792"/>
            <a:ext cx="8373616" cy="49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27 marca 2023 r.,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Wierzbica,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Zderzenie samochodu osobowego z autobusem szkolnym,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7 zastępów PSP i OSP, 26 strażaków,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2 osoby poszkodowane, w tym 1 dziecko.</a:t>
            </a:r>
          </a:p>
        </p:txBody>
      </p:sp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2862284" y="476672"/>
            <a:ext cx="3656194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Działalność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operacyjna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– front burzowy fotorelacja</a:t>
            </a:r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FF5A2F2A-03BB-4FFC-827D-AFBCF0E6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92E2FB4-10AB-0BEA-7F8D-ACD77C5F6546}"/>
              </a:ext>
            </a:extLst>
          </p:cNvPr>
          <p:cNvSpPr/>
          <p:nvPr/>
        </p:nvSpPr>
        <p:spPr>
          <a:xfrm>
            <a:off x="1494235" y="491775"/>
            <a:ext cx="6155531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Najpoważniejsze zdarzenia w gminie Serock, które miały</a:t>
            </a:r>
            <a:b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miejsce w 2023  roku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73266D6-00DF-E11E-21E6-61C82EDE2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05" y="3069617"/>
            <a:ext cx="4125683" cy="3480135"/>
          </a:xfr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E1DD807-1EF6-E818-C873-3CBDB56B2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9617"/>
            <a:ext cx="4125684" cy="3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075" y="1844824"/>
            <a:ext cx="8229600" cy="3529464"/>
          </a:xfrm>
        </p:spPr>
        <p:txBody>
          <a:bodyPr rtlCol="0">
            <a:normAutofit/>
          </a:bodyPr>
          <a:lstStyle/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 W 2023 r. strażacy uczestniczyli w </a:t>
            </a:r>
            <a:r>
              <a:rPr lang="pl-PL" sz="2000" b="1" dirty="0">
                <a:latin typeface="+mj-lt"/>
                <a:cs typeface="Times New Roman" pitchFamily="18" charset="0"/>
              </a:rPr>
              <a:t>46 zdarzeniach </a:t>
            </a:r>
            <a:r>
              <a:rPr lang="pl-PL" sz="2000" dirty="0">
                <a:latin typeface="+mj-lt"/>
                <a:cs typeface="Times New Roman" pitchFamily="18" charset="0"/>
              </a:rPr>
              <a:t>tzw. izolowanych zdarzeniach ratownictwa medycznego w ramach tych działań udzielano kwalifikowanej pomocy medycznej związanej m.in. z nagłym zatrzymaniem krążenia, niewydolnością oddechową, zawałem, padaczką,  zasłabnięciem, złamaniem kończyny, urazami.</a:t>
            </a: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0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7415EC7-5084-2F19-B739-E6E824C3390A}"/>
              </a:ext>
            </a:extLst>
          </p:cNvPr>
          <p:cNvSpPr/>
          <p:nvPr/>
        </p:nvSpPr>
        <p:spPr>
          <a:xfrm>
            <a:off x="2307126" y="509771"/>
            <a:ext cx="4766498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IZOLOWANE ZDARZENIA MEDYCZNE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11DB0CD-BC4D-7482-25B9-A90627DFFB59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 descr="Znalezione obrazy dla zapytania: powiat legionowski logo">
            <a:extLst>
              <a:ext uri="{FF2B5EF4-FFF2-40B4-BE49-F238E27FC236}">
                <a16:creationId xmlns:a16="http://schemas.microsoft.com/office/drawing/2014/main" id="{BEA874C0-42B2-2F97-C7EA-6712D15D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rak dostępnego opisu zdjęcia.">
            <a:extLst>
              <a:ext uri="{FF2B5EF4-FFF2-40B4-BE49-F238E27FC236}">
                <a16:creationId xmlns:a16="http://schemas.microsoft.com/office/drawing/2014/main" id="{8462F268-3D03-4637-637F-474B0C04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20" y="3609556"/>
            <a:ext cx="4211960" cy="28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4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8621</TotalTime>
  <Words>1379</Words>
  <Application>Microsoft Office PowerPoint</Application>
  <PresentationFormat>Pokaz na ekranie (4:3)</PresentationFormat>
  <Paragraphs>230</Paragraphs>
  <Slides>26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Garamond</vt:lpstr>
      <vt:lpstr>Times New Roman</vt:lpstr>
      <vt:lpstr>Motyw pakietu Office</vt:lpstr>
      <vt:lpstr>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Liczba zdarzeń z podziałem na gminy  w 2023 r.  </vt:lpstr>
      <vt:lpstr>Poszkodowani w pożarach i miejscowych  zagrożeniach w 2023 r.</vt:lpstr>
      <vt:lpstr>Prezentacja programu PowerPoint</vt:lpstr>
      <vt:lpstr> W roku 2023 Komenda Powiatowa PSP w Legionowie przeprowadziła  w Gminie Serock  21 czynności kontrolno-rozpoznawczych, w tym kontrole podstawowe, odbiorowe.   </vt:lpstr>
      <vt:lpstr>Prezentacja programu PowerPoint</vt:lpstr>
      <vt:lpstr>Prezentacja programu PowerPoint</vt:lpstr>
      <vt:lpstr>Prezentacja programu PowerPoint</vt:lpstr>
      <vt:lpstr> Zestawienie wybranych nieprawidłowości 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Prywatny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z działalności  Komendy Powiatowej  Państwowej Straży Pożarnej  w Nowym Dworze Mazowieckim   za 2012 rok</dc:title>
  <dc:creator>Użytkownik</dc:creator>
  <cp:lastModifiedBy>DcaJRG</cp:lastModifiedBy>
  <cp:revision>352</cp:revision>
  <cp:lastPrinted>2021-11-10T10:04:20Z</cp:lastPrinted>
  <dcterms:created xsi:type="dcterms:W3CDTF">2013-03-20T12:20:17Z</dcterms:created>
  <dcterms:modified xsi:type="dcterms:W3CDTF">2024-02-28T09:08:15Z</dcterms:modified>
</cp:coreProperties>
</file>