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4" r:id="rId4"/>
    <p:sldId id="265" r:id="rId5"/>
    <p:sldId id="272" r:id="rId6"/>
    <p:sldId id="273" r:id="rId7"/>
    <p:sldId id="276" r:id="rId8"/>
    <p:sldId id="274" r:id="rId9"/>
    <p:sldId id="279" r:id="rId10"/>
    <p:sldId id="284" r:id="rId11"/>
    <p:sldId id="283" r:id="rId12"/>
    <p:sldId id="280" r:id="rId13"/>
    <p:sldId id="259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yna Kuniewicz" initials="JK" lastIdx="1" clrIdx="0">
    <p:extLst>
      <p:ext uri="{19B8F6BF-5375-455C-9EA6-DF929625EA0E}">
        <p15:presenceInfo xmlns:p15="http://schemas.microsoft.com/office/powerpoint/2012/main" userId="Justyna Kuniewic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D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B3835C-0A3E-4A58-8B55-9439C108B1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AC04BB0-6695-48F2-82E2-6E50EBA2D4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F476E7C-E948-49D8-BAEC-31D14395D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31.01.2024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7AB3B49-F88F-449F-9A67-D570395D2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FDB312-4C0D-4315-884A-92C52C31C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556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38CDC1-A0BC-42D9-A86A-4CEE4E8F5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B296356-0459-48EB-9741-A086281D12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F45D034-DB37-4D5E-9C7A-D66DD0D54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31.01.2024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B6D02B0-944C-4E7D-B453-0C9AB2D01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A073F77-06F8-47E9-AAFE-48B4E3559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226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DEAD247-662C-4BAF-85B1-F9F8A441F2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4CC62EF-A83A-4B82-9F8E-6A2C3B0B57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217E444-200B-4BB0-9236-416C7CA86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31.01.2024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C9661B0-5890-4237-A2D3-2FFC0D0DC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6A46428-16BD-41A8-83EF-17B3BCD3E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312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14B612-B2AB-4CF0-88AA-FF9F4A51A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4AE12B-8E90-43D6-9301-24BBC5B87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34E12F0-1622-48B0-A3F2-ABFD88D67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31.01.2024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EE9BCA5-016B-4FCC-9802-B2450909B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36F7181-5CF9-46ED-B339-4BB85B750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7794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8685CA-4838-4C9C-A326-727FB0482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94165E9-89C1-4535-BE7C-D738D6D0D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870159A-9D3B-41C6-97E4-88D97BFD2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31.01.2024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DB1D517-5F3D-4E04-970E-BEE5598AA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7B2D59F-45A9-4058-A0E6-02FA7409E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553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7B26A3-2300-47E7-9FC0-7D7AA7C16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0C0CEA-0FD2-4EC9-8BDB-22837A0EFE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8F3CBE9-269A-4212-854C-6DD4E6B27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BE5021A-C806-4CDD-936A-070331115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31.01.2024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677394F-62DC-4401-BEE1-93E5262E3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CCC4580-29A1-4CF9-90BA-467E1E187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3220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AECE0B-A9DD-4999-8C7F-36D20731B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C1A4763-73BC-475D-92ED-5F79299A7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076D3C4-EB68-418C-8B60-85962BEC7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622A699-D643-499A-9242-E0C8A16F24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EDC7D6A-AD14-43F1-98C5-C6EF41602A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A42AEB8-5EC1-49E8-960E-3ABECA406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31.01.2024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330DD63-315D-4824-98A9-91276B490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761E59B-40AA-4CF7-AA3D-07846D95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7966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57FBC1-18FF-43B0-B3D5-5BCFC5002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E91120B-C5C1-499A-B9D8-0AFB82D15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31.01.2024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F38345C-06D8-488D-8B68-14F63B61F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F5038F2-98DF-4A05-B825-56F86EED4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7881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EA56C22-0380-4CE6-873C-A981561EF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31.01.2024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EB23C6A-B89D-4C9E-9743-0657E6E08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1B8B3DA-C76B-46FC-B3C4-0C33FD22A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388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71A85-81E7-4A9E-8E95-7BA23ECF3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6217E1-99B2-4E4A-9BC4-15B5B99C1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F58A1F2-EE7A-4C63-A6D9-B8B492691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D937B76-C119-45CD-B46C-467188C96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31.01.2024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D0AB129-6737-49B9-9190-59670452C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64515B1-524E-4E7D-809B-A1243A145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518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D8C63B-4ECE-41D1-AA97-F5514F002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3384F12-A632-4B03-B3B3-A18065E9AE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5A23C84-1B6E-4DFC-9201-ADD49EDDD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5252D83-4413-4979-9D6F-B84A8C95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31.01.2024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934026F-086B-48EC-AA47-C04BB3AD9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46C57F1-19EC-490C-92F6-45DE1B44C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97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60DD187C-C564-472D-B658-9E521B56D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326AE5E-C0FD-40BF-9EDA-A195E93E2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5A51685-C86E-4602-9023-832F8455B8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11C08-295B-4E02-8033-C465CE208A0E}" type="datetimeFigureOut">
              <a:rPr lang="pl-PL" smtClean="0"/>
              <a:t>31.01.2024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9D9A82B-6771-4CBC-9C80-C570E4E7A9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9A12188-16E7-4CD8-88A8-E2A0829D16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605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D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6D5AECDB-16EE-4219-AB22-9DCF10C51B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2840" y="1939332"/>
            <a:ext cx="6087327" cy="4528499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185C87D0-B546-4927-8A0B-4738E2BD19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32" y="890515"/>
            <a:ext cx="4271363" cy="1889257"/>
          </a:xfrm>
          <a:prstGeom prst="rect">
            <a:avLst/>
          </a:prstGeom>
        </p:spPr>
      </p:pic>
      <p:graphicFrame>
        <p:nvGraphicFramePr>
          <p:cNvPr id="8" name="Obiekt 7">
            <a:extLst>
              <a:ext uri="{FF2B5EF4-FFF2-40B4-BE49-F238E27FC236}">
                <a16:creationId xmlns:a16="http://schemas.microsoft.com/office/drawing/2014/main" id="{536C47D2-4727-4ED0-94A0-7668C8E68E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827194"/>
              </p:ext>
            </p:extLst>
          </p:nvPr>
        </p:nvGraphicFramePr>
        <p:xfrm>
          <a:off x="943732" y="6240818"/>
          <a:ext cx="2857500" cy="22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4" imgW="2857576" imgH="227171" progId="CorelDraw.Graphic.16">
                  <p:embed/>
                </p:oleObj>
              </mc:Choice>
              <mc:Fallback>
                <p:oleObj name="CorelDRAW" r:id="rId4" imgW="2857576" imgH="227171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43732" y="6240818"/>
                        <a:ext cx="2857500" cy="227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9917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360545"/>
            <a:ext cx="10685597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pl-PL" sz="1550" dirty="0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Podpisano umowę na przegląd placów zabaw administrowanych przez MGZGK z firmą Instytut Nadzory Technicznego Sp. z o.o. na kwotę 7 011,00 zł brutto. Termin realizacji – do 12.02.2024 r.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Podpisano umowę na przegląd ścieżek pieszo rowerowych z firmą ERTBUDOWA Robert Socha. Wartość umowy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3 075,00 zł brutto.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Zlecono wykonanie kosztorysów na remonty w budynkach administrowanych przez MGZGK firmie ERBUDOWA Robert Socha. Wartość umowy - 3 936,00 zł brutto.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Podpisano umowę na całoroczną obsługę pojazdów będących w posiadaniu MGZGK w zakresie wymiany płynów oraz bieżących napraw. Wykonawcą będzie firma AUTO – ADAM Radosław Pawlak. Wartość umowy - 45 000,00 zł.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Podpisano umowę na usługi kominiarskie z Zakładem Usług Kominiarskich na kwotę 37 000,00 zł brutto.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Podpisano umowę na opracowanie projektów stałej organizacji ruchu z firmą APZ Piotr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Tuzimek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Wartość umowy- 14 220,00 zł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Podpisano umowę na monitoring składowiska odpadów z Instytutem Meteorologii i Gospodarki Wodnej w Warszawie na kwotę 8 290,20 zł brutto.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Wszczęto procedurę przetargową w trybie zapytania ofertowego na naprawę dróg o nawierzchni bitumicznej.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Złożono sprawozdania i zapłacono za gospodarowanie wodami do PPW WODY POLSKIE za IV kwartał 2023 roku.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Ustalono wysokość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prewspółczynnika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VT za rok 2023 i ustalono wielkość tego współczynnika na rok 2024 (97%).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Ogłoszono postępowanie do 130 tyś zł na prowadzenie monitoringu jakości wody w 2024 roku na terenie gminy.</a:t>
            </a: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381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589207" y="738049"/>
            <a:ext cx="11180547" cy="5101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pl-PL" sz="1550" dirty="0"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5 stycznia w Sali OSP w Woli Kiełpińskiej odbył się Szczodry wieczór. Wydarzenie zorganizowano dla lokalnych kół gospodyń wiejskich, których przedstawiciele nie tylko licznie przybyli na uroczystość, ale również z tej okazji przygotowali na wspólny stół różnorodne, tradycyjne potrawy. W trakcie wieczoru nie zabrakło opowieści o starodawnych zwyczajach, noworocznych wróżb ani wspólnego kolędowania.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9 stycznia odbyła się kolejna wizyta przedstawicieli ukraińskich gromad w Serocku i sąsiednich samorządach. Ponad dwudziestoosobowa grupa, składająca się z przedstawicieli oświaty, spotkała się z władzami samorządowymi Miasta i Gminy Serock, zwiedziła miasto i odwiedziła gminne szkoły, aby poznać funkcjonowanie polskich samorządów i zdobyć doświadczenia w kształtowaniu systemu oświatowego. W kolejnych dniach grupa odwiedziła placówki oświatowe w Legionowie i Wieliszewie.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• 14 stycznia w Izbie Pamięci i Tradycji Rybackich odbyła się prelekcja Mirosława Pakuły pt. „1863-1864. Walka o honor”. Wykład został wygłoszony z okazji 161. rocznicy wybuchu powstania styczniowego i 160. rocznicy jego upadku.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17 stycznia w sali OSP w Woli Kiełpińskiej przedstawiciele serockiego samorządu wzięli udział w spotkaniu poświęconym jubileuszowi pani Haliny Nałęcz, która w tym roku świętuje 50-lecie członkostwa w Kole Gospodyń Wiejskich w Maryninie. 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• W trakcie tegorocznych ferii zimowych w Izbie Pamięci i Tradycji Rybackich odbywały się warsztaty historyczne.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Chcąc zainteresować jak najszersze grono odbiorców warsztaty podzielono na cztery bloki tematyczne: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iluminatorstwo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, paleografię, kryptografię oraz heraldykę. W zależności od omawianej tematyki poszczególne zajęcia dedykowane były dzieciom oraz młodzieży i dorosłym.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styczniu na stronie UMiG rozpoczęto zabawę fotograficzną. Każdego miesiąca uczestnicy zabawy mają za zadanie sfotografować jeden z wcześniej wyznaczonych obiektów na terenie gminy, a następnie opublikować zdjęcie na serockim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fanpage’u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. Dla uczestników konkursu przewidziane zostały nagrody, które będą przyznawane w drodze losowania.</a:t>
            </a: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258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445177"/>
            <a:ext cx="1118424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Centrum Kultury i Czytelnictwa zorganizowało następujące wydarzenia: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22.12.2023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Tango Argentyńskie– praktyka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tangowa</a:t>
            </a:r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05.01.2024 i 12.01.2024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Przesłuchania do nowopowstającego zespołu HAPPY BAND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06.01.2024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Święto Trzech Króli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Orszak Trzech Króli do sali widowiskowej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CKiCz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w Serocku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Koncert Kolęd Chóru II Canto-Magnificat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Koncert instrumentalistów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CKiCz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w Serocku KOLĘDOWAĆ MAŁEMU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07.01.2024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Koncert Kolęd Chóru Miejskiego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Cantores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Adalberti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oraz Chóru Miasta Grójec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Kościół Zwiastowania NMP w Serocku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15 -19.01.2024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Półkolonie zimowe z kulturą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warsztaty biblioteczne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zajęcia językowe z MANGO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warsztaty z Izbą Pamięci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wycieczka do ,,Manufaktury cukierków”,,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Jump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Areny” i Warszawianki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Kiddos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, basen, lodowisko, warsztaty robienia pizzy)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warsztaty taneczne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warsztaty lego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warsztaty przyrodnicze, taneczne, plastyczne, sportowe</a:t>
            </a: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DD0339CA-E9E8-6F93-A0CA-9CCA4C8F9579}"/>
              </a:ext>
            </a:extLst>
          </p:cNvPr>
          <p:cNvSpPr txBox="1"/>
          <p:nvPr/>
        </p:nvSpPr>
        <p:spPr>
          <a:xfrm>
            <a:off x="7427052" y="659726"/>
            <a:ext cx="476494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21.01.2024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Stare Dobre Małżeństwo – Koncert Noworoczny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Hotel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Narvil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Conference &amp; Spa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22.01.2024 – 26.01.2024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Ferie z Kulturą – tydzień otwarty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Warsztaty: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- plastyczne tematyczne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-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Copoeiry</a:t>
            </a:r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- taneczne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- rękodzieła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- przyrodnicze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- seanse filmowe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•26.01.2024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Tango Argentyńskie– praktyka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tangowa</a:t>
            </a:r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27.01.2024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Teatr Małego Widza ,,Ni pies, ni wydra”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27.01.2024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Warsztaty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bębniarskie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KLICK&amp;DRUM </a:t>
            </a:r>
          </a:p>
          <a:p>
            <a:pPr marL="215900" algn="just"/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Drum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Circle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z zespołem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bębniarskim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CKiCz</a:t>
            </a:r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27.01.2024</a:t>
            </a:r>
          </a:p>
          <a:p>
            <a:pPr marL="215900" algn="just"/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Szyciokawiarnia</a:t>
            </a:r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28.01.2024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Koncert WOŚP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SP Jadwisin</a:t>
            </a:r>
          </a:p>
        </p:txBody>
      </p:sp>
    </p:spTree>
    <p:extLst>
      <p:ext uri="{BB962C8B-B14F-4D97-AF65-F5344CB8AC3E}">
        <p14:creationId xmlns:p14="http://schemas.microsoft.com/office/powerpoint/2010/main" val="2244301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D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2F70615C-BC44-4D6E-9303-359E306DB2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083" y="5756455"/>
            <a:ext cx="3361778" cy="634934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6C9BFE02-8F36-4A02-B090-C39E43441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37" y="784078"/>
            <a:ext cx="3017526" cy="392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620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4DE08C93-0041-45E4-AB2E-44F172505C8B}"/>
              </a:ext>
            </a:extLst>
          </p:cNvPr>
          <p:cNvSpPr txBox="1"/>
          <p:nvPr/>
        </p:nvSpPr>
        <p:spPr>
          <a:xfrm>
            <a:off x="1778557" y="406957"/>
            <a:ext cx="9696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Informacja</a:t>
            </a:r>
          </a:p>
          <a:p>
            <a:pPr algn="ctr"/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Burmistrza Miasta i Gminy Serock</a:t>
            </a:r>
          </a:p>
          <a:p>
            <a:pPr algn="ctr"/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o działalności między sesjami </a:t>
            </a:r>
            <a:b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</a:br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(20 grudnia 2023r.– </a:t>
            </a:r>
            <a:r>
              <a:rPr lang="pl-PL">
                <a:solidFill>
                  <a:srgbClr val="3B3D4A"/>
                </a:solidFill>
                <a:latin typeface="Montserrat ExtraBold" panose="00000900000000000000" pitchFamily="2" charset="-18"/>
              </a:rPr>
              <a:t>31 stycznia 2024r</a:t>
            </a:r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.)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E6D2EAEB-0715-B4AC-542E-2A398FA8805C}"/>
              </a:ext>
            </a:extLst>
          </p:cNvPr>
          <p:cNvSpPr txBox="1"/>
          <p:nvPr/>
        </p:nvSpPr>
        <p:spPr>
          <a:xfrm>
            <a:off x="570451" y="1938023"/>
            <a:ext cx="11411238" cy="4624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16.01.2024 r. wszczęto postępowanie dotyczące budowy placu zabaw w Jachrance. Termin otwarcia ofert ustalono na dzień: 08.02.2024 r.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17.01.2024 r. dokonano otwarcia ofert w postępowaniu dotyczącym opracowania dokumentacji projektowo kosztorysowej budowy centrum edukacyjno-sportowo-rekreacyjnego Serock-Wierzbica. W wyznaczonym terminie wpłynęło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16 ofert. Trwa weryfikacja.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Zadania w toku: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budynku komunalnego w Borowej Górze,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dla zadania pn. „Zagospodarowanie terenu publicznego w Serocku”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(w rejonie tzw. „Wałów Napoleońskich”),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budowy fragmentu ul. Karolińskiej w Karolinie wraz ze skrzyżowaniem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 drogą krajową,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Wykonanie dokumentacji projektowo – kosztorysowej dla remontu drogi gminnej ul. Stokrotki w Serocku – zakończono prace projektowe. Trwa procedura uzyskiwania decyzji o pozwoleniu na budowę,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sieci kanalizacji sanitarnej w ul. Jasnej w Jachrance,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Przebudowa drogi gminnej w Wierzbicy,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Przebudowa stacji uzdatniania wody w miejscowości Stasi Las,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Przebudowa i rozbudowa budynku przedszkola w Zegrzu w formule „zaprojektuj i wybuduj” w ramach zadania pn. „Utworzenie oddziałów żłobkowych poprzez rozbudowę budynku przedszkola” – trwa II etap prac budowlanych – przebudowa istniejącego obiektu na potrzeby żłobka,</a:t>
            </a:r>
          </a:p>
        </p:txBody>
      </p:sp>
    </p:spTree>
    <p:extLst>
      <p:ext uri="{BB962C8B-B14F-4D97-AF65-F5344CB8AC3E}">
        <p14:creationId xmlns:p14="http://schemas.microsoft.com/office/powerpoint/2010/main" val="1475530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4DE08C93-0041-45E4-AB2E-44F172505C8B}"/>
              </a:ext>
            </a:extLst>
          </p:cNvPr>
          <p:cNvSpPr txBox="1"/>
          <p:nvPr/>
        </p:nvSpPr>
        <p:spPr>
          <a:xfrm>
            <a:off x="598440" y="360545"/>
            <a:ext cx="10995119" cy="557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dla zadania: „Budowa kanalizacji sanitarnej w Serocku, rejon ulic Polna – Traugutta – Pogodna”. Zakończono proces projektowania. Trwa procedura opiniowania przez MPWiK,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budowy kanalizacji sanitarnej w rejonie ulicy Głównej w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Stasim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Lesie oraz ulicy Radziwiłłów w Ludwinowie Zegrzyńskim,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Remont ul. Drewnowskiego w Serocku. Umowę zawarto 08.12.2023. Rozpoczęcie prac budowlanych przewidziano na koniec III kwartału 2024 roku.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Zadania zakończone w okresie sprawozdawczym: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Wykonanie instalacji fotowoltaicznych na obiektach gminnych,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Przebudowa ul. Norwida w Serocku,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dla budowy oświetlenia fragmentu terenu boiska sportowego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Skubiance.</a:t>
            </a: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23.01.2024 roku podpisana została umowa na dofinansowanie z Europejskiego Funduszu Rozwoju Regionalnego na wsparcie programu pod nazwą „Zakup samochodu ratowniczo-gaśniczego” w kwocie 653 200,00 zł.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Złożono wniosek w ramach Programu Operacyjnego Fundusze Europejskie na Infrastrukturę, Klimat i Środowisko 2021-2027 (FENX01.04) na dofinansowanie w kwocie 1 747 498,71 zł zadania: „Modernizacja Punktu Selektywnej Zbiórki Odpadów Komunalnych w Serocku”.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ramach realizacji przez Bank Gospodarstwa Krajowego rządowego programu budownictwa komunalnego, złożony został wniosek o udzielenie wsparcia na kwotę ponad 183 tyś z przeznaczeniem na dofinansowanie remontu mieszkań komunalnych.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ramach programu: „Mazowsze dla równomiernego rozwoju” złożono wniosek o udzielenie finansowego wsparcia dla zadania „Rozbudowa kanalizacji sanitarnej w Jadwisinie ul. Książęca i Królewska”.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</p:spTree>
    <p:extLst>
      <p:ext uri="{BB962C8B-B14F-4D97-AF65-F5344CB8AC3E}">
        <p14:creationId xmlns:p14="http://schemas.microsoft.com/office/powerpoint/2010/main" val="717991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796955" y="432578"/>
            <a:ext cx="1118473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dniu 27.12.2023 r. podpisano akt notarialny dotyczący nieodpłatnego nabycia na własność Miasta i Gminy Serock udziału wynoszącego 17/108 części w działce nr 53/9 we wsi Stasi Las o powierzchni 2915 m2 z przeznaczeniem pod drogę publiczną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ul. Jutrzenki - częściowe wykonanie uchwały nr 520/XLVI/2022 z dnia 26.01.2022 r.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dniu 18.01.2024 r. podpisano akt notarialny dotyczący nieodpłatnego nabycia na własność Miasta i Gminy Serock udziału wynoszącego 17/108 części w działce nr 53/9 we wsi Stasi Las o powierzchni 2915 m2 z przeznaczeniem pod drogę publiczną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ul. Jutrzenki - częściowe wykonanie uchwały nr 520/XLVI/2022 z dnia 26.01.2022 r.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dniu 18.01.2024 r. Naczelny Sąd Administracyjny oddalił skargę kasacyjną Pana Marka Włodarczyka dotyczącą miejscowego planu zagospodarowania przestrzennego gminy Serock – sekcja B1, w związku z tym plan obowiązuje w pierwotnym kształcie;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związku z podjęciem uchwały w sprawie przystąpienia do sporządzenia miejscowego planu zagospodarowania przestrzennego terenu Centrum Edukacji i Sportu Serock – Wierzbica, w rejonie ulic Pułtuskiej i Czeskiej zawiadamiamy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o możliwości składania wniosków do dnia 16 lutego 2024 r.</a:t>
            </a:r>
          </a:p>
          <a:p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Przyjmowanie i rozpatrywanie 34 zgłoszeń zamiaru usunięcia drzew, 2 wniosków o wydanie zezwolenia na usunięcie drzew. Ponadto obecnie prowadzone są 4 postępowania w sprawie wymierzenia administracyjnej kary pieniężnej (2 - za usunięcie drzew bez zezwolenia i 2 - za zniszczenie drzew), w trybie art. 88 ust. 1 pkt 1, 3 i 6 ustawy z dnia 16 kwietnia 2004 roku o ochronie przyrody.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Prowadzenie punktu konsultacyjnego w ramach Programu Czyste Powietrze, realizowanego przez Wojewódzki Fundusz Ochrony Środowiska i Gospodarki Wodnej w Warszawie - przeprowadzono 24 konsultacje w punkcie. </a:t>
            </a:r>
          </a:p>
          <a:p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Od 1 lutego rusza nabór wniosków o uzyskanie dotacji gminnej do wymiany źródeł ogrzewania oraz dofinansowania do montażu przydomowych oczyszczalni ścieków. Wnioski dostępne są w Urzędzie, Biuro Obsługi Interesanta, stanowisko nr 4 oraz na stronie internetowej Urzędu w zakładce ochrona środowiska- dotacja do wymiany kotłów. Dotację gminną na wymianę kotłów można łączyć z Programem „Czyste Powietrze”.</a:t>
            </a:r>
          </a:p>
        </p:txBody>
      </p:sp>
    </p:spTree>
    <p:extLst>
      <p:ext uri="{BB962C8B-B14F-4D97-AF65-F5344CB8AC3E}">
        <p14:creationId xmlns:p14="http://schemas.microsoft.com/office/powerpoint/2010/main" val="1030015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650458"/>
            <a:ext cx="11096657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Przyjmowanie wniosków w sprawie udzielenia dofinansowania do demontażu/odbioru, transportu i unieszkodliwiania odpadów zawierających azbest z terenu miasta i gminy Serock w roku 2024 roku (wpływ 6 wniosków);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Wspólnie ze Strażą Miejską prowadzone są kontrole nieruchomości w zakresie wyposażenia w zbiornik bezodpływowy/przydomowych oczyszczalni ścieków, posiadania umowy z przedsiębiorcą świadczącym usługi asenizacyjne oraz udokumentowania wykonania obowiązku pozbywania się nieczystości ciekłych. Jednocześnie podczas kontroli nieczystości weryfikowane są umowy na odbiór odpadów komunalnych oraz posiadanie kompostownika. Kontrole miały miejsce w: Gutach, Stanisławowie, Bolesławowie, Zabłociu, Zalesiu Borowym, Woli Kiełpińskiej, Jadwisinie, Gąsiorowie,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Stasim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Lesie. Trwają kontrole w miejscowości Ludwinowo Zegrzyńskie i Ludwinowo Dębskie. W 2023 r. przeprowadzono 360 kontroli.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Odbyło się spotkanie z przedstawicielami MPWiK w m st. Warszawie S.A. dotyczące usprawnienia organizacji pracy w punkcie zlewnym w Jachrance.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Prowadzone postępowania administracyjne w sprawie wydania decyzji o środowiskowych uwarunkowaniach dla przedsięwzięć:</a:t>
            </a:r>
          </a:p>
          <a:p>
            <a:pPr marL="558800" indent="-342900" algn="just">
              <a:buAutoNum type="arabicParenR"/>
            </a:pP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„Budowa czterech budynków mieszkalnych wielorodzinnych z garażami podziemnymi, budynku usługowego, parkingu naziemnego wraz z infrastrukturą techniczną w miejscowości Zegrze przy ul. Oficerskiej”, zlokalizowanego na działkach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o nr ew. 111/311, w miejscowości Zegrze,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obr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. 0011 Jadwisin, gm. Serock.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2) „Zespół zabudowy czterech budynków mieszkalnych wielorodzinnych „A, B, C, D" z lokalami usługowymi, garażami podziemnymi i elementami zagospodarowania terenu w Serocku".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3) „Budowa studni głębokości 50 m i wydajności 36 m3/h dla zaopatrzenia hotelu i do celów przeciwpożarowych. Zasięg oddziaływania ujęcia nie przekroczy 30 m, czyli nie wykroczy poza działkę”.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4) „Rozbudowa i przebudowa drogi powiatowej nr 1802W ul. Zegrzyńskiej w gminie Serock wraz z infrastrukturą techniczną”.</a:t>
            </a:r>
          </a:p>
        </p:txBody>
      </p:sp>
    </p:spTree>
    <p:extLst>
      <p:ext uri="{BB962C8B-B14F-4D97-AF65-F5344CB8AC3E}">
        <p14:creationId xmlns:p14="http://schemas.microsoft.com/office/powerpoint/2010/main" val="1018691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803491"/>
            <a:ext cx="11096657" cy="4624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Wydano decyzje o środowiskowych uwarunkowaniach dla przedsięwzięć pod nazwą: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1) Budowa kanalizacji sanitarnej w rejonie ulicy Głównej w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Stasim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Lesie oraz ulicy Radziwiłłów w Ludwinowie Zegrzyńskim wraz z przepompownią ścieków w ramach zadania rozbudowa kanalizacji sanitarnej na terenie Gminy Serock: Stasi Las, Borowa Góra na działkach o nr ew. 80/3, 12/14, 12/15, 53/9, 38/9, 38/19, 19/6, 15/1, 10/9, 10/14, 10/19, 35/7, 35/8, 8/2, 8/5, 7/1, 7/2, 6/3, 6/4,3/4, 3/5, 3/7, 3/8, 2/5, 2/6, 1/4, 26/2 w miejscowości Stasi Las,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obr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. 0022; na działkach o nr ew.  99/1, 99/9, 99/10, 100/4, 100/8 w miejscowości Karolino,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obr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. 0014; na działkach o nr ew. 213/1, 214/12, 228, 229 w miejscowości Ludwinowo Zegrzyńskie,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obr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. 0016, gm. Serock.”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2) „Budowa sieci kanalizacji sanitarnej w systemie grawitacyjno-tłocznym w Serocku przy ul. Wyzwolenia, Radziwiłła, Nefrytowej, Rubinowej, Reymonta, Asnyka, Niemena i Norwida”.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3) „Budowa sieci kanalizacji sanitarnej w systemie grawitacyjno-tłocznym w Serocku przy ul.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Tchorka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, Zakroczymska, Koszykowa i Warszawska”.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Od 01.02.2024r. odbiór odpadów komunalnych na terenie Miasta i Gminy w Serocku i z Punktu Selektywnej Zbiórki Odpadów Komunalnych w Serocku będzie realizowało konsorcjum firm: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1) MS-EKO Sp. z o.o. z siedzibą w Warszawie ul. Modlińska 129 lok U7, 03-186 Warszawa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2) EKO-MAX recykling Sp. z o.o. ul. Modlińska 129 lok U7, 03-186 Warszawa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Obecnie trwają prace przygotowujące do rozpoczęcia współpracy z konsorcjum firm, dostarczanie nowego harmonogramu mieszkańcom, zamiana kontenerów na wspólnotach mieszkaniowych oraz w Punkcie Selektywnej Zbiórki Odpadów Komunalnych w Serocku.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111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791037"/>
            <a:ext cx="11021156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Gmina Serock pozyskała dofinansowanie ze środków Funduszu Rozwoju Przewozów Autobusowych na realizację zadań własnych w zakresie przewozów autobusowych o charakterze użyteczności publicznej w 2024 roku. Pozyskana maksymalna kwota dotacji dla Gminy Serock wynosi 2 093 166,00 zł. Wkład własny Gminy Serock wynosi 3 068 581,36 zł.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Rozkłady jazdy LKA w Serocku w dalszym ciągu są udostępnione w systemie map internetowych firmy Google.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Planując w serwisie maps.google.pl podróż między dowolnymi punktami, można jako środek transportu wybrać również autobus Lokalnej Komunikacji Autobusowej w Serocku.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Miasto i Gmina Serock, znajduje się w serwisie KiedyPrzyjedzie.pl. Jest to system informacji pasażerskiej mający na celu ułatwienie poruszania się autobusami lokalnymi. Aplikacja umożliwia użytkownikowi sprawdzenie dokładnej lokalizacji środka transportu., jak również prezentuje rzeczywiste przyjazdy i odjazdy pojazdów na przystanki na podstawie danych GPS.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Od 20 grudnia 2023 roku wydano 140 dowodów osobistych.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Zameldowało się na pobyt stały i czasowy 134 osoby, a wymeldowało się 66.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Sporządzono 12 aktów zgonu.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Wydano 185 aktów stanu cywilnego na wniosek.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Od 20 grudnia wydano 207 nowych karty Serocczanina. Ogółem wydano 5555 kart.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216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401248"/>
            <a:ext cx="11184247" cy="6055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•Straż Miejska w Serocku przez ostatni miesiąc realizowała zadania bieżące wynikające z art. 11 ustawy o Strażach Gminnych (oraz Ustawy o Policji)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zgłoszenia interwencji od mieszkańców – 103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tym: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zgłoszenie do utylizacji padliny – 9 interwencji,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zwierzęta bez opieki (błąkające się psy) – 28 interwencji,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odłowienia błąkających się psów - 10 interwencji,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porządkowe (połamane drzewa, zakłócenia spokoju, zaśmiecanie, nietrzeźwi itp.)  - 27 interwencji,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drogowe (uszkodzenie chodnika – drogi, zajęcie pasa ruchu, awarie oświetlenia, niewłaściwe parkowanie samochodu itp.)  -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24 interwencje,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zadymienie – 5 interwencji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interwencje własne, ujawnione w wyniku patrolu – 45 interwencje,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 w tym: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* 19 interwencji – niewłaściwe parkowanie pojazdu,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* 2 interwencje – uszkodzenie znaków drogowych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* 4 interwencje – awaria oświetlenia ulicznego,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* 2 interwencje – zaśmiecanie drogi,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* 18 interwencji – porządkowe (odśnieżanie)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  zastosowanie środków oddziaływania wychowawczego (art. 41 kw.) pouczenie – 57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  ukarano MKK sprawców wykroczenia – 14 na kwotę 1600 zł. </a:t>
            </a: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Spotkanie edukacyjne z uczniami klas I – III w SP w Serocku w przedmiocie – Bezpieczne Ferie,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Spotkanie edukacyjne z uczniami klas VIII w SP w Woli Kiełpińskiej – Edukacja Dla Bezpieczeństwa,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Kontrola na terenie miasta i gminy źródeł ogrzewania – palenisk domowych.</a:t>
            </a: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338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360545"/>
            <a:ext cx="10685597" cy="6055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styczniu wydano zarządzenia w zakresie oświaty w sprawach: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planu dofinansowania form doskonalenia zawodowego nauczycieli oraz ustalenia maksymalnej kwoty dofinansowania opłat w 2024r. za kształcenie nauczycieli zatrudnionych w szkołach i przedszkolach prowadzonych przez Miasto i Gminę Serock.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ustalenia harmonogramu czynności w postępowaniu rekrutacyjnym i postępowaniu uzupełniającym na rok szkolny 2024/2025 do przedszkoli, oddziałów przedszkolnych oraz do klas pierwszych szkół podstawowych prowadzonych przez Miasto i Gminę Serock.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powołania Komisji Rekrutacyjnej, określenia terminów pierwszego postepowania rekrutacyjnego, miejsca i sposobu składania zgłoszeń oraz wzoru karty zgłoszenia do Samorządowego Żłobka w Zegrzu.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Od stycznia przyjmowane są wnioski o jednorazowy dodatek osłonowy. Wnioski można składać do 30 kwietnia 2024 r.,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a wypłata dodatku nastąpi do 30 czerwca 2024 r. Obowiązują kryteria dochodowe: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- 2 100 zł dla jednoosobowego gospodarstwa domowego,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- 1 500 zł na osobę w wieloosobowym gospodarstwie domowym.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Rozstrzygnięto przetarg na równanie i żwirowanie dróg o nawierzchni gruntowej – wykonawca – KOBIAŁKA S.C. Kazimierz Kobiałka, Jacek Kobiałka, wartość umowy 284 127,64 zł brutto (wraz ze środkami funduszy sołeckich).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Rozstrzygnięto przetarg na odbiór odpadów pochodzących z działalności M-GZGK – wykonawca ZKTZ Marek Włodarczyk. Wartość umowy 110 000,00 zł brutto.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Rozstrzygnięto przetarg na dostawę paliwa na potrzeby pojazdów w MGZGK – Dostawcą będzie firma MIX-BUD Bis. Wartość umowy 70 000,00 zł brutto.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Zakupiono sól drogową w ilości 52 ton za kwotę 31 660,20 zł brutto. Dostawca firma ALPIMO Aleksander Piotrowski, Sokolniki.</a:t>
            </a:r>
          </a:p>
        </p:txBody>
      </p:sp>
    </p:spTree>
    <p:extLst>
      <p:ext uri="{BB962C8B-B14F-4D97-AF65-F5344CB8AC3E}">
        <p14:creationId xmlns:p14="http://schemas.microsoft.com/office/powerpoint/2010/main" val="419660378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2987</Words>
  <Application>Microsoft Office PowerPoint</Application>
  <PresentationFormat>Panoramiczny</PresentationFormat>
  <Paragraphs>182</Paragraphs>
  <Slides>13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Hind</vt:lpstr>
      <vt:lpstr>Montserrat ExtraBold</vt:lpstr>
      <vt:lpstr>Motyw pakietu Office</vt:lpstr>
      <vt:lpstr>CorelDRAW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Woźniakowska 2</dc:creator>
  <cp:lastModifiedBy>Justyna Kuniewicz</cp:lastModifiedBy>
  <cp:revision>135</cp:revision>
  <dcterms:created xsi:type="dcterms:W3CDTF">2021-12-02T14:37:18Z</dcterms:created>
  <dcterms:modified xsi:type="dcterms:W3CDTF">2024-01-31T07:47:32Z</dcterms:modified>
</cp:coreProperties>
</file>