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64" r:id="rId4"/>
    <p:sldId id="265" r:id="rId5"/>
    <p:sldId id="272" r:id="rId6"/>
    <p:sldId id="273" r:id="rId7"/>
    <p:sldId id="276" r:id="rId8"/>
    <p:sldId id="274" r:id="rId9"/>
    <p:sldId id="277" r:id="rId10"/>
    <p:sldId id="259" r:id="rId1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styna Kuniewicz" initials="JK" lastIdx="1" clrIdx="0">
    <p:extLst>
      <p:ext uri="{19B8F6BF-5375-455C-9EA6-DF929625EA0E}">
        <p15:presenceInfo xmlns:p15="http://schemas.microsoft.com/office/powerpoint/2012/main" userId="Justyna Kuniewicz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3D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BB3835C-0A3E-4A58-8B55-9439C108B1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AC04BB0-6695-48F2-82E2-6E50EBA2D4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F476E7C-E948-49D8-BAEC-31D14395D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07.11.2023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7AB3B49-F88F-449F-9A67-D570395D2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AFDB312-4C0D-4315-884A-92C52C31C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556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D38CDC1-A0BC-42D9-A86A-4CEE4E8F5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CB296356-0459-48EB-9741-A086281D12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F45D034-DB37-4D5E-9C7A-D66DD0D54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07.11.2023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B6D02B0-944C-4E7D-B453-0C9AB2D01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A073F77-06F8-47E9-AAFE-48B4E3559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2263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BDEAD247-662C-4BAF-85B1-F9F8A441F2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D4CC62EF-A83A-4B82-9F8E-6A2C3B0B57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217E444-200B-4BB0-9236-416C7CA86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07.11.2023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C9661B0-5890-4237-A2D3-2FFC0D0DC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6A46428-16BD-41A8-83EF-17B3BCD3E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3120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14B612-B2AB-4CF0-88AA-FF9F4A51A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C4AE12B-8E90-43D6-9301-24BBC5B871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34E12F0-1622-48B0-A3F2-ABFD88D67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07.11.2023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EE9BCA5-016B-4FCC-9802-B2450909B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36F7181-5CF9-46ED-B339-4BB85B750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7794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B8685CA-4838-4C9C-A326-727FB0482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94165E9-89C1-4535-BE7C-D738D6D0DB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870159A-9D3B-41C6-97E4-88D97BFD2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07.11.2023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DB1D517-5F3D-4E04-970E-BEE5598AA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7B2D59F-45A9-4058-A0E6-02FA7409E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553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47B26A3-2300-47E7-9FC0-7D7AA7C16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30C0CEA-0FD2-4EC9-8BDB-22837A0EFE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8F3CBE9-269A-4212-854C-6DD4E6B271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BE5021A-C806-4CDD-936A-070331115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07.11.2023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677394F-62DC-4401-BEE1-93E5262E3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CCC4580-29A1-4CF9-90BA-467E1E187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3220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2AECE0B-A9DD-4999-8C7F-36D20731B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C1A4763-73BC-475D-92ED-5F79299A76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076D3C4-EB68-418C-8B60-85962BEC7E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3622A699-D643-499A-9242-E0C8A16F24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FEDC7D6A-AD14-43F1-98C5-C6EF41602A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7A42AEB8-5EC1-49E8-960E-3ABECA406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07.11.2023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2330DD63-315D-4824-98A9-91276B490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0761E59B-40AA-4CF7-AA3D-07846D958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7966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E57FBC1-18FF-43B0-B3D5-5BCFC5002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6E91120B-C5C1-499A-B9D8-0AFB82D15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07.11.2023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EF38345C-06D8-488D-8B68-14F63B61F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0F5038F2-98DF-4A05-B825-56F86EED4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7881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0EA56C22-0380-4CE6-873C-A981561EF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07.11.2023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FEB23C6A-B89D-4C9E-9743-0657E6E08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1B8B3DA-C76B-46FC-B3C4-0C33FD22A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3888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571A85-81E7-4A9E-8E95-7BA23ECF3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76217E1-99B2-4E4A-9BC4-15B5B99C1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F58A1F2-EE7A-4C63-A6D9-B8B4926910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D937B76-C119-45CD-B46C-467188C96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07.11.2023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D0AB129-6737-49B9-9190-59670452C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64515B1-524E-4E7D-809B-A1243A145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518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AD8C63B-4ECE-41D1-AA97-F5514F002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B3384F12-A632-4B03-B3B3-A18065E9AE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5A23C84-1B6E-4DFC-9201-ADD49EDDD4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5252D83-4413-4979-9D6F-B84A8C956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07.11.2023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934026F-086B-48EC-AA47-C04BB3AD9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46C57F1-19EC-490C-92F6-45DE1B44C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9739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60DD187C-C564-472D-B658-9E521B56D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326AE5E-C0FD-40BF-9EDA-A195E93E2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5A51685-C86E-4602-9023-832F8455B8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11C08-295B-4E02-8033-C465CE208A0E}" type="datetimeFigureOut">
              <a:rPr lang="pl-PL" smtClean="0"/>
              <a:t>07.11.2023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9D9A82B-6771-4CBC-9C80-C570E4E7A9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9A12188-16E7-4CD8-88A8-E2A0829D16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6058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B3D4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id="{6D5AECDB-16EE-4219-AB22-9DCF10C51B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2840" y="1939332"/>
            <a:ext cx="6087327" cy="4528499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185C87D0-B546-4927-8A0B-4738E2BD19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732" y="890515"/>
            <a:ext cx="4271363" cy="1889257"/>
          </a:xfrm>
          <a:prstGeom prst="rect">
            <a:avLst/>
          </a:prstGeom>
        </p:spPr>
      </p:pic>
      <p:graphicFrame>
        <p:nvGraphicFramePr>
          <p:cNvPr id="8" name="Obiekt 7">
            <a:extLst>
              <a:ext uri="{FF2B5EF4-FFF2-40B4-BE49-F238E27FC236}">
                <a16:creationId xmlns:a16="http://schemas.microsoft.com/office/drawing/2014/main" id="{536C47D2-4727-4ED0-94A0-7668C8E68E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2827194"/>
              </p:ext>
            </p:extLst>
          </p:nvPr>
        </p:nvGraphicFramePr>
        <p:xfrm>
          <a:off x="943732" y="6240818"/>
          <a:ext cx="2857500" cy="227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4" imgW="2857576" imgH="227171" progId="CorelDraw.Graphic.16">
                  <p:embed/>
                </p:oleObj>
              </mc:Choice>
              <mc:Fallback>
                <p:oleObj name="CorelDRAW" r:id="rId4" imgW="2857576" imgH="227171" progId="CorelDraw.Graphic.16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43732" y="6240818"/>
                        <a:ext cx="2857500" cy="227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9917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B3D4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2F70615C-BC44-4D6E-9303-359E306DB2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6083" y="5756455"/>
            <a:ext cx="3361778" cy="634934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6C9BFE02-8F36-4A02-B090-C39E434413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7237" y="784078"/>
            <a:ext cx="3017526" cy="3928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620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4DE08C93-0041-45E4-AB2E-44F172505C8B}"/>
              </a:ext>
            </a:extLst>
          </p:cNvPr>
          <p:cNvSpPr txBox="1"/>
          <p:nvPr/>
        </p:nvSpPr>
        <p:spPr>
          <a:xfrm>
            <a:off x="1778557" y="406957"/>
            <a:ext cx="96966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>
                <a:solidFill>
                  <a:srgbClr val="3B3D4A"/>
                </a:solidFill>
                <a:latin typeface="Montserrat ExtraBold" panose="00000900000000000000" pitchFamily="2" charset="-18"/>
              </a:rPr>
              <a:t>Informacja</a:t>
            </a:r>
          </a:p>
          <a:p>
            <a:pPr algn="ctr"/>
            <a:r>
              <a:rPr lang="pl-PL" dirty="0">
                <a:solidFill>
                  <a:srgbClr val="3B3D4A"/>
                </a:solidFill>
                <a:latin typeface="Montserrat ExtraBold" panose="00000900000000000000" pitchFamily="2" charset="-18"/>
              </a:rPr>
              <a:t>Burmistrza Miasta i Gminy Serock</a:t>
            </a:r>
          </a:p>
          <a:p>
            <a:pPr algn="ctr"/>
            <a:r>
              <a:rPr lang="pl-PL" dirty="0">
                <a:solidFill>
                  <a:srgbClr val="3B3D4A"/>
                </a:solidFill>
                <a:latin typeface="Montserrat ExtraBold" panose="00000900000000000000" pitchFamily="2" charset="-18"/>
              </a:rPr>
              <a:t>o działalności między sesjami </a:t>
            </a:r>
            <a:br>
              <a:rPr lang="pl-PL" dirty="0">
                <a:solidFill>
                  <a:srgbClr val="3B3D4A"/>
                </a:solidFill>
                <a:latin typeface="Montserrat ExtraBold" panose="00000900000000000000" pitchFamily="2" charset="-18"/>
              </a:rPr>
            </a:br>
            <a:r>
              <a:rPr lang="pl-PL" dirty="0">
                <a:solidFill>
                  <a:srgbClr val="3B3D4A"/>
                </a:solidFill>
                <a:latin typeface="Montserrat ExtraBold" panose="00000900000000000000" pitchFamily="2" charset="-18"/>
              </a:rPr>
              <a:t>(18 października 2023r.– </a:t>
            </a:r>
            <a:r>
              <a:rPr lang="pl-PL">
                <a:solidFill>
                  <a:srgbClr val="3B3D4A"/>
                </a:solidFill>
                <a:latin typeface="Montserrat ExtraBold" panose="00000900000000000000" pitchFamily="2" charset="-18"/>
              </a:rPr>
              <a:t>8 listopada </a:t>
            </a:r>
            <a:r>
              <a:rPr lang="pl-PL" dirty="0">
                <a:solidFill>
                  <a:srgbClr val="3B3D4A"/>
                </a:solidFill>
                <a:latin typeface="Montserrat ExtraBold" panose="00000900000000000000" pitchFamily="2" charset="-18"/>
              </a:rPr>
              <a:t>2023r.)</a:t>
            </a:r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E6D2EAEB-0715-B4AC-542E-2A398FA8805C}"/>
              </a:ext>
            </a:extLst>
          </p:cNvPr>
          <p:cNvSpPr txBox="1"/>
          <p:nvPr/>
        </p:nvSpPr>
        <p:spPr>
          <a:xfrm>
            <a:off x="570451" y="1714762"/>
            <a:ext cx="11411238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 dniu 02.11.2023 r. dokonano rozstrzygnięcia postępowania dotyczącego wykonania instalacji fotowoltaicznych na obiektach gminnych (budynki MGZGK i MGZW w Serocku oraz SUW Stanisławowo). Wartość najkorzystniejszej oferty: 244 401,00 zł.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Zawarte umowy: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 dniu 25.10.2023 r. zawarto umowę na budowę ul. Norwida w Serocku. Wykonawcą jest firma BAZ-BRUK Marek </a:t>
            </a:r>
            <a:r>
              <a:rPr lang="pl-PL" sz="150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Bazylewski</a:t>
            </a:r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. Wartość robót: 2 152 500,00 zł.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 dniu 31.10.2023 r. zawarto umowę na poprawę efektywności energetycznej na terenie Miasta i Gminy Serock (wymiana opraw oświetlenia ulicznego na energooszczędne w ciągu ulic: Grunwaldzkiej, </a:t>
            </a:r>
            <a:r>
              <a:rPr lang="pl-PL" sz="150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Tusińskiej</a:t>
            </a:r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, Pieńki, W. Jagiełły i Księcia Witolda w m. Gąsiorowo oraz ulic: Mazowieckiej i Sosnowej w m. Łacha). Wykonawcą jest ELEKTRO-PERFEKT ROBERT KRASSOWSKI WOJCIECH KULAS SPÓLKA CYWILNA. Wartość umowy: 124 655,58 zł.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Zadania w toku: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budowa ul. Frezji w Skubiance,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opracowanie dokumentacji projektowo-kosztorysowej modernizacji ul. Popowskiej w Nowej Wsi,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budowa terenu rekreacyjnego w m. Stanisławowo,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budowa oświetlenia ul. Koszykowej w m. Łacha,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budowa oświetlenia ul. Serockiej w Izbicy,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budowa oświetlenia w m. Guty,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budowa oświetlenia ul. Łąkowej w m. </a:t>
            </a:r>
            <a:r>
              <a:rPr lang="pl-PL" sz="150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Cupel</a:t>
            </a:r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budowa budynku komunalnego w Borowej Górze,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opracowanie dokumentacji projektowo – kosztorysowej dla zadania pn. „Budowa placu zabaw w Jachrance”,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opracowanie dokumentacji projektowo – kosztorysowej dla zadania pn. „Zagospodarowanie terenu publicznego w Serocku” </a:t>
            </a:r>
            <a:b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(w rejonie tzw. „Wałów Napoleońskich”),</a:t>
            </a:r>
          </a:p>
        </p:txBody>
      </p:sp>
    </p:spTree>
    <p:extLst>
      <p:ext uri="{BB962C8B-B14F-4D97-AF65-F5344CB8AC3E}">
        <p14:creationId xmlns:p14="http://schemas.microsoft.com/office/powerpoint/2010/main" val="1475530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4DE08C93-0041-45E4-AB2E-44F172505C8B}"/>
              </a:ext>
            </a:extLst>
          </p:cNvPr>
          <p:cNvSpPr txBox="1"/>
          <p:nvPr/>
        </p:nvSpPr>
        <p:spPr>
          <a:xfrm>
            <a:off x="699134" y="329768"/>
            <a:ext cx="10793732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pl-PL" sz="1500" dirty="0"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opracowanie dokumentacji technicznej budowy kolejnego etapu ścieżki pieszo – rowerowej Jadwisin – Zegrze – zakończono </a:t>
            </a:r>
            <a:b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I etap projektowania,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budowa drogi gminnej w Borowej Górze między ul. Zegrzyńską a Lipową – zakończono roboty budowlane - trwają procedury odbiorowe,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wykonanie dokumentacji projektowej modernizacji ul. Korzennej i Baśniowej w Skubiance,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opracowanie dokumentacji projektowo – kosztorysowej budowy fragmentu ul. Karolińskiej 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w Karolinie wraz ze skrzyżowaniem z drogą krajową,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wykonanie dokumentacji projektowo – kosztorysowej dla remontu drogi gminnej ul. Stokrotki w Serocku,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budowa sieci kanalizacji sanitarnej w ul. Jasnej w Jachrance,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przebudowa drogi gminnej w Wierzbicy,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przebudowa stacji uzdatniania wody w miejscowości Stasi Las,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przebudowa i rozbudowa budynku przedszkola w Zegrzu w formule „zaprojektuj i wybuduj” 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w ramach zadania pn. „Utworzenie oddziałów żłobkowych poprzez rozbudowę budynku przedszkola”,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opracowanie dokumentacji projektowo – kosztorysowej dla zadania: „Budowa kanalizacji sanitarnej w Serocku, rejon ulic Polna – Traugutta – Pogodna”,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opracowanie dokumentacji projektowo – kosztorysowej budowy kanalizacji sanitarnej 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w rejonie ulicy Głównej w </a:t>
            </a:r>
            <a:r>
              <a:rPr lang="pl-PL" sz="150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Stasim</a:t>
            </a:r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Lesie oraz ulicy Radziwiłłów w Ludwinowie Zegrzyńskim,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opracowanie koncepcji sieci kanalizacji w rejonie ulic: </a:t>
            </a:r>
            <a:r>
              <a:rPr lang="pl-PL" sz="150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Tchorka</a:t>
            </a:r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– Zakroczymskiej w Serocku wraz z projektem technicznym fragmentu sieci w systemie grawitacyjno-tłocznym.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Zadania zakończone w okresie sprawozdawczym: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budowa punktów świetlnych w m. Łacha,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przebudowa nawierzchni ul. Rayskiego w m. Łacha.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Pozyskiwanie środków zewnętrznych: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 dniu 31 października 2023 roku przyznano dofinansowanie z rezerwy ogólnej budżetu państwa w kwocie 3 301 124,00 zł na realizację zadania pn. „Rozwój sieci drogowej na terenie Miasta i Gminy Serock w 2023 roku”.</a:t>
            </a:r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</p:spTree>
    <p:extLst>
      <p:ext uri="{BB962C8B-B14F-4D97-AF65-F5344CB8AC3E}">
        <p14:creationId xmlns:p14="http://schemas.microsoft.com/office/powerpoint/2010/main" val="717991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33F22E2F-7DBF-5A4E-D8D7-B8723996299C}"/>
              </a:ext>
            </a:extLst>
          </p:cNvPr>
          <p:cNvSpPr txBox="1"/>
          <p:nvPr/>
        </p:nvSpPr>
        <p:spPr>
          <a:xfrm>
            <a:off x="805344" y="192808"/>
            <a:ext cx="11268624" cy="6786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• W dniu 26.10.2023 r. podpisano akt notarialny dotyczący zakupu na własność Miasta i Gminy Serock działki nr 51/23 o powierzchni 0,0124 ha położonej we wsi Dosin z przeznaczeniem pod poszerzenie ul. Brzozowej - wykonanie uchwały nr 765/LXXII/2023 z dnia 27.09.2023 r.</a:t>
            </a:r>
          </a:p>
          <a:p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• W związku z podjęciem prac nad sporządzeniem miejscowych planów zagospodarowania przestrzennego gminy Serock sekcja </a:t>
            </a:r>
            <a:b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</a:br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F – obręb Jadwisin i sekcja E2 – część obrębu Marynino ukazało się ogłoszenie o możliwości składania wniosków w terminie do dnia </a:t>
            </a:r>
            <a:b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</a:br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1 grudnia 2023 r.</a:t>
            </a:r>
          </a:p>
          <a:p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• W dniu 04.11.2023 r. podpisano oświadczenie o ustanowieniu ograniczonego prawa rzeczowego – służebności przesyłu w formie aktu notarialnego, na rzecz spółki ENERGA-OPERATOR S.A. na działce nr 105/1 z obrębu Zabłocie, gm. Serock – wykonanie uchwały </a:t>
            </a:r>
            <a:b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</a:br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nr 597/LVI/2022 z dnia 31.08.2022 r. </a:t>
            </a:r>
          </a:p>
          <a:p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• W dniu 24 października 2023 roku otwarto oferty w przetargu na opracowanie dokumentacji projektowej i pełnienie nadzoru autorskiego przy realizacji linii kolejowej Zegrze – Przasnysz. W postępowaniu przetargowym złożonych zostało 10 ofert, z których </a:t>
            </a:r>
            <a:b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</a:br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9 mieści się w założonym budżecie. Oferty podlegają obecnie ocenie formalnej, następnie skierowane będą zapytania do najtańszego oferenta. Przewiduje się, że skuteczne podpisanie umowy będzie możliwe na przełomie stycznia i lutego 2024 roku. Wykonawca </a:t>
            </a:r>
            <a:b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</a:br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w ciągu 12 miesięcy od podpisania umowy przygotuje koncepcję programowo-przestrzenną linii kolejowej, na etapie której rozstrzygane będą wszystkie wątpliwości związane z trasowaniem i rozwiązaniami technicznymi stosowanymi na linii.</a:t>
            </a:r>
          </a:p>
          <a:p>
            <a:endParaRPr lang="pl-PL" sz="1500" dirty="0">
              <a:latin typeface="Hind" panose="02000000000000000000" pitchFamily="2" charset="-18"/>
              <a:cs typeface="Times New Roman" panose="02020603050405020304" pitchFamily="18" charset="0"/>
            </a:endParaRPr>
          </a:p>
          <a:p>
            <a:endParaRPr lang="pl-PL" sz="1500" dirty="0">
              <a:latin typeface="Hind" panose="02000000000000000000" pitchFamily="2" charset="-18"/>
              <a:cs typeface="Times New Roman" panose="02020603050405020304" pitchFamily="18" charset="0"/>
            </a:endParaRPr>
          </a:p>
          <a:p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• Przyjmowanie i rozpatrywanie 23 zgłoszeń zamiaru usunięcia drzew, 2 wniosków o wydanie zezwolenia na usunięcie drzew. Ponadto obecnie prowadzonych jest 6 postępowań w sprawie wymierzenia administracyjnej kary pieniężnej (usunięcie drzew bez zezwolenia - 2), (za zniszczenie drzew - 4), prowadzonych w trybie art. 88 ust. 1 pkt 1, 3 i 6 ustawy z dnia 16 kwietnia 2004 roku o ochronie przyrody.</a:t>
            </a:r>
          </a:p>
          <a:p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• Prowadzenie punktu konsultacyjnego w ramach Programu Czyste Powietrze, realizowanego przez Wojewódzki Fundusz Ochrony Środowiska i Gospodarki Wodnej w Warszawie - udzielonych 18 osobistych konsultacji w punkcie. Od momentu zawarcia porozumienia mieszkańcom gminy wypłacono dotacje w łącznej wysokości: 2 435 376,94 zł.</a:t>
            </a:r>
          </a:p>
          <a:p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• Od 9 października br. wspólnie ze Strażą Miejską przeprowadzane są kontrole na terenie Gminy w zakresie: wyposażenia w zbiornik bezodpływowy/przydomowych oczyszczalni ścieków, posiadania umowy z przedsiębiorcą świadczącym usługi asenizacyjne oraz udokumentowania wykonania obowiązku pozbywania się nieczystości ciekłych. Przy okazji kontroli weryfikowane są umowy na odbiór odpadów komunalnych oraz posiadanie kompostownika. Kontrole miały miejsce w: Gutach, Stanisławowie, Bolesławowe, trwają obecnie na terenie Zabłocia. </a:t>
            </a:r>
          </a:p>
          <a:p>
            <a:endParaRPr lang="pl-PL" sz="1500" dirty="0">
              <a:latin typeface="Hind" panose="02000000000000000000" pitchFamily="2" charset="-1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015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33F22E2F-7DBF-5A4E-D8D7-B8723996299C}"/>
              </a:ext>
            </a:extLst>
          </p:cNvPr>
          <p:cNvSpPr txBox="1"/>
          <p:nvPr/>
        </p:nvSpPr>
        <p:spPr>
          <a:xfrm>
            <a:off x="681486" y="382012"/>
            <a:ext cx="11152349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/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• Na terenie Miasta i Gminy Serocku już 4 przedsiębiorców ma zezwolenie Burmistrza na odbiór nieczystości z osadników przydomowych oczyszczalni ścieków: Przedsiębiorstwo Gospodarki Wodno-Ściekowej "</a:t>
            </a:r>
            <a:r>
              <a:rPr lang="pl-PL" sz="1500" dirty="0" err="1">
                <a:latin typeface="Hind" panose="02000000000000000000" pitchFamily="2" charset="-18"/>
                <a:cs typeface="Times New Roman" panose="02020603050405020304" pitchFamily="18" charset="0"/>
              </a:rPr>
              <a:t>Gea</a:t>
            </a:r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-Nova" Płochocin, M&amp;T Tomasz MAŃK Kąty Węgierskie, Dawid </a:t>
            </a:r>
            <a:r>
              <a:rPr lang="pl-PL" sz="1500" dirty="0" err="1">
                <a:latin typeface="Hind" panose="02000000000000000000" pitchFamily="2" charset="-18"/>
                <a:cs typeface="Times New Roman" panose="02020603050405020304" pitchFamily="18" charset="0"/>
              </a:rPr>
              <a:t>Tadajewski</a:t>
            </a:r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 - Przewodowo Parcele / Gzy, Łukasz </a:t>
            </a:r>
            <a:r>
              <a:rPr lang="pl-PL" sz="1500" dirty="0" err="1">
                <a:latin typeface="Hind" panose="02000000000000000000" pitchFamily="2" charset="-18"/>
                <a:cs typeface="Times New Roman" panose="02020603050405020304" pitchFamily="18" charset="0"/>
              </a:rPr>
              <a:t>Grączewski</a:t>
            </a:r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 - Skubianka. </a:t>
            </a:r>
          </a:p>
          <a:p>
            <a:pPr marL="215900" algn="just"/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• Prowadzone postępowania administracyjne w sprawie wydania decyzji o środowiskowych uwarunkowaniach dla przedsięwzięć:</a:t>
            </a:r>
          </a:p>
          <a:p>
            <a:pPr marL="215900" algn="just"/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1) „Budowa czterech budynków mieszkalnych wielorodzinnych z garażami podziemnymi, budynku usługowego, parkingu naziemnego wraz z infrastrukturą techniczną w miejscowości Zegrze przy ul. Oficerskiej”, zlokalizowanego na działkach o nr ew. 111/311, w miejscowości Zegrze, </a:t>
            </a:r>
            <a:r>
              <a:rPr lang="pl-PL" sz="1500" dirty="0" err="1">
                <a:latin typeface="Hind" panose="02000000000000000000" pitchFamily="2" charset="-18"/>
                <a:cs typeface="Times New Roman" panose="02020603050405020304" pitchFamily="18" charset="0"/>
              </a:rPr>
              <a:t>obr</a:t>
            </a:r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. 0011 Jadwisin, gm. Serock. </a:t>
            </a:r>
          </a:p>
          <a:p>
            <a:pPr marL="215900" algn="just"/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2) Budowa kanalizacji sanitarnej w rejonie ulicy Głównej w </a:t>
            </a:r>
            <a:r>
              <a:rPr lang="pl-PL" sz="1500" dirty="0" err="1">
                <a:latin typeface="Hind" panose="02000000000000000000" pitchFamily="2" charset="-18"/>
                <a:cs typeface="Times New Roman" panose="02020603050405020304" pitchFamily="18" charset="0"/>
              </a:rPr>
              <a:t>Stasim</a:t>
            </a:r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 Lesie oraz ulicy Radziwiłłów </a:t>
            </a:r>
          </a:p>
          <a:p>
            <a:pPr marL="215900" algn="just"/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w Ludwinowie Zegrzyńskim wraz z przepompownią ścieków w ramach zadania rozbudowa kanalizacji sanitarnej na terenie Gminy Serock: Stasi Las, Borowa Góra na działkach o nr ew. 80/3, 12/14, 12/15, 53/9, 38/9, 38/19, 19/6, 15/1, 10/9, 10/14, 10/19, 35/7, 35/8, 8/2, 8/5, 7/1, 7/2, 6/3, 6/4,3/4, 3/5, 3/7, 3/8, 2/5, 2/6, 1/4, 26/2 w miejscowości Stasi Las, </a:t>
            </a:r>
            <a:r>
              <a:rPr lang="pl-PL" sz="1500" dirty="0" err="1">
                <a:latin typeface="Hind" panose="02000000000000000000" pitchFamily="2" charset="-18"/>
                <a:cs typeface="Times New Roman" panose="02020603050405020304" pitchFamily="18" charset="0"/>
              </a:rPr>
              <a:t>obr</a:t>
            </a:r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. 0022; na działkach o nr ew.  99/1, 99/9, 99/10, 100/4, 100/8 w miejscowości Karolino, </a:t>
            </a:r>
            <a:r>
              <a:rPr lang="pl-PL" sz="1500" dirty="0" err="1">
                <a:latin typeface="Hind" panose="02000000000000000000" pitchFamily="2" charset="-18"/>
                <a:cs typeface="Times New Roman" panose="02020603050405020304" pitchFamily="18" charset="0"/>
              </a:rPr>
              <a:t>obr</a:t>
            </a:r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. 0014; na działkach o nr ew. 213/1, 214/12, 228, 229 w miejscowości Ludwinowo Zegrzyńskie, </a:t>
            </a:r>
            <a:r>
              <a:rPr lang="pl-PL" sz="1500" dirty="0" err="1">
                <a:latin typeface="Hind" panose="02000000000000000000" pitchFamily="2" charset="-18"/>
                <a:cs typeface="Times New Roman" panose="02020603050405020304" pitchFamily="18" charset="0"/>
              </a:rPr>
              <a:t>obr</a:t>
            </a:r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. 0016, gm. Serock.</a:t>
            </a:r>
          </a:p>
          <a:p>
            <a:pPr marL="215900" algn="just"/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3) „Budowa sieci kanalizacji sanitarnej w systemie grawitacyjno-tłocznym w Serocku przy </a:t>
            </a:r>
          </a:p>
          <a:p>
            <a:pPr marL="215900" algn="just"/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ul. Wyzwolenia, Radziwiłła, Nefrytowej, Rubinowej, Reymonta, Asnyka, Niemena i Norwida”.</a:t>
            </a:r>
          </a:p>
          <a:p>
            <a:pPr marL="215900" algn="just"/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4) „Budowa instalacji fotowoltaicznej o mocy do 3 MW (z możliwością realizacji mniejszych instalacji fotowoltaicznych nie przekraczających łącznie mocy 3 MW), wraz z drogą dojazdową oraz przyłączem do krajowej sieci energetycznej i elementami infrastruktury technicznej, niezbędnymi do prawidłowego funkcjonowania przedsięwzięcia”.</a:t>
            </a:r>
          </a:p>
          <a:p>
            <a:pPr marL="215900" algn="just"/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5) „Zespół zabudowy czterech budynków mieszkalnych wielorodzinnych „A, B, C, D" z lokalami usługowymi, garażami podziemnymi i elementami zagospodarowania terenu w Serocku".</a:t>
            </a:r>
          </a:p>
          <a:p>
            <a:pPr marL="215900" algn="just"/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6) „Budowa studni głębokości 50 m i wydajności 36 m3/h dla zaopatrzenia hotelu i do celów przeciwpożarowych. Zasięg oddziaływania ujęcia nie przekroczy 30 m, czyli nie wykroczy poza działkę”.  </a:t>
            </a:r>
          </a:p>
          <a:p>
            <a:pPr marL="215900" algn="just"/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7) „Rozbudowa i przebudowa drogi powiatowej nr 1802W ul. Zegrzyńskiej w gminie Serock wraz z infrastrukturą techniczną”</a:t>
            </a:r>
          </a:p>
          <a:p>
            <a:pPr marL="215900" algn="just"/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8) „Budowa sieci kanalizacji sanitarnej w systemie grawitacyjno-tłocznym w Serocku przy ul. </a:t>
            </a:r>
            <a:r>
              <a:rPr lang="pl-PL" sz="1500" dirty="0" err="1">
                <a:latin typeface="Hind" panose="02000000000000000000" pitchFamily="2" charset="-18"/>
                <a:cs typeface="Times New Roman" panose="02020603050405020304" pitchFamily="18" charset="0"/>
              </a:rPr>
              <a:t>Tchorka</a:t>
            </a:r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, Zakroczymska, Koszykowa </a:t>
            </a:r>
            <a:b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</a:br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i Warszawska”.</a:t>
            </a:r>
          </a:p>
          <a:p>
            <a:pPr marL="215900" algn="just"/>
            <a:endParaRPr lang="pl-PL" sz="1500" dirty="0">
              <a:latin typeface="Hind" panose="02000000000000000000" pitchFamily="2" charset="-1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691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33F22E2F-7DBF-5A4E-D8D7-B8723996299C}"/>
              </a:ext>
            </a:extLst>
          </p:cNvPr>
          <p:cNvSpPr txBox="1"/>
          <p:nvPr/>
        </p:nvSpPr>
        <p:spPr>
          <a:xfrm>
            <a:off x="681486" y="266596"/>
            <a:ext cx="11184247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/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• Zwrócono 210 producentom rolnym podatek akcyzowy zawarty w paliwie. Wartość zwrotu </a:t>
            </a:r>
          </a:p>
          <a:p>
            <a:pPr marL="215900" algn="just"/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195 057,95 zł.</a:t>
            </a:r>
          </a:p>
          <a:p>
            <a:pPr marL="215900" algn="just"/>
            <a:endParaRPr lang="pl-PL" sz="1500" dirty="0">
              <a:latin typeface="Hind" panose="02000000000000000000" pitchFamily="2" charset="-18"/>
              <a:cs typeface="Times New Roman" panose="02020603050405020304" pitchFamily="18" charset="0"/>
            </a:endParaRPr>
          </a:p>
          <a:p>
            <a:pPr marL="215900" algn="just"/>
            <a:endParaRPr lang="pl-PL" sz="1500" dirty="0">
              <a:latin typeface="Hind" panose="02000000000000000000" pitchFamily="2" charset="-18"/>
              <a:cs typeface="Times New Roman" panose="02020603050405020304" pitchFamily="18" charset="0"/>
            </a:endParaRPr>
          </a:p>
          <a:p>
            <a:pPr marL="215900" algn="just"/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• Z myślą o najstarszych mieszkańcach Miasta i Gminy Serock został wydany nowy Poradnik Seniora, który stanowi swego rodzaju bazę ważnych dla seniorów informacji. Poradnik jest dystrybuowany w wybranych miejscach na terenie gminy (w miejscach dystrybucji Informatora Gminy Serock), a także w Urzędzie Miasta i Gminy w Serocku i w Ośrodku Pomocy Społecznej. Przygotowanie i wydanie poradnika było możliwe dzięki wsparciu finansowemu z budżetu Województwa Mazowieckiego. </a:t>
            </a:r>
          </a:p>
          <a:p>
            <a:pPr marL="215900" algn="just"/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• Izba Pamięci i Tradycji Rybackich powróciła do organizowania prelekcji historycznych.</a:t>
            </a:r>
          </a:p>
          <a:p>
            <a:pPr marL="215900" algn="just"/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29 października w Izbie Pamięci i Tradycji Rybackich w Serocku, odbyła się prelekcja pana Krzysztofa Bielawskiego, badacza dziejów cmentarzy żydowskich, który wygłosił wykład pt. „Cmentarze żydowskie i zwyczaje pogrzebowe”. </a:t>
            </a:r>
          </a:p>
          <a:p>
            <a:pPr marL="215900" algn="just"/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• Trwa akcja „Serock Pamięta o zasłużonych i poległych”. Z okazji minionej uroczystości Wszystkich Świętych oraz Narodowego Święta Niepodległości pracownicy Izby Pamięci wyszli z inicjatywą zachęcenia mieszkańców Serocka do zapalenia symbolicznego znicza pamięci zasłużonym i poległym w walce o niepodległość. Do akcji przyłączają się szkoły, ale także wszyscy mieszkańcy gminy, promując ją na Facebooku. </a:t>
            </a:r>
          </a:p>
          <a:p>
            <a:pPr marL="215900" algn="just"/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• 3 listopada zostały ogłoszone wyniki konkursu plastycznego, organizowanego przez Izbę Pamięci i Tradycji Rybackich w Serocku pt.” Serock w Miniaturze”. Przyjęto 9 zgłoszeń. Laureaci konkursu zostaną nagrodzeni podczas uroczystej sesji z okazji Narodowego Święta Niepodległości. Wystawę prac będzie można oglądać w Izbie Pamięci, w godzinach pracy placówki. </a:t>
            </a:r>
          </a:p>
          <a:p>
            <a:pPr marL="215900" algn="just"/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• Trwa akcja Jesiennych spacerów historycznych. W październiku i listopadzie odbyły się trzy spacery, podczas których pracownicy Izby Pamięci i Tradycji Rybackich w Serocku oprowadzili mieszkańców Serocka po cmentarzu w Serocku, cmentarzu w Woli Kiełpińskiej oraz po serockim rynku, opowiadając o historii tych miejsc. </a:t>
            </a:r>
          </a:p>
          <a:p>
            <a:pPr marL="215900" algn="just"/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• Przy cmentarzu żydowskim zamontowana została tablica informacyjna, na której znalazła się opowieść o żydowskiej społeczności Serocka oraz o nekropolii, procesie jej porządkowania i przenoszenia macew. </a:t>
            </a:r>
          </a:p>
          <a:p>
            <a:pPr marL="215900" algn="just"/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• Wydana została książka pt. „Serock – w dziejach dawnych i najnowszych”, w której zostały zebrane artykuły pokonferencyjne, poświęcone 100-leciu odzyskania przez Serock praw miejskich. Książkę otrzymają uczestnicy uroczystej sesji niepodległościowej, </a:t>
            </a:r>
            <a:b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</a:br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a mieszkańcy będą ją mogli otrzymać w Izbie Pamięci i Tradycji Rybackich.</a:t>
            </a:r>
          </a:p>
          <a:p>
            <a:pPr marL="215900" algn="just"/>
            <a:endParaRPr lang="pl-PL" sz="1500" dirty="0">
              <a:latin typeface="Hind" panose="02000000000000000000" pitchFamily="2" charset="-1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111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33F22E2F-7DBF-5A4E-D8D7-B8723996299C}"/>
              </a:ext>
            </a:extLst>
          </p:cNvPr>
          <p:cNvSpPr txBox="1"/>
          <p:nvPr/>
        </p:nvSpPr>
        <p:spPr>
          <a:xfrm>
            <a:off x="681486" y="373241"/>
            <a:ext cx="11184247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/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• Od 18 października 2023 roku wydano 40 dowodów osobistych.</a:t>
            </a:r>
          </a:p>
          <a:p>
            <a:pPr marL="215900" algn="just"/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• Zameldowało się na pobyt stały i czasowy 65 osób, a wymeldowało się 18.</a:t>
            </a:r>
          </a:p>
          <a:p>
            <a:pPr marL="215900" algn="just"/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• Sporządzono 6 aktów zgonu.</a:t>
            </a:r>
          </a:p>
          <a:p>
            <a:pPr marL="215900" algn="just"/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• Sporządzono 6 aktów małżeństwa.</a:t>
            </a:r>
          </a:p>
          <a:p>
            <a:pPr marL="215900" algn="just"/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• Wydano 132 akty stanu cywilnego na wniosek.</a:t>
            </a:r>
          </a:p>
          <a:p>
            <a:pPr marL="215900" algn="just"/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• Od 18 października wydano 20 nowych kart serocczanina. Ogółem wydano 5422 kart.</a:t>
            </a:r>
          </a:p>
          <a:p>
            <a:pPr marL="215900" algn="just"/>
            <a:endParaRPr lang="pl-PL" sz="1500" dirty="0">
              <a:latin typeface="Hind" panose="02000000000000000000" pitchFamily="2" charset="-18"/>
              <a:cs typeface="Times New Roman" panose="02020603050405020304" pitchFamily="18" charset="0"/>
            </a:endParaRPr>
          </a:p>
          <a:p>
            <a:pPr marL="215900" algn="just"/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• Straż Miejska w Serocku przez ostatnie trzy tygodnie realizowała zadania bieżące wynikające z art. 11 ustawy o Strażach Gminnych (oraz Ustawy o Policji)</a:t>
            </a:r>
          </a:p>
          <a:p>
            <a:pPr marL="215900" algn="just"/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- zgłoszenia interwencji od mieszkańców – 105</a:t>
            </a:r>
          </a:p>
          <a:p>
            <a:pPr marL="215900" algn="just"/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w tym:</a:t>
            </a:r>
          </a:p>
          <a:p>
            <a:pPr marL="215900" algn="just"/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• zgłoszenie do utylizacji padliny – 7 interwencji,</a:t>
            </a:r>
          </a:p>
          <a:p>
            <a:pPr marL="215900" algn="just"/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• zwierzęta bez opieki (błąkające się psy) – 12 interwencji,</a:t>
            </a:r>
          </a:p>
          <a:p>
            <a:pPr marL="215900" algn="just"/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• odłowienia błąkających się psów - 4 interwencje,</a:t>
            </a:r>
          </a:p>
          <a:p>
            <a:pPr marL="215900" algn="just"/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• porządkowe (połamane drzewa, zakłócenia spokoju, zaśmiecanie, nietrzeźwi itp.)  - 37 interwencji,</a:t>
            </a:r>
          </a:p>
          <a:p>
            <a:pPr marL="215900" algn="just"/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• drogowe (uszkodzenie chodnika – drogi, zajęcie pasa ruchu, awarie oświetlenia, niewłaściwe parkowanie samochodu itp.)  - 24 interwencje,</a:t>
            </a:r>
          </a:p>
          <a:p>
            <a:pPr marL="215900" algn="just"/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• zadymienie – 5 interwencji</a:t>
            </a:r>
          </a:p>
          <a:p>
            <a:pPr marL="215900" algn="just"/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- interwencje własne, ujawnione w wyniku patrolu – 45 interwencji,</a:t>
            </a:r>
          </a:p>
          <a:p>
            <a:pPr marL="215900" algn="just"/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  w tym:</a:t>
            </a:r>
          </a:p>
          <a:p>
            <a:pPr marL="215900" algn="just"/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* 19 interwencji – niewłaściwe parkowanie pojazdu,</a:t>
            </a:r>
          </a:p>
          <a:p>
            <a:pPr marL="215900" algn="just"/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* 2 interwencje – uszkodzenie latarni drogowych,</a:t>
            </a:r>
          </a:p>
          <a:p>
            <a:pPr marL="215900" algn="just"/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* 7 interwencji – awaria oświetlenia ulicznego,</a:t>
            </a:r>
          </a:p>
          <a:p>
            <a:pPr marL="215900" algn="just"/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* 5 interwencji – zaśmiecanie drogi,</a:t>
            </a:r>
          </a:p>
          <a:p>
            <a:pPr marL="215900" algn="just"/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* 9 interwencji – porządkowe (przerost gałęzi z posesji) </a:t>
            </a:r>
          </a:p>
          <a:p>
            <a:pPr marL="215900" algn="just"/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-   zastosowanie środków oddziaływania wychowawczego (art. 41 kw.) pouczenie – 67</a:t>
            </a:r>
          </a:p>
          <a:p>
            <a:pPr marL="215900" algn="just"/>
            <a:r>
              <a:rPr lang="pl-PL" sz="1500" dirty="0">
                <a:latin typeface="Hind" panose="02000000000000000000" pitchFamily="2" charset="-18"/>
                <a:cs typeface="Times New Roman" panose="02020603050405020304" pitchFamily="18" charset="0"/>
              </a:rPr>
              <a:t>-   ukarano MKK sprawców wykroczenia – 9 na kwotę 1000zł. </a:t>
            </a:r>
          </a:p>
          <a:p>
            <a:pPr marL="215900" algn="just"/>
            <a:endParaRPr lang="pl-PL" sz="1500" dirty="0">
              <a:latin typeface="Hind" panose="02000000000000000000" pitchFamily="2" charset="-1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216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33F22E2F-7DBF-5A4E-D8D7-B8723996299C}"/>
              </a:ext>
            </a:extLst>
          </p:cNvPr>
          <p:cNvSpPr txBox="1"/>
          <p:nvPr/>
        </p:nvSpPr>
        <p:spPr>
          <a:xfrm>
            <a:off x="681486" y="763958"/>
            <a:ext cx="11184247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Od 26.10.2023r. Samorządowe Przedszkole im. Wodnika </a:t>
            </a:r>
            <a:r>
              <a:rPr lang="pl-PL" sz="150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Szuwarka</a:t>
            </a:r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rozpoczęło pracę w nowym budynku.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Przekazano do Rady Miejskiej - Informację o stanie realizacji zadań oświatowych przez Miasto i Gminę Serock za rok szkolny 2022/2023.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Nauczyciele szkół podstawowych prowadzonych przez Miasto i Gminę Serock składają do dyrektorów wnioski o przyznanie bonu na zakup laptopa w ramach Rządowego programu Laptop dla Nauczyciela.</a:t>
            </a:r>
          </a:p>
          <a:p>
            <a:pPr marL="215900" algn="just"/>
            <a:endParaRPr lang="pl-PL" sz="1500" dirty="0"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5900" algn="just"/>
            <a:endParaRPr lang="pl-PL" sz="1500" dirty="0">
              <a:effectLst/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Trwają prace polegające na równaniu i żwirowaniu dróg o nawierzchni gruntowej – wykonawca – KOBIAŁKA S.C. Kazimierz Kobiałka, Jacek Kobiałka.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Wykonywane są naprawy ulic o nawierzchni bitumicznej – wykonawca – KOBIAŁKA S.C.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Przyjęte zostały sprawozdania końcowe z prac wykonanych w ramach programu MIAS MAZOWSZE 2023 w miejscowości Nowa Wieś i Karolino.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Zakończono naprawy dachów w budynkach administrowanych przez MGZGK.  Wykonawcą była firma </a:t>
            </a:r>
            <a:r>
              <a:rPr lang="pl-PL" sz="150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Arbud</a:t>
            </a:r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Kaszuba Arkadiusz.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Rozpoczęto jesienne nasadzenia roślin na terenie miasta.</a:t>
            </a:r>
          </a:p>
          <a:p>
            <a:pPr marL="215900" algn="just"/>
            <a:endParaRPr lang="pl-PL" sz="1500" dirty="0">
              <a:effectLst/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5900" algn="just"/>
            <a:endParaRPr lang="pl-PL" sz="1500" dirty="0"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Zakończono prace związane z budową odcinka sieci wodociągowej w Nowej Wsi zadania I.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Nadzorowano prace związane z budową dróg gminnych w zakresie kolizji z urządzeniami wodociągowymi.</a:t>
            </a:r>
          </a:p>
          <a:p>
            <a:pPr marL="215900" algn="just"/>
            <a:r>
              <a:rPr lang="pl-PL" sz="150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Wykonano operat wodnoprawny na odprowadzanie wód opadowych i roztopowych na terenie miasta Serock do Jeziora Zegrzyńskiego.</a:t>
            </a:r>
          </a:p>
          <a:p>
            <a:pPr marL="215900" algn="just"/>
            <a:endParaRPr lang="pl-PL" sz="1500" dirty="0">
              <a:effectLst/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6338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33F22E2F-7DBF-5A4E-D8D7-B8723996299C}"/>
              </a:ext>
            </a:extLst>
          </p:cNvPr>
          <p:cNvSpPr txBox="1"/>
          <p:nvPr/>
        </p:nvSpPr>
        <p:spPr>
          <a:xfrm>
            <a:off x="857655" y="596178"/>
            <a:ext cx="11184247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/>
            <a:r>
              <a:rPr lang="pl-PL" sz="150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Centrum Kultury i Czytelnictwa zorganizowało następujące wydarzenia:</a:t>
            </a:r>
          </a:p>
          <a:p>
            <a:pPr marL="215900" algn="just"/>
            <a:r>
              <a:rPr lang="pl-PL" sz="150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21.10.2023</a:t>
            </a:r>
          </a:p>
          <a:p>
            <a:pPr marL="215900" algn="just"/>
            <a:r>
              <a:rPr lang="pl-PL" sz="150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Spotkanie autorskie z Piotrem Zychem na temat najnowszej książki pt.</a:t>
            </a:r>
          </a:p>
          <a:p>
            <a:pPr marL="215900" algn="just"/>
            <a:r>
              <a:rPr lang="pl-PL" sz="150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„Wojna i Władza” </a:t>
            </a:r>
          </a:p>
          <a:p>
            <a:pPr marL="215900" algn="just"/>
            <a:r>
              <a:rPr lang="pl-PL" sz="150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27.10.2023</a:t>
            </a:r>
          </a:p>
          <a:p>
            <a:pPr marL="215900" algn="just"/>
            <a:r>
              <a:rPr lang="pl-PL" sz="150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Tango Argentyńskie– praktyka tangowa</a:t>
            </a:r>
          </a:p>
          <a:p>
            <a:pPr marL="215900" algn="just"/>
            <a:r>
              <a:rPr lang="pl-PL" sz="150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28.10.2023</a:t>
            </a:r>
          </a:p>
          <a:p>
            <a:pPr marL="215900" algn="just"/>
            <a:r>
              <a:rPr lang="pl-PL" sz="150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Szycio- kawiarnia – bezpłatne warsztaty krawieckie dla mieszkańców </a:t>
            </a:r>
          </a:p>
          <a:p>
            <a:pPr marL="215900" algn="just"/>
            <a:r>
              <a:rPr lang="pl-PL" sz="150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28.10.2023</a:t>
            </a:r>
          </a:p>
          <a:p>
            <a:pPr marL="215900" algn="just"/>
            <a:r>
              <a:rPr lang="pl-PL" sz="150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Drum Cirkle i warsztaty bębniarskie z zespołem NaRev</a:t>
            </a:r>
          </a:p>
          <a:p>
            <a:pPr marL="215900" algn="just"/>
            <a:r>
              <a:rPr lang="pl-PL" sz="150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28.10.2023	</a:t>
            </a:r>
          </a:p>
          <a:p>
            <a:pPr marL="215900" algn="just"/>
            <a:r>
              <a:rPr lang="pl-PL" sz="150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Spektakl teatralny Teatru Południe pn. „Pewnej nocy w Krewpolu”</a:t>
            </a:r>
          </a:p>
          <a:p>
            <a:pPr marL="215900" algn="just"/>
            <a:r>
              <a:rPr lang="pl-PL" sz="150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04.11.2023</a:t>
            </a:r>
          </a:p>
          <a:p>
            <a:pPr marL="215900" algn="just"/>
            <a:r>
              <a:rPr lang="pl-PL" sz="150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Zaduszki SeRockowe z zespołem „Nadmiar”, koncert otwarty</a:t>
            </a:r>
            <a:endParaRPr lang="pl-PL" sz="1500" dirty="0">
              <a:effectLst/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759360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2431</Words>
  <Application>Microsoft Office PowerPoint</Application>
  <PresentationFormat>Panoramiczny</PresentationFormat>
  <Paragraphs>133</Paragraphs>
  <Slides>10</Slides>
  <Notes>0</Notes>
  <HiddenSlides>0</HiddenSlides>
  <MMClips>0</MMClips>
  <ScaleCrop>false</ScaleCrop>
  <HeadingPairs>
    <vt:vector size="8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Hind</vt:lpstr>
      <vt:lpstr>Montserrat ExtraBold</vt:lpstr>
      <vt:lpstr>Motyw pakietu Office</vt:lpstr>
      <vt:lpstr>CorelDRAW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Agnieszka Woźniakowska 2</dc:creator>
  <cp:lastModifiedBy>Justyna Kuniewicz</cp:lastModifiedBy>
  <cp:revision>85</cp:revision>
  <dcterms:created xsi:type="dcterms:W3CDTF">2021-12-02T14:37:18Z</dcterms:created>
  <dcterms:modified xsi:type="dcterms:W3CDTF">2023-11-07T14:01:33Z</dcterms:modified>
</cp:coreProperties>
</file>