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7" r:id="rId10"/>
    <p:sldId id="268" r:id="rId11"/>
    <p:sldId id="269" r:id="rId12"/>
    <p:sldId id="270" r:id="rId13"/>
    <p:sldId id="25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94C7620-0E97-459D-995F-C1F9ED61FF11}"/>
              </a:ext>
            </a:extLst>
          </p:cNvPr>
          <p:cNvSpPr txBox="1"/>
          <p:nvPr/>
        </p:nvSpPr>
        <p:spPr>
          <a:xfrm>
            <a:off x="681486" y="377432"/>
            <a:ext cx="11300203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27 września 2023 roku wydano 62 dowody osobiste.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Zameldowało się na pobyt stały i czasowy 67 osób, a wymeldowało się 19.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Sporządzono 3 akty zgonu.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Sporządzono 2 akty małżeństwa.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89 aktów stanu cywilnego na wniosek.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Straż Miejska w Serocku przez ostatnie trzy tygodnie realizowała zadania bieżące wynikające z art. 11 ustawy o Strażach Gminnych (oraz Ustawy o Policji)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zgłoszenia interwencji od mieszkańców – 93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zgłoszenie do utylizacji padliny – 10 interwencji,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9 interwencji,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- 2 interwencje,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- 32 interwencje,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- 21 interwencji,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2 interwencje.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interwencje własne, ujawnione w wyniku patrolu – 45 interwencji,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w tym: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21 interwencji – niewłaściwe parkowanie pojazdu,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 interwencja – uszkodzenie znaków drogowych,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4 interwencje – awaria oświetlenia ulicznego,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2 interwencje – zajęcie pasa drogi,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11 interwencji – porządkowe (przerost gałęzi z posesji).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 zastosowanie środków oddziaływania wychowawczego (art. 41 kw.) pouczenie – 57.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 ukarano MKK sprawców wykroczenia – 10 na kwotę 1200zł. 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20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94C7620-0E97-459D-995F-C1F9ED61FF11}"/>
              </a:ext>
            </a:extLst>
          </p:cNvPr>
          <p:cNvSpPr txBox="1"/>
          <p:nvPr/>
        </p:nvSpPr>
        <p:spPr>
          <a:xfrm>
            <a:off x="681486" y="541309"/>
            <a:ext cx="1108875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Strażnicy miejscy: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Spotkanie z uczniami pierwszych klas Szkoły Podstawowej Woli Kiełpińskiej organizowane wspólnie z Policją (przedmiotem tych spotkań było ogólnie pojęte bezpieczeństwo, właściwe zachowania w drodze do szkoły, na placu zabaw i w domu).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Ruszyła kontrola na terenie miasta i gminy dot. sposobu odprowadzania nieczystości ciekłych -   kontrole prowadzone są wspólnie z Referatem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OŚRiL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Uczniowie klas IV szkół podstawowych prowadzonych przez Miasto i Gminę Serock otrzymali laptopy z programu „Laptop dla ucznia”, zakupione przez Ministerstwo Cyfryzacji.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październiku zostały wypłacone nauczycielom nagrody specjalne z okazji 250 rocznicy utworzenia Komisji Edukacji Narodowej.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12.10.2023r. Szkoła Podstawowa im. Mikołaja Kopernika w Serocku obchodziła Złoty Jubileusz nadania imienia Mikołaja Kopernika. Podczas uroczystości Burmistrz Miasta i Gminy Serock wręczył nagrody dyrektorom i nauczycielom za osiągnięcia w pracy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dydaktyczno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wychowawczej.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prace polegające na równaniu i żwirowaniu dróg o nawierzchni gruntowej – wykonawca – KOBIAŁKA S.C.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Wykonywane są naprawy ulic o nawierzchni bitumicznej – wykonawca – KOBIAŁKA S.C.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Wymieniono ciepłomierze oraz pompę zanurzeniową w budynkach administrowanych przez MGZGK.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sprawozdanie końcowe z prac wykonanych w ramach programu MIAS MAZOWSZE 2023 w miejscowości Nowa Wieś </a:t>
            </a:r>
            <a:b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Karolino.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dalszym ciągu prowadzone są zabiegi pielęgnacyjne na drzewach, wycinka drzew oraz zakrzaczeń.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wykonanie napraw dachów w budynkach administrowanych przez MGZGK na kwotę 23 196,46 zł brutto. Wykonawcą jest firma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Arbud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Kaszuba Arkadiusz.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Rozpoczęto jesienne nasadzenia roślin na terenie miasta.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85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94C7620-0E97-459D-995F-C1F9ED61FF11}"/>
              </a:ext>
            </a:extLst>
          </p:cNvPr>
          <p:cNvSpPr txBox="1"/>
          <p:nvPr/>
        </p:nvSpPr>
        <p:spPr>
          <a:xfrm>
            <a:off x="681486" y="434085"/>
            <a:ext cx="110791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badania wody w ramach monitoringu kontrolnego jakości wody. Wyniki udostępnione na stronie zakładu https://www.wodociagiserock.pl/index.php/kontrolny.html.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sprawozdania z poboru wód podziemnych, odprowadzania wód opadowych i roztopowych do jeziora Zegrzyńskiego oraz wód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popłucznych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do ziemi. Sprawozdania przekazano do PGW Wody Polskie i uiszczono stosowne opłaty.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Ustalono i uzgodniono z placówką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SANEPiD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harmonogram monitoringu jakości wód na 2024 rok.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28.09.2023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„Wierszem malowane”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spokanie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autorskie Hanny Strzałkowskiej-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Shanny</a:t>
            </a:r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DDP-Serock "Zakątek Seniora"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30.10.2023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Teatr Młodego Widza – „Smok ze smoczej jamy”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30.10.2023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Warsztaty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bębniarskie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Drum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zespołem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NaRev</a:t>
            </a:r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01.10.2023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Inauguracja roku akademickiego ,,SAS”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05.10.2023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"Serock Seniorom - przeciw bierności i wykluczeniu"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konferencja "Senior brzmi dumnie"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07.10.2023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Noc Bibliotek z Biblioteką Publiczną w Serocku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Biblioteka Publiczna w Serocku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555363C-B3DC-464A-9C4D-37F0F5FAC21F}"/>
              </a:ext>
            </a:extLst>
          </p:cNvPr>
          <p:cNvSpPr txBox="1"/>
          <p:nvPr/>
        </p:nvSpPr>
        <p:spPr>
          <a:xfrm>
            <a:off x="7306058" y="2574920"/>
            <a:ext cx="445455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08.10.2023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Muzyczny Podwieczorek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 160-tą Rocznice Powstania Styczniowego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Jerzy ZELNIK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Wojciech ŚWIĘTOŃSKI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13.10.2023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Tango Argentyńskie – praktyka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tangowa</a:t>
            </a:r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94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(27 września 2023r.– 18 października 2023r.)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570451" y="1714762"/>
            <a:ext cx="1141123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26.09.2023 r. dokonano otwarcia ofert w postępowaniu dotyczącym wykonania instalacji fotowoltaicznych na obiektach gminnych. W wyznaczonym terminie wpłynęło 8 ofert. Wszystkie mieszczą się w kwocie zaplanowanej na ten cel. Trwa weryfikacja.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28.09.2023 r. dokonano otwarcia ofert w kolejnym postępowaniu dotyczącym wymiany opraw oświetleniowych na terenie gminy Serock. Trwa weryfikacja.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20.09.2023 r. dokonano otwarcia ofert w postępowaniu dotyczącym przebudowy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ul. Norwida w Serocku. Oferty zostały zweryfikowane pozytywnie. W celu rozstrzygnięcia konieczne jest dokonanie zwiększenia środków budżetowych przeznaczonych na ten cel.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26.09.2023 r. zawarto umowę na wykonanie dokumentacji projektowo – kosztorysowej dla zadania pn. „Modernizacja ulic: Popowska – ul. Wspólna, Nowa Wieś – Kania Nowa”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26.09.2023 r. zawarto umowę na wymianę opraw oświetleniowych w ciągu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ul. Wyzwolenia w Serocku. Wykonawcą jest ELEKKTRO-PERFEKT ROBERT KRASSOWSKI WOJCIECH KULAS SPÓLKA CYWILNA. Wartość umowy: 60 912,90 zł.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27.09.2023 r. zawarto umowę na budowę ul. Frezji w Skubiance. Wykonawcą jest firma WERBENA ART. DROGI Sp. z o.o. Wartość umowy: 720.414,94 zł.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28.09.2023 r. zawarto umowę na wymianę opraw oświetleniowych w ciągu ulic Warszawskiej i Pułtuskiej w Serocku. Wykonawcą jest ELEKKTRO-PERFEKT ROBERT KRASSOWSKI WOJCIECH KULAS SPÓLKA CYWILNA. Wartość umowy: 234.930,00zł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04.10.2023 r. zawarto umowę na przebudowę nawierzchni ul. Rayskiego w m. Łacha”. Wykonawcą jest firma INSTALNIKA Sp. z o. o. Wartość umowy: 1.039.350,00zł.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11.10.2023 r. zawarto umowę na budowę terenu rekreacyjnego w Stanisławowie. Wykonawcą jest firma ROBOTY ZIEMNE – BUDOWLANE Janusz Mróz. Wartość umowy: 1.484.940,30zł.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699134" y="329768"/>
            <a:ext cx="107937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Koszykowej w m. Łacha,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Serockiej w Izbicy,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w m. Guty,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Łąkowej w m.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Cupel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„Budowa placu zabaw w Jachrance”,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w Serocku” (w rejonie tzw. „Wałów Napoleońskich”),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technicznej budowy kolejnego etapu ścieżki pieszo – rowerowej Jadwisin – Zegrze,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drogi gminnej w Borowej Górze między ul. Zegrzyńską a Lipową,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punktów świetlnych w m. Łacha,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projektowej modernizacji ul. Korzennej i Baśniowej w Skubiance,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ze skrzyżowaniem z drogą krajową,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projektowo – kosztorysowej dla remontu drogi gminnej ul. Stokrotki w Serocku,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Jasnej w Jachrance,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drogi gminnej w Wierzbicy,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stacji uzdatniania wody w miejscowości Stasi Las,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i rozbudowa budynku przedszkola w Zegrzu w formule „zaprojektuj i wybuduj” w ramach zadania pn. „Utworzenie oddziałów żłobkowych poprzez rozbudowę budynku przedszkola”,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koncepcji sieci kanalizacji w rejonie ulic: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Tchorka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Zakroczymskiej w Serocku wraz z projektem technicznym fragmentu sieci w systemie grawitacyjno-tłocznym.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864651" y="230628"/>
            <a:ext cx="1102475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Zadania zakończone w okresie sprawozdawczym: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budowa oświetlenia ul. Sportowej w Skubiance,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budowa punktów świetlnych ul. Serocka Łacha – Nowa Wieś,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opracowanie dokumentacji projektowo – kosztorysowej dla zadania pn. „Zagospodarowanie terenu publicznego w Ludwinowie Dębskim”,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modernizacja placu zabaw w Izbicy, 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przebudowa drogi gminnej ul. Leśne Echo w m. Wola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Smolana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,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Pozyskiwanie środków zewnętrznych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przyznanie wstępnych promes w ramach Programu Inwestycji Strategicznych 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z przeznaczeniem na realizację następujących inwestycji: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„Zagospodarowanie terenu Grodziska Barbarka i terenów przyległych” w kwocie 441 000,00 zł;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„Poprawa infrastruktury społeczno-edukacyjnej na terenie Miasta i Gminy Serock” w kwocie 7 900 000,00 zł;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„Zagospodarowane terenów rekreacyjnych w gminie Serock” w kwocie 1 000 000,00 zł.</a:t>
            </a:r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Na dzień 24 października 2023 ustalony został termin otwarcia ofert w przetargu na dokumentację projektową wraz z pełnieniem nadzoru autorskiego w projekcie realizacji linii kolejowej Zegrze – Przasnysz. 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Ogłoszono wyniki naboru w Europejskim Instrumencie Miejskim (EUCF) – międzynarodowym konkursie, w którym można uzyskać wsparcie w wysokości 60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tys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 EUR na opracowanie koncepcji inwestycyjnej przedsięwzięć z zakresu transformacji energetycznej i pozytywnie oddziałujących na klimat. W naborze Miasto i Gmina Serock zgłaszała opracowanie koncepcji inwestycyjnej lokalnego systemu ciepłowniczego opartego o źródło geotermalne.   Zgłoszenie zyskało uznanie oceniających i gmina uzyskała wsparcie na opracowanie ww. dokumentacji. Otrzymany grant pokrywa w 100% wydatki planowane do poniesienia na przygotowanie koncepcji. Koncepcja będzie realizowana do listopada 2024 roku. 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4 października 2023 r. spisany został akt notarialny ustanawiający służebność przesyłu na terenie nieruchomości gminnej,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dz. 105/1 w miejscowości Zabłocie, na rzecz spółki Energa Operator S.A. Akt stanowi realizację uchwały Rady Miejskiej w Serocku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nr 597/LVI/2022, z dnia 31 sierpnia 2022 roku, wyrażającej zgodę na ustanowienie ww. służebności.</a:t>
            </a: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82012"/>
            <a:ext cx="1115234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36 zgłoszeń zamiaru usunięcia drzew oraz 3 wniosków o wydanie zezwolenia na usunięcie drzew,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5 zgłoszeń dotyczących złomów drzew oraz 4 pism ogólnych. Ponadto obecnie prowadzonych jest 5 postępowań w sprawie wymierzenia administracyjnej kary pieniężnej (usunięcie drzew bez zezwolenia - 2), (za zniszczenie drzew- 3), prowadzonych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 trybie art. 88 ust. 1 pkt 1, 3 i 6 ustawy z dnia 16 kwietnia 2004 roku o ochronie przyrody.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- udzielonych 15 osobistych konsultacji w punkcie.  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Zawarto 14 umów o dotację gminną do wymiany obecnego źródła ogrzewania.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Przesłanie dokumentów do rozliczenia raty dotacji z Wojewódzkim Funduszem Ochrony Środowiska i Gospodarki Wodnej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 Warszawie na zadanie pn. „Usuwanie i unieszkodliwianie wyrobów zawierających azbest z terenu miasta i gminy Serock w 2023r.”. W ramach uzyskanej dotacji w wysokości 24.897,12 zł brutto (40% kosztu kwalifikowanego zadania) udało się zutylizować 147,107 Mg (ton) azbestu.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wniosków w sprawie udzielenia dofinansowania do demontażu/odbioru, transportu i unieszkodliwiania odpadów zawierających azbest z terenu miasta i gminy Serock w 2024 roku (wpływ 5 wniosków).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Przekazanie do Biura Mazowieckiej Izby Rolniczej O/Warszawa dokumentacji z przeprowadzenia wyborów do walnych zgromadzeń izb rolniczych. Członkami Rady Powiatowej Mazowieckiej Izby Rolniczej w Powiecie Legionowskim zostali: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Pan Szajkowski Edward Stanisław (Stanisławowo) oraz Pan Krzysztof Pawlak (Gąsiorowo).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Rozstrzyganie przetargu na odbieranie i zagospodarowanie (odzysk lub unieszkodliwienie) odpadów komunalnych z terenu Miasta i Gminy Serock w okresie od 01.02.2024r. do 31.01.2026r.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Kontrola właścicieli nieruchomości w zakresie dokumentowania pozbywania się nieczystości ciekłych poprzez okazanie umów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z przedsiębiorcami posiadającymi zezwolenie na prowadzenie działalności na opróżnianie zbiorników bezodpływowych lub osadników przydomowych oczyszczalni ścieków i ich transport oraz dowodów uiszczania opłat za te usługi.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Rozpatrywanie wniosków o wydanie decyzji o środowiskowych uwarunkowaniach dla przedsięwzięć: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21273" y="776294"/>
            <a:ext cx="111842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2) Budowa kanalizacji sanitarnej w rejonie ulicy Głównej w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w Ludwinowie Zegrzyńskim wraz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z przepompownią ścieków w ramach zadania rozbudowa kanalizacji sanitarnej na terenie Gminy Serock: Stasi Las, Borowa Góra na działkach o nr ew. 80/3, 12/14, 12/15, 53/9, 38/9, 38/19, 19/6, 15/1, 10/9, 10/14, 10/19, 35/7, 35/8, 8/2, 8/5, 7/1, 7/2, 6/3, 6/4,3/4, 3/5, 3/7, 3/8, 2/5, 2/6, 1/4, 26/2 w miejscowości Stasi Las,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0022; na działkach o nr ew.  99/1, 99/9, 99/10, 100/4, 100/8 w miejscowości Karolino,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0014; na działkach o nr ew. 213/1, 214/12, 228, 229 w miejscowości Ludwinowo Zegrzyńskie,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0016, gm. Serock.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„Budowa sieci kanalizacji sanitarnej w systemie grawitacyjno-tłocznym w Serocku przy ul. Wyzwolenia, Radziwiłła, Nefrytowej, Rubinowej, Reymonta, Asnyka, Niemena i Norwida”.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4) „Budowa instalacji fotowoltaicznej o mocy do 3 MW (z możliwością realizacji mniejszych instalacji fotowoltaicznych nie przekraczających łącznie mocy 3 MW), wraz z drogą dojazdową oraz przyłączem do krajowej sieci energetycznej i elementami infrastruktury technicznej, niezbędnymi do prawidłowego funkcjonowania przedsięwzięcia”.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5) „Zespół zabudowy czterech budynków mieszkalnych wielorodzinnych „A, B, C, D" z lokalami usługowymi, garażami podziemnymi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i elementami zagospodarowania terenu w Serocku".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6) „Budowa studni głębokości 50 m i wydajności 36 m3/h dla zaopatrzenia hotelu i do celów przeciwpożarowych. Zasięg oddziaływania ujęcia nie przekroczy 30 m, czyli nie wykroczy poza działkę”. 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7) „Rozbudowa i przebudowa drogi powiatowej nr 1802W ul. Zegrzyńskiej w gminie Serock wraz z infrastrukturą techniczną”.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8) „Budowa sieci kanalizacji sanitarnej w systemie grawitacyjno-tłocznym w Serocku przy ul.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Tchorka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, Zakroczymska, Koszykowa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i Warszawska”.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12.10.2023 r. wydano decyzje o środowiskowych uwarunkowaniach dla przedsięwzięć: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„Rozbudowa drogi powiatowej Nr 1809W na odcinku od ul. Popowskiej do ul. Bindugi w Kani Polskiej w gminie Serock”,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„Budowa kanalizacji sanitarnej w Serocku, rejon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Polna-Traugutta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”.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56462"/>
            <a:ext cx="11184247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ctr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Wybory Parlamentarne 2023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>
              <a:lnSpc>
                <a:spcPct val="150000"/>
              </a:lnSpc>
            </a:pP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Frekwencja: </a:t>
            </a:r>
            <a:r>
              <a:rPr lang="pl-PL" sz="1500" b="1" dirty="0">
                <a:latin typeface="Hind" panose="02000000000000000000" pitchFamily="2" charset="-18"/>
                <a:cs typeface="Times New Roman" panose="02020603050405020304" pitchFamily="18" charset="0"/>
              </a:rPr>
              <a:t>80,73%</a:t>
            </a:r>
          </a:p>
          <a:p>
            <a:pPr marL="215900" algn="just">
              <a:lnSpc>
                <a:spcPct val="150000"/>
              </a:lnSpc>
            </a:pP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Liczba uprawnionych do głosowania: </a:t>
            </a:r>
            <a:r>
              <a:rPr lang="pl-PL" sz="1500" b="1" dirty="0">
                <a:latin typeface="Hind" panose="02000000000000000000" pitchFamily="2" charset="-18"/>
                <a:cs typeface="Times New Roman" panose="02020603050405020304" pitchFamily="18" charset="0"/>
              </a:rPr>
              <a:t>13 370</a:t>
            </a:r>
          </a:p>
          <a:p>
            <a:pPr marL="215900" algn="just">
              <a:lnSpc>
                <a:spcPct val="150000"/>
              </a:lnSpc>
            </a:pP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Liczba kart ważnych</a:t>
            </a:r>
            <a:r>
              <a:rPr lang="pl-PL" sz="1500" b="1" dirty="0">
                <a:latin typeface="Hind" panose="02000000000000000000" pitchFamily="2" charset="-18"/>
                <a:cs typeface="Times New Roman" panose="02020603050405020304" pitchFamily="18" charset="0"/>
              </a:rPr>
              <a:t>: 10 794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Wyniki głosowania w wyborach do Sejmu Rzeczypospolitej Polskiej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390C89A-ECDB-9EFC-BD61-F83E5CF10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39649"/>
              </p:ext>
            </p:extLst>
          </p:nvPr>
        </p:nvGraphicFramePr>
        <p:xfrm>
          <a:off x="947956" y="2332971"/>
          <a:ext cx="9177556" cy="3766653"/>
        </p:xfrm>
        <a:graphic>
          <a:graphicData uri="http://schemas.openxmlformats.org/drawingml/2006/table">
            <a:tbl>
              <a:tblPr firstRow="1" firstCol="1" bandRow="1"/>
              <a:tblGrid>
                <a:gridCol w="6599091">
                  <a:extLst>
                    <a:ext uri="{9D8B030D-6E8A-4147-A177-3AD203B41FA5}">
                      <a16:colId xmlns:a16="http://schemas.microsoft.com/office/drawing/2014/main" val="3297622652"/>
                    </a:ext>
                  </a:extLst>
                </a:gridCol>
                <a:gridCol w="1292271">
                  <a:extLst>
                    <a:ext uri="{9D8B030D-6E8A-4147-A177-3AD203B41FA5}">
                      <a16:colId xmlns:a16="http://schemas.microsoft.com/office/drawing/2014/main" val="3964118738"/>
                    </a:ext>
                  </a:extLst>
                </a:gridCol>
                <a:gridCol w="1286194">
                  <a:extLst>
                    <a:ext uri="{9D8B030D-6E8A-4147-A177-3AD203B41FA5}">
                      <a16:colId xmlns:a16="http://schemas.microsoft.com/office/drawing/2014/main" val="3061194952"/>
                    </a:ext>
                  </a:extLst>
                </a:gridCol>
              </a:tblGrid>
              <a:tr h="634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głosów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Procent głosów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475453"/>
                  </a:ext>
                </a:extLst>
              </a:tr>
              <a:tr h="634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KOALICYJNY KOMITET WYBORCZY KOALICJA OBYWATELSKA PO .N IPL ZIELONI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3 803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35,56%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270439"/>
                  </a:ext>
                </a:extLst>
              </a:tr>
              <a:tr h="310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PRAWO I SPRAWIEDLIWOŚĆ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3 390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644665"/>
                  </a:ext>
                </a:extLst>
              </a:tr>
              <a:tr h="634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KOALICYJNY KOMITET WYBORCZY TRZECIA DROGA POLSKA 2050 SZYMONA HOŁOWNI - POLSKIE STRONNICTWO LUDOWE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1 458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326048"/>
                  </a:ext>
                </a:extLst>
              </a:tr>
              <a:tr h="310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NOWA LEWICA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745408"/>
                  </a:ext>
                </a:extLst>
              </a:tr>
              <a:tr h="310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KONFEDERACJA WOLNOŚĆ I NIEPODLEGŁOŚĆ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56480"/>
                  </a:ext>
                </a:extLst>
              </a:tr>
              <a:tr h="310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BEZPARTYJNI SAMORZĄDOWCY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392883"/>
                  </a:ext>
                </a:extLst>
              </a:tr>
              <a:tr h="310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POLSKA JEST JEDNA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487993"/>
                  </a:ext>
                </a:extLst>
              </a:tr>
              <a:tr h="3102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10 694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213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02564"/>
            <a:ext cx="111842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Wyniki głosowania w wyborach do Senatu Rzeczypospolitej Polskiej 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E026640-FC69-59B6-55FB-C7D205F4F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09830"/>
              </p:ext>
            </p:extLst>
          </p:nvPr>
        </p:nvGraphicFramePr>
        <p:xfrm>
          <a:off x="1015068" y="729842"/>
          <a:ext cx="9791934" cy="2936146"/>
        </p:xfrm>
        <a:graphic>
          <a:graphicData uri="http://schemas.openxmlformats.org/drawingml/2006/table">
            <a:tbl>
              <a:tblPr firstRow="1" firstCol="1" bandRow="1"/>
              <a:tblGrid>
                <a:gridCol w="2447443">
                  <a:extLst>
                    <a:ext uri="{9D8B030D-6E8A-4147-A177-3AD203B41FA5}">
                      <a16:colId xmlns:a16="http://schemas.microsoft.com/office/drawing/2014/main" val="3440162111"/>
                    </a:ext>
                  </a:extLst>
                </a:gridCol>
                <a:gridCol w="4593413">
                  <a:extLst>
                    <a:ext uri="{9D8B030D-6E8A-4147-A177-3AD203B41FA5}">
                      <a16:colId xmlns:a16="http://schemas.microsoft.com/office/drawing/2014/main" val="244261069"/>
                    </a:ext>
                  </a:extLst>
                </a:gridCol>
                <a:gridCol w="1378781">
                  <a:extLst>
                    <a:ext uri="{9D8B030D-6E8A-4147-A177-3AD203B41FA5}">
                      <a16:colId xmlns:a16="http://schemas.microsoft.com/office/drawing/2014/main" val="2088063068"/>
                    </a:ext>
                  </a:extLst>
                </a:gridCol>
                <a:gridCol w="1372297">
                  <a:extLst>
                    <a:ext uri="{9D8B030D-6E8A-4147-A177-3AD203B41FA5}">
                      <a16:colId xmlns:a16="http://schemas.microsoft.com/office/drawing/2014/main" val="3382870195"/>
                    </a:ext>
                  </a:extLst>
                </a:gridCol>
              </a:tblGrid>
              <a:tr h="534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Kandydat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głosów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Procent głosów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323297"/>
                  </a:ext>
                </a:extLst>
              </a:tr>
              <a:tr h="53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HIBNER Jolanta Emilia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KOALICYJNY KOMITET WYBORCZY KOALICJA OBYWATELSKA PO .N IPL ZIELONI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5 394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50,82%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012327"/>
                  </a:ext>
                </a:extLst>
              </a:tr>
              <a:tr h="53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LUBIAK Adam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PRAWO I SPRAWIEDLIWOŚĆ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823315"/>
                  </a:ext>
                </a:extLst>
              </a:tr>
              <a:tr h="53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KRAWCZYK Urszula Barbara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BEZPARTYJNI SAMORZĄDOWCY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1 465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253409"/>
                  </a:ext>
                </a:extLst>
              </a:tr>
              <a:tr h="53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ROGUSKI Robert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KOMITET WYBORCZY WYBORCÓW ROBERTA ROGUSKIEGO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442156"/>
                  </a:ext>
                </a:extLst>
              </a:tr>
              <a:tr h="26142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10 614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612613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D380C1B1-E79D-493E-FFC7-EAD08D14377F}"/>
              </a:ext>
            </a:extLst>
          </p:cNvPr>
          <p:cNvSpPr txBox="1"/>
          <p:nvPr/>
        </p:nvSpPr>
        <p:spPr>
          <a:xfrm>
            <a:off x="909379" y="4093266"/>
            <a:ext cx="9467801" cy="144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500" b="1" dirty="0">
                <a:latin typeface="Hind" panose="02000000000000000000" pitchFamily="2" charset="-18"/>
                <a:cs typeface="Times New Roman" panose="02020603050405020304" pitchFamily="18" charset="0"/>
              </a:rPr>
              <a:t>Frekwencja w Referendum ogólnokrajowym 2023 r.:  41,31%</a:t>
            </a:r>
          </a:p>
          <a:p>
            <a:pPr>
              <a:lnSpc>
                <a:spcPct val="150000"/>
              </a:lnSpc>
            </a:pP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Liczba uprawnionych do głosowania: 13 370 </a:t>
            </a:r>
          </a:p>
          <a:p>
            <a:pPr>
              <a:lnSpc>
                <a:spcPct val="150000"/>
              </a:lnSpc>
            </a:pP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Liczba kart ważnych: 5 523</a:t>
            </a:r>
          </a:p>
          <a:p>
            <a:pPr>
              <a:lnSpc>
                <a:spcPct val="150000"/>
              </a:lnSpc>
            </a:pP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 ośmiu Obwodowych Komisji Wyborczych na terenie gminy Serock pracowało 77 osób</a:t>
            </a: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02564"/>
            <a:ext cx="11184247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 września ogłoszono wyniki VII naboru wniosków grantowych w Giełdzie Miejskich Technologii. Miasto i Gmina Serock otrzymała dofinansowanie na kwotę 50 tys. zł. Grant zostanie wykorzystany na zaprojektowanie i wdrożenie nowej strony internetowej oraz rozszerzenie aplikacji gminnej Serock o nowe moduły.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 października odbyła się Mazowiecka Gala Aktywizacji Obszarów Wiejskich. Podczas uroczystej gali wyróżniono osoby oraz instytucje, które w istotny sposób przyczyniły się do rozwoju mazowieckich wsi.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Sołectwo Gąsiorowo: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Mazowiecki Konkurs Serów Zagrodowych,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sery świeże- wyróżnienie,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sery dojrzewające-wyróżnienie kapituły,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sery kwasowe- wyróżnienie.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Sołectwo Nowa Wieś: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nagrody specjalne w dwóch kategoriach: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tytuł Sołectwa Gospodarnego, w kwocie 4500 zł,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miejsce w kategorii: Bezpieczne i przyjazne sołectwo, w kwocie 6000 zł.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5 października odbyła się konferencja „Senior – brzmi dumnie”. Podczas konferencji, przedstawiono działania seniorów w Mieście </a:t>
            </a:r>
            <a:b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Gminie Serock oraz zaprezentowano proces tworzenia strategii "Serocczanie 60+".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8 października odbył się pierwszy z czterech jesiennych spacerów historycznych po Serocku. Przewodnik Bartłomiej Błachnio oprowadził grupę po serockim cmentarzu, opowiedział jego dzieje oraz przybliżył historię wybranych nagrobków i osób pochowanych. Kolejny spacer został zaplanowany na 22 października – po nekropolii w Woli Kiełpińskiej.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12 października Szkoła </a:t>
            </a:r>
            <a:r>
              <a:rPr lang="pl-PL" sz="150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odstawowa w Serocku obchodziła jubileusz 50-lecia nadania imienia Mikołaja Kopernika. Na pamiątkę tej rocznicy przekazano szkole do posadzenia dąb z tabliczką okolicznościową.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Zaproszenia: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29 października o godz. 15.00 w Izbie Pamięci i Tradycji Rybackich odbędzie się prelekcja Krzysztofa Bieleckiego pt. Cmentarze żydowskie i zwyczaje pogrzebowe.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Zapraszamy na obchody Narodowego Święta Niepodległości, które odbędą się 11 listopada 2023r., rozpocznie je uroczysta sesja Rady Miejskiej o godzinie 9.00 w sali widowiskowej Centrum Kultury i Czytelnictwa w Serocku.  Po sesji odbędzie się okolicznościowa Msza święta w serockim kościele, a po niej – apel pamięci na serockim rynku.</a:t>
            </a:r>
          </a:p>
        </p:txBody>
      </p:sp>
    </p:spTree>
    <p:extLst>
      <p:ext uri="{BB962C8B-B14F-4D97-AF65-F5344CB8AC3E}">
        <p14:creationId xmlns:p14="http://schemas.microsoft.com/office/powerpoint/2010/main" val="31675936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3032</Words>
  <Application>Microsoft Office PowerPoint</Application>
  <PresentationFormat>Panoramiczny</PresentationFormat>
  <Paragraphs>233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75</cp:revision>
  <dcterms:created xsi:type="dcterms:W3CDTF">2021-12-02T14:37:18Z</dcterms:created>
  <dcterms:modified xsi:type="dcterms:W3CDTF">2023-10-18T10:01:00Z</dcterms:modified>
</cp:coreProperties>
</file>