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4" r:id="rId8"/>
    <p:sldId id="268" r:id="rId9"/>
    <p:sldId id="269" r:id="rId10"/>
    <p:sldId id="270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59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2023-09-27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xmlns="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orelDRAW" r:id="rId5" imgW="2857576" imgH="227171" progId="CorelDraw.Graphic.16">
                  <p:embed/>
                </p:oleObj>
              </mc:Choice>
              <mc:Fallback>
                <p:oleObj name="CorelDRAW" r:id="rId5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73358"/>
            <a:ext cx="1107912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Na ogrodzeniu cmentarza zamontowana została wystawa przybliżająca odwiedzającym nekropolię – tradycje żydowskie związane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pochówkiem. Na </a:t>
            </a:r>
            <a:r>
              <a:rPr lang="pl-PL" sz="1600" dirty="0" err="1"/>
              <a:t>facebooku</a:t>
            </a:r>
            <a:r>
              <a:rPr lang="pl-PL" sz="1600" dirty="0"/>
              <a:t> i </a:t>
            </a:r>
            <a:r>
              <a:rPr lang="pl-PL" sz="1600" dirty="0" err="1"/>
              <a:t>youtubie</a:t>
            </a:r>
            <a:r>
              <a:rPr lang="pl-PL" sz="1600" dirty="0"/>
              <a:t> obejrzeć można także film, opowiadający o historii cmentarza i pracach, związanych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przenoszeniem macew i porządkowaniem terenu </a:t>
            </a:r>
            <a:r>
              <a:rPr lang="pl-PL" sz="1600" dirty="0" err="1"/>
              <a:t>metorpolii</a:t>
            </a:r>
            <a:r>
              <a:rPr lang="pl-PL" sz="1600" dirty="0"/>
              <a:t>. </a:t>
            </a:r>
          </a:p>
          <a:p>
            <a:r>
              <a:rPr lang="pl-PL" sz="1600" dirty="0"/>
              <a:t>• 24 września na serockim rynku odbyły się uroczystości z okazji 102 rocznicy powstania Centrum Szkolenia Łączności i Informatyki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Zegrzu. Wydarzeniu towarzyszył piknik wojskowy z prezentacją sprzętu łącznościowego.  </a:t>
            </a:r>
          </a:p>
          <a:p>
            <a:r>
              <a:rPr lang="pl-PL" sz="1600" dirty="0"/>
              <a:t>• Powiatowa Instytucja Kultury w Legionowie przygotowała wystawę outdoorową, prezentująca Jezioro Zegrzyńskie na pocztówkach. Wystawa towarzyszy jubileuszowi 60-lecia powstania Jeziora. Można ją oglądać do 2 października przy Centrum Kultury i Czytelnictwa </a:t>
            </a:r>
            <a:r>
              <a:rPr lang="pl-PL" sz="1600" dirty="0" smtClean="0"/>
              <a:t>w </a:t>
            </a:r>
            <a:r>
              <a:rPr lang="pl-PL" sz="1600" dirty="0"/>
              <a:t>Serocku.</a:t>
            </a:r>
          </a:p>
          <a:p>
            <a:r>
              <a:rPr lang="pl-PL" sz="1600" dirty="0"/>
              <a:t>• Zachęcamy Państwa do pobrania aplikacji SEROCK, poprzez którą udostępniane są informacje o gminnych wydarzeniach, a także komunikaty – na przykład o przerwach w dostawie wody, przeniesieniu targu na czas wydarzeń organizowanych na rynku, płatnościach rat podatków, itp.  Aplikacja jest darmowa i zapewnia łatwy dostęp do bieżących informacji. Prosimy Państwa także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szerzenie informacji o aplikacji - w Państwa miejscowościach.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r>
              <a:rPr lang="pl-PL" sz="1600" dirty="0"/>
              <a:t>• Realizacja funduszy sołeckich: </a:t>
            </a:r>
          </a:p>
          <a:p>
            <a:r>
              <a:rPr lang="pl-PL" sz="1600" dirty="0"/>
              <a:t>- 22 lipca – sołectwo Szadki, Wola Kiełpińska spotkanie „Piknik sołecki” </a:t>
            </a:r>
          </a:p>
          <a:p>
            <a:r>
              <a:rPr lang="pl-PL" sz="1600" dirty="0"/>
              <a:t>- 29 lipca – sołectwo Ludwinowo Dębskie „Festyn wiejski” </a:t>
            </a:r>
          </a:p>
          <a:p>
            <a:r>
              <a:rPr lang="pl-PL" sz="1600" dirty="0"/>
              <a:t>- 5 sierpnia - sołectwo Gąsiorowo „Piknik Świętego Floriana” </a:t>
            </a:r>
          </a:p>
          <a:p>
            <a:r>
              <a:rPr lang="pl-PL" sz="1600" dirty="0"/>
              <a:t>- 9 września – sołectwo Izbica – „Impreza plenerowa z okazji otwarcia dojścia linii brzegowej Jeziora Zegrzyńskiego”  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• Od 9 sierpnia 2023 roku wydano 215 dowodów osobistych.</a:t>
            </a:r>
          </a:p>
          <a:p>
            <a:r>
              <a:rPr lang="pl-PL" sz="1600" dirty="0"/>
              <a:t>• Zameldowało się na pobyt stały i czasowy 137 osób, a wymeldowało się 57.</a:t>
            </a:r>
          </a:p>
          <a:p>
            <a:r>
              <a:rPr lang="pl-PL" sz="1600" dirty="0"/>
              <a:t>• Sporządzono 7 aktów zgonu.</a:t>
            </a:r>
          </a:p>
          <a:p>
            <a:r>
              <a:rPr lang="pl-PL" sz="1600" dirty="0"/>
              <a:t>• Sporządzono 54 akty małżeństwa.</a:t>
            </a:r>
          </a:p>
          <a:p>
            <a:r>
              <a:rPr lang="pl-PL" sz="1600" dirty="0"/>
              <a:t>• Wydano 285 aktów stanu cywilnego na wniosek.</a:t>
            </a:r>
          </a:p>
          <a:p>
            <a:r>
              <a:rPr lang="pl-PL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209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818708" y="443280"/>
            <a:ext cx="11079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Straż Miejska w Serocku przez ostatnie sześć tygodni realizowała zadania bieżące wynikające z art. 11 ustawy o Strażach Gminnych (oraz Ustawy o Policji)</a:t>
            </a:r>
          </a:p>
          <a:p>
            <a:r>
              <a:rPr lang="pl-PL" sz="1600" dirty="0"/>
              <a:t>- zgłoszenia interwencji od mieszkańców – 152</a:t>
            </a:r>
          </a:p>
          <a:p>
            <a:r>
              <a:rPr lang="pl-PL" sz="1600" dirty="0"/>
              <a:t>w tym:</a:t>
            </a:r>
          </a:p>
          <a:p>
            <a:r>
              <a:rPr lang="pl-PL" sz="1600" dirty="0"/>
              <a:t>• zgłoszenie do utylizacji padliny – 11 interwencji,</a:t>
            </a:r>
          </a:p>
          <a:p>
            <a:r>
              <a:rPr lang="pl-PL" sz="1600" dirty="0"/>
              <a:t>• zwierzęta bez opieki (błąkające się psy) – 34 </a:t>
            </a:r>
            <a:r>
              <a:rPr lang="pl-PL" sz="1600" dirty="0" smtClean="0"/>
              <a:t>interwencje,</a:t>
            </a:r>
            <a:endParaRPr lang="pl-PL" sz="1600" dirty="0"/>
          </a:p>
          <a:p>
            <a:r>
              <a:rPr lang="pl-PL" sz="1600" dirty="0"/>
              <a:t>• odłowienia błąkających się psów - 6 interwencji,</a:t>
            </a:r>
          </a:p>
          <a:p>
            <a:r>
              <a:rPr lang="pl-PL" sz="1600" dirty="0"/>
              <a:t>• porządkowe (połamane drzewa, zakłócenia spokoju, zaśmiecanie, nietrzeźwi itp.)  - 49 interwencji,</a:t>
            </a:r>
          </a:p>
          <a:p>
            <a:r>
              <a:rPr lang="pl-PL" sz="1600" dirty="0"/>
              <a:t>• drogowe (uszkodzenie chodnika – drogi, zajęcie pasa ruchu, awarie oświetlenia, niewłaściwe parkowanie samochodu itp.)  - 52 interwencje,</a:t>
            </a:r>
          </a:p>
          <a:p>
            <a:r>
              <a:rPr lang="pl-PL" sz="1600" dirty="0"/>
              <a:t>• zadymienie – 4 </a:t>
            </a:r>
            <a:r>
              <a:rPr lang="pl-PL" sz="1600" dirty="0" smtClean="0"/>
              <a:t>interwencje</a:t>
            </a:r>
            <a:endParaRPr lang="pl-PL" sz="1600" dirty="0"/>
          </a:p>
          <a:p>
            <a:r>
              <a:rPr lang="pl-PL" sz="1600" dirty="0"/>
              <a:t>- interwencje własne, ujawnione w wyniku patrolu – 45 interwencji,</a:t>
            </a:r>
          </a:p>
          <a:p>
            <a:r>
              <a:rPr lang="pl-PL" sz="1600" dirty="0"/>
              <a:t>  w tym:</a:t>
            </a:r>
          </a:p>
          <a:p>
            <a:r>
              <a:rPr lang="pl-PL" sz="1600" dirty="0"/>
              <a:t>* 42 interwencje – niewłaściwe parkowanie pojazdu,</a:t>
            </a:r>
          </a:p>
          <a:p>
            <a:r>
              <a:rPr lang="pl-PL" sz="1600" dirty="0"/>
              <a:t>* 2 </a:t>
            </a:r>
            <a:r>
              <a:rPr lang="pl-PL" sz="1600" dirty="0" smtClean="0"/>
              <a:t>interwencje </a:t>
            </a:r>
            <a:r>
              <a:rPr lang="pl-PL" sz="1600" dirty="0"/>
              <a:t>– uszkodzenie znaków drogowych,</a:t>
            </a:r>
          </a:p>
          <a:p>
            <a:r>
              <a:rPr lang="pl-PL" sz="1600" dirty="0"/>
              <a:t>* 6 </a:t>
            </a:r>
            <a:r>
              <a:rPr lang="pl-PL" sz="1600" dirty="0" smtClean="0"/>
              <a:t>interwencji </a:t>
            </a:r>
            <a:r>
              <a:rPr lang="pl-PL" sz="1600" dirty="0"/>
              <a:t>– awaria oświetlenia ulicznego,</a:t>
            </a:r>
          </a:p>
          <a:p>
            <a:r>
              <a:rPr lang="pl-PL" sz="1600" dirty="0"/>
              <a:t>* 2 interwencje – zajęcie pasa drogi,</a:t>
            </a:r>
          </a:p>
          <a:p>
            <a:r>
              <a:rPr lang="pl-PL" sz="1600" dirty="0"/>
              <a:t>* 12 </a:t>
            </a:r>
            <a:r>
              <a:rPr lang="pl-PL" sz="1600" dirty="0" smtClean="0"/>
              <a:t>interwencji </a:t>
            </a:r>
            <a:r>
              <a:rPr lang="pl-PL" sz="1600" dirty="0"/>
              <a:t>– porządkowe (przerost gałęzi z posesji) </a:t>
            </a:r>
          </a:p>
          <a:p>
            <a:r>
              <a:rPr lang="pl-PL" sz="1600" dirty="0"/>
              <a:t>- zastosowanie środków oddziaływania wychowawczego (art. 41 kw.) pouczenie – 67</a:t>
            </a:r>
          </a:p>
          <a:p>
            <a:r>
              <a:rPr lang="pl-PL" sz="1600" dirty="0"/>
              <a:t>- ukarano MKK sprawców wykroczenia – 33 na kwotę 4 100zł. </a:t>
            </a:r>
          </a:p>
        </p:txBody>
      </p:sp>
    </p:spTree>
    <p:extLst>
      <p:ext uri="{BB962C8B-B14F-4D97-AF65-F5344CB8AC3E}">
        <p14:creationId xmlns:p14="http://schemas.microsoft.com/office/powerpoint/2010/main" val="351428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818708" y="443280"/>
            <a:ext cx="1107912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Strażnicy </a:t>
            </a:r>
            <a:r>
              <a:rPr lang="pl-PL" sz="1600" dirty="0"/>
              <a:t>miejscy:</a:t>
            </a:r>
          </a:p>
          <a:p>
            <a:r>
              <a:rPr lang="pl-PL" sz="1600" dirty="0"/>
              <a:t>- </a:t>
            </a:r>
            <a:r>
              <a:rPr lang="pl-PL" sz="1600" dirty="0" smtClean="0"/>
              <a:t>Zabezpieczenie </a:t>
            </a:r>
            <a:r>
              <a:rPr lang="pl-PL" sz="1600" dirty="0"/>
              <a:t>Przysięgi Wojskowej na Rynku w Serocku,</a:t>
            </a:r>
          </a:p>
          <a:p>
            <a:r>
              <a:rPr lang="pl-PL" sz="1600" dirty="0"/>
              <a:t>- Zabezpieczenie Obchodów Święta Wojska Polskiego na Rynku w Serocku,</a:t>
            </a:r>
          </a:p>
          <a:p>
            <a:r>
              <a:rPr lang="pl-PL" sz="1600" dirty="0"/>
              <a:t>- Zabezpieczenie Święta Darów Ziemi w Woli Kiełpińskiej,</a:t>
            </a:r>
          </a:p>
          <a:p>
            <a:r>
              <a:rPr lang="pl-PL" sz="1600" dirty="0"/>
              <a:t>- Zabezpieczenie Uroczystego Otwarcia Cmentarza Żydowskiego w Serocku,</a:t>
            </a:r>
          </a:p>
          <a:p>
            <a:r>
              <a:rPr lang="pl-PL" sz="1600" dirty="0"/>
              <a:t>- Zabezpieczenie imprezy sportowej GARMIN IRON TRIATHLON,</a:t>
            </a:r>
          </a:p>
          <a:p>
            <a:r>
              <a:rPr lang="pl-PL" sz="1600" dirty="0"/>
              <a:t>- Zabezpieczenie Pikniku Centrum Szkolenia Łączności i Informatyki na Rynku </a:t>
            </a:r>
            <a:r>
              <a:rPr lang="pl-PL" sz="1600" dirty="0" smtClean="0"/>
              <a:t>w </a:t>
            </a:r>
            <a:r>
              <a:rPr lang="pl-PL" sz="1600" dirty="0"/>
              <a:t>Serocku,</a:t>
            </a:r>
          </a:p>
          <a:p>
            <a:r>
              <a:rPr lang="pl-PL" sz="1600" dirty="0"/>
              <a:t>- Spotkanie z uczniami pierwszych klas Szkoły Podstawowej w Serocku organizowane </a:t>
            </a:r>
            <a:r>
              <a:rPr lang="pl-PL" sz="1600" dirty="0" smtClean="0"/>
              <a:t>wspólnie </a:t>
            </a:r>
            <a:r>
              <a:rPr lang="pl-PL" sz="1600" dirty="0"/>
              <a:t>z </a:t>
            </a:r>
            <a:r>
              <a:rPr lang="pl-PL" sz="1600" dirty="0" smtClean="0"/>
              <a:t>Centrum Kultury i Czytelnictwa, </a:t>
            </a:r>
            <a:r>
              <a:rPr lang="pl-PL" sz="1600" dirty="0"/>
              <a:t>Policją i Sklepem Mrówka</a:t>
            </a:r>
          </a:p>
          <a:p>
            <a:r>
              <a:rPr lang="pl-PL" sz="1600" dirty="0"/>
              <a:t>- Spotkanie z uczniami pierwszych klas Szkoły Podstawowej w Zegrzu </a:t>
            </a:r>
            <a:r>
              <a:rPr lang="pl-PL" sz="1600" dirty="0" smtClean="0"/>
              <a:t>organizowane wspólnie </a:t>
            </a:r>
            <a:r>
              <a:rPr lang="pl-PL" sz="1600" dirty="0"/>
              <a:t>z Policją,</a:t>
            </a:r>
          </a:p>
          <a:p>
            <a:r>
              <a:rPr lang="pl-PL" sz="1600" dirty="0"/>
              <a:t>- Spotkanie z przedszkolakami w Jadwisinie organizowane wspólnie z Policją</a:t>
            </a:r>
            <a:r>
              <a:rPr lang="pl-PL" sz="1600" dirty="0" smtClean="0"/>
              <a:t>, </a:t>
            </a:r>
            <a:r>
              <a:rPr lang="pl-PL" sz="1600" dirty="0"/>
              <a:t>(przedmiotem tych spotkań było ogólnie pojęte bezpieczeństwo, właściwe </a:t>
            </a:r>
            <a:r>
              <a:rPr lang="pl-PL" sz="1600" dirty="0" smtClean="0"/>
              <a:t>zachowania </a:t>
            </a:r>
            <a:r>
              <a:rPr lang="pl-PL" sz="1600" dirty="0"/>
              <a:t>w drodze do szkoły, na placu zabaw i w domu</a:t>
            </a:r>
            <a:r>
              <a:rPr lang="pl-PL" sz="1600" dirty="0" smtClean="0"/>
              <a:t>).</a:t>
            </a:r>
          </a:p>
          <a:p>
            <a:endParaRPr lang="pl-PL" sz="1600" dirty="0"/>
          </a:p>
          <a:p>
            <a:r>
              <a:rPr lang="pl-PL" sz="1600" dirty="0"/>
              <a:t>• 28 sierpnia 2023r. </a:t>
            </a:r>
            <a:r>
              <a:rPr lang="pl-PL" sz="1600" dirty="0"/>
              <a:t>p</a:t>
            </a:r>
            <a:r>
              <a:rPr lang="pl-PL" sz="1600" dirty="0" smtClean="0"/>
              <a:t>odpisano umowę </a:t>
            </a:r>
            <a:r>
              <a:rPr lang="pl-PL" sz="1600" dirty="0"/>
              <a:t>z Ministrem Cyfryzacji na odbiór komputerów przenośnych typu Laptop. W najbliższym czasie wszyscy uczniowie klas IV szkół podstawowych prowadzonych przez Miasto i Gminę Serock otrzymają laptopy – </a:t>
            </a:r>
            <a:r>
              <a:rPr lang="pl-PL" sz="1600" dirty="0" smtClean="0"/>
              <a:t>z </a:t>
            </a:r>
            <a:r>
              <a:rPr lang="pl-PL" sz="1600" dirty="0"/>
              <a:t>programu: „Laptop dla ucznia”, w naszych szkołach będzie to: laptop marki ASUS – </a:t>
            </a:r>
            <a:r>
              <a:rPr lang="pl-PL" sz="1600" dirty="0" err="1"/>
              <a:t>ExpertBook</a:t>
            </a:r>
            <a:r>
              <a:rPr lang="pl-PL" sz="1600" dirty="0"/>
              <a:t> B1502CBA.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• Na podstawie znowelizowanej ustawy o przemocy domowej zarządzeniem Burmistrza MiG został powołany nowy Zespół Interdyscyplinarny do spraw przeciwdziałania przemocy domowej.</a:t>
            </a:r>
          </a:p>
          <a:p>
            <a:r>
              <a:rPr lang="pl-PL" sz="1600" dirty="0"/>
              <a:t>• Prowadzony jest nabór wniosków o fundusz alimentacyjny i świadczenia rodzinne.</a:t>
            </a:r>
          </a:p>
          <a:p>
            <a:r>
              <a:rPr lang="pl-PL" sz="1600" dirty="0"/>
              <a:t>• Wydawane są decyzje na posiłki dla uczniów w szkole na nowy rok szkolny.</a:t>
            </a:r>
          </a:p>
          <a:p>
            <a:r>
              <a:rPr lang="pl-PL" sz="1400" dirty="0"/>
              <a:t> </a:t>
            </a:r>
          </a:p>
          <a:p>
            <a:endParaRPr lang="pl-PL" sz="1400" dirty="0"/>
          </a:p>
          <a:p>
            <a:pPr marL="215900" algn="just"/>
            <a:endParaRPr lang="pl-PL" sz="1500" dirty="0">
              <a:solidFill>
                <a:prstClr val="black"/>
              </a:solidFill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5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53297" y="230628"/>
            <a:ext cx="107915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• Trwają prace polegające na równaniu i żwirowaniu dróg o nawierzchni gruntowej – wykonawca – KOBIAŁKA S.C.</a:t>
            </a:r>
          </a:p>
          <a:p>
            <a:r>
              <a:rPr lang="pl-PL" dirty="0"/>
              <a:t>• Wykonywane są naprawy ulic o nawierzchni bitumicznej – wykonawca – KOBIAŁKA S.C.</a:t>
            </a:r>
          </a:p>
          <a:p>
            <a:r>
              <a:rPr lang="pl-PL" dirty="0"/>
              <a:t>• Zakończono prace przy zagospodarowaniu terenu działki gminnej o numerze 429/1 obr. Nowa Wieś wykonywane przez firmę Senior Polska Kalinowski Jacek. W ramach zadania oczyszczono teren działki, posadzono kilkanaście sztuk drzewek, ustawiono ławki, tablicę informacyjną dla turystów, rzeźbą – obiekt małej architektury oraz ogrodzenie z bali drewnianych. Zadanie realizowane było w ramach programu MIAS MAZOWSZE 2023. Końcowe sprawozdanie zostało przekazane do Urzędu Marszałkowskiego Województwa Mazowieckiego Wydział Rolnictwa, Żywności i Rozwoju Obszarów Wiejskich. Wartość zadania 23 716,55 zł w tym dofinansowanie z budżetu Województwa – 7 905,51 zł.</a:t>
            </a:r>
          </a:p>
          <a:p>
            <a:r>
              <a:rPr lang="pl-PL" dirty="0"/>
              <a:t>• Wykonano ogrodzenie panelowe działki gminnej w miejscowości Zabłocie. Wartość umowy – 23 000,00 zł brutto finansowana jest z funduszu sołeckiego wsi Zabłocie.</a:t>
            </a:r>
          </a:p>
          <a:p>
            <a:r>
              <a:rPr lang="pl-PL" dirty="0"/>
              <a:t>• Rozstrzygnięto przetarg na zimowe utrzymanie dróg na terenie Miasta i Gminy Serock w sezonie 2023/2024. Umowa zostanie podpisana z firmą AG-COMPLEX Sp. z o.o.  na kwotę 621030,19 zł brutto.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• Zakończono budowę sieci wodociągowej w ul. Helenki we wsi Stasi Las.</a:t>
            </a:r>
          </a:p>
          <a:p>
            <a:r>
              <a:rPr lang="pl-PL" dirty="0"/>
              <a:t>• Zakończono budowę sieci wodociągowej w ul. Krętej we wsi Łacha.</a:t>
            </a:r>
          </a:p>
          <a:p>
            <a:r>
              <a:rPr lang="pl-PL" dirty="0"/>
              <a:t>• Trwa budowa odcinka wodociągu w ramach zadania budowa sieci wodociągowej łączącej wsie Łacha i Nowa Wieś.</a:t>
            </a:r>
          </a:p>
          <a:p>
            <a:r>
              <a:rPr lang="pl-PL" dirty="0"/>
              <a:t>• Przeprowadzono badania dozoru technicznego urządzeń na SUW Skubianka.</a:t>
            </a:r>
          </a:p>
          <a:p>
            <a:r>
              <a:rPr lang="pl-PL" dirty="0"/>
              <a:t>• Nadzorowano budowę sieci wodociągowej dostarczającej wodę do gminy Pokrzywnica.</a:t>
            </a:r>
          </a:p>
          <a:p>
            <a:r>
              <a:rPr lang="pl-PL" dirty="0"/>
              <a:t>• Ogłoszono postepowanie na budowę sieci wodociągowej Dębe – Stanisławowo.</a:t>
            </a:r>
          </a:p>
          <a:p>
            <a:r>
              <a:rPr lang="pl-PL" dirty="0"/>
              <a:t>• Przeprowadzono badania wody w ramach monitoringu kontrolnego.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963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062681" y="107092"/>
            <a:ext cx="1072566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• Centrum Kultury i Czytelnictwa zorganizowało następujące wydarzenia:</a:t>
            </a:r>
          </a:p>
          <a:p>
            <a:r>
              <a:rPr lang="pl-PL" dirty="0"/>
              <a:t>11.08.2023</a:t>
            </a:r>
          </a:p>
          <a:p>
            <a:r>
              <a:rPr lang="pl-PL" dirty="0"/>
              <a:t>Oczekiwane Pokolenie - JP2</a:t>
            </a:r>
          </a:p>
          <a:p>
            <a:r>
              <a:rPr lang="pl-PL" dirty="0"/>
              <a:t>spektakl</a:t>
            </a:r>
          </a:p>
          <a:p>
            <a:r>
              <a:rPr lang="pl-PL" dirty="0"/>
              <a:t>• 12.08.2023</a:t>
            </a:r>
          </a:p>
          <a:p>
            <a:r>
              <a:rPr lang="pl-PL" dirty="0"/>
              <a:t>Dzień Wojska Polskiego –PIKNIK  </a:t>
            </a:r>
          </a:p>
          <a:p>
            <a:r>
              <a:rPr lang="pl-PL" dirty="0"/>
              <a:t>Teren przy Kasynie w Zegrzu</a:t>
            </a:r>
          </a:p>
          <a:p>
            <a:r>
              <a:rPr lang="pl-PL" dirty="0"/>
              <a:t>• 16.08.2023</a:t>
            </a:r>
          </a:p>
          <a:p>
            <a:r>
              <a:rPr lang="pl-PL" dirty="0"/>
              <a:t>WAKACYJNE ANIMACJE - warsztaty fotograficzne</a:t>
            </a:r>
          </a:p>
          <a:p>
            <a:r>
              <a:rPr lang="pl-PL" dirty="0"/>
              <a:t>kurs dla początkujących- podstawy</a:t>
            </a:r>
          </a:p>
          <a:p>
            <a:r>
              <a:rPr lang="pl-PL" dirty="0"/>
              <a:t>-fotografia podróżnicza telefonem</a:t>
            </a:r>
          </a:p>
          <a:p>
            <a:r>
              <a:rPr lang="pl-PL" dirty="0"/>
              <a:t>-</a:t>
            </a:r>
            <a:r>
              <a:rPr lang="pl-PL" dirty="0" err="1"/>
              <a:t>postprodukcja</a:t>
            </a:r>
            <a:endParaRPr lang="pl-PL" dirty="0"/>
          </a:p>
          <a:p>
            <a:r>
              <a:rPr lang="pl-PL" dirty="0"/>
              <a:t>-kurs dla początkujących- podstawy</a:t>
            </a:r>
          </a:p>
          <a:p>
            <a:r>
              <a:rPr lang="pl-PL" dirty="0"/>
              <a:t>-fotografia podróżnicza telefonem</a:t>
            </a:r>
          </a:p>
          <a:p>
            <a:r>
              <a:rPr lang="pl-PL" dirty="0"/>
              <a:t>• 19.08.2023</a:t>
            </a:r>
          </a:p>
          <a:p>
            <a:r>
              <a:rPr lang="pl-PL" dirty="0"/>
              <a:t>„Sen na jawie” – wernisaż malarstwa Sylwii </a:t>
            </a:r>
            <a:r>
              <a:rPr lang="pl-PL" dirty="0" err="1"/>
              <a:t>Mółki</a:t>
            </a:r>
            <a:endParaRPr lang="pl-PL" dirty="0"/>
          </a:p>
          <a:p>
            <a:r>
              <a:rPr lang="pl-PL" dirty="0"/>
              <a:t>•20.08.2023</a:t>
            </a:r>
          </a:p>
          <a:p>
            <a:r>
              <a:rPr lang="pl-PL" dirty="0"/>
              <a:t>Fontanna Muzyki </a:t>
            </a:r>
          </a:p>
          <a:p>
            <a:r>
              <a:rPr lang="pl-PL" dirty="0"/>
              <a:t>NICPONIE - Potańcówka z Nicponiami</a:t>
            </a:r>
          </a:p>
          <a:p>
            <a:r>
              <a:rPr lang="pl-PL" dirty="0"/>
              <a:t>•23.08.2023</a:t>
            </a:r>
          </a:p>
          <a:p>
            <a:r>
              <a:rPr lang="pl-PL" dirty="0"/>
              <a:t>WAKACYJNE ANIMACJE - w ogródku CKiCz</a:t>
            </a:r>
          </a:p>
          <a:p>
            <a:r>
              <a:rPr lang="pl-PL" dirty="0"/>
              <a:t>Ogródek CKiCz w Serocku (dmuchańce, malowanie buziek, warsztaty biblioteczne, warsztaty teatralne)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12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037968" y="296562"/>
            <a:ext cx="106432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• 25.08.2023</a:t>
            </a:r>
          </a:p>
          <a:p>
            <a:r>
              <a:rPr lang="pl-PL" dirty="0"/>
              <a:t>Festiwal Filmowy im. Andrzeja Kondratiuka ,,Skąd przychodzisz i dokąd idziesz”.</a:t>
            </a:r>
          </a:p>
          <a:p>
            <a:r>
              <a:rPr lang="pl-PL" dirty="0"/>
              <a:t>Współpraca z Powiatową Instytucją Kultury - Plaża miejska w Serocku</a:t>
            </a:r>
          </a:p>
          <a:p>
            <a:r>
              <a:rPr lang="pl-PL" dirty="0"/>
              <a:t>• 26.08.2023</a:t>
            </a:r>
          </a:p>
          <a:p>
            <a:r>
              <a:rPr lang="pl-PL" dirty="0"/>
              <a:t>WAKACYJNE ANIMACJE - Muzyczna plaża z zespołem – APOZA</a:t>
            </a:r>
          </a:p>
          <a:p>
            <a:r>
              <a:rPr lang="pl-PL" dirty="0"/>
              <a:t>Plaża miejska w serocku</a:t>
            </a:r>
          </a:p>
          <a:p>
            <a:r>
              <a:rPr lang="pl-PL" dirty="0"/>
              <a:t>• 27.08.2023</a:t>
            </a:r>
          </a:p>
          <a:p>
            <a:r>
              <a:rPr lang="pl-PL" dirty="0"/>
              <a:t>WAKACYJNE ANIMACJE - </a:t>
            </a:r>
            <a:r>
              <a:rPr lang="pl-PL" dirty="0" err="1"/>
              <a:t>Milonga</a:t>
            </a:r>
            <a:r>
              <a:rPr lang="pl-PL" dirty="0"/>
              <a:t> na plaży z DJ Robertem </a:t>
            </a:r>
            <a:r>
              <a:rPr lang="pl-PL" dirty="0" err="1"/>
              <a:t>Kandeferem</a:t>
            </a:r>
            <a:endParaRPr lang="pl-PL" dirty="0"/>
          </a:p>
          <a:p>
            <a:r>
              <a:rPr lang="pl-PL" dirty="0"/>
              <a:t>Plaża miejska w Serocku</a:t>
            </a:r>
          </a:p>
          <a:p>
            <a:r>
              <a:rPr lang="pl-PL" dirty="0"/>
              <a:t>• 29.08.2023</a:t>
            </a:r>
          </a:p>
          <a:p>
            <a:r>
              <a:rPr lang="pl-PL" dirty="0"/>
              <a:t>30-lecie Straży Miejskiej w Serocku</a:t>
            </a:r>
          </a:p>
          <a:p>
            <a:r>
              <a:rPr lang="pl-PL" dirty="0"/>
              <a:t>Sala Widowiskowa CKiCz w Serocku</a:t>
            </a:r>
          </a:p>
          <a:p>
            <a:r>
              <a:rPr lang="pl-PL" dirty="0"/>
              <a:t>• 30.08.2023  </a:t>
            </a:r>
          </a:p>
          <a:p>
            <a:r>
              <a:rPr lang="pl-PL" dirty="0"/>
              <a:t>Strefa aktywności gry w badmintona dla dzieci, młodzieży i dorosłych </a:t>
            </a:r>
          </a:p>
          <a:p>
            <a:r>
              <a:rPr lang="pl-PL" dirty="0"/>
              <a:t>Ogródek CKiCz w Serocku</a:t>
            </a:r>
          </a:p>
          <a:p>
            <a:r>
              <a:rPr lang="pl-PL" dirty="0"/>
              <a:t>• 01.09.2023</a:t>
            </a:r>
          </a:p>
          <a:p>
            <a:r>
              <a:rPr lang="pl-PL" dirty="0"/>
              <a:t>Obchody </a:t>
            </a:r>
          </a:p>
          <a:p>
            <a:r>
              <a:rPr lang="pl-PL" dirty="0"/>
              <a:t>84. ROCZNICY WYBUCHU II WOJNY ŚWIATOWEJ</a:t>
            </a:r>
          </a:p>
          <a:p>
            <a:r>
              <a:rPr lang="pl-PL" dirty="0"/>
              <a:t>43. ROCZNICA POROZUMIEŃ SIERPNIOWYCH, DZIEŃ SOLIDARNOŚCI I WOLNOŚCI</a:t>
            </a:r>
          </a:p>
          <a:p>
            <a:r>
              <a:rPr lang="pl-PL" dirty="0"/>
              <a:t>Rynek w Serocku</a:t>
            </a:r>
          </a:p>
          <a:p>
            <a:r>
              <a:rPr lang="pl-PL" dirty="0"/>
              <a:t>• </a:t>
            </a:r>
            <a:r>
              <a:rPr lang="pl-PL" dirty="0" smtClean="0"/>
              <a:t>03.09.2023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591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062681" y="156519"/>
            <a:ext cx="1070095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Święto Darów Ziemi</a:t>
            </a:r>
          </a:p>
          <a:p>
            <a:r>
              <a:rPr lang="pl-PL" dirty="0"/>
              <a:t>W programie:</a:t>
            </a:r>
          </a:p>
          <a:p>
            <a:r>
              <a:rPr lang="pl-PL" dirty="0"/>
              <a:t>• uroczysta msza św. w kościele pw. św. Antoniego w Woli Kiełpińskiej</a:t>
            </a:r>
          </a:p>
          <a:p>
            <a:r>
              <a:rPr lang="pl-PL" dirty="0"/>
              <a:t>• oprawa mszy św. z Chórem </a:t>
            </a:r>
            <a:r>
              <a:rPr lang="pl-PL" dirty="0" err="1"/>
              <a:t>Cantores</a:t>
            </a:r>
            <a:r>
              <a:rPr lang="pl-PL" dirty="0"/>
              <a:t> </a:t>
            </a:r>
            <a:r>
              <a:rPr lang="pl-PL" dirty="0" err="1"/>
              <a:t>Adalberti</a:t>
            </a:r>
            <a:endParaRPr lang="pl-PL" dirty="0"/>
          </a:p>
          <a:p>
            <a:r>
              <a:rPr lang="pl-PL" dirty="0"/>
              <a:t>• korowód z darami i wieńcami</a:t>
            </a:r>
          </a:p>
          <a:p>
            <a:r>
              <a:rPr lang="pl-PL" dirty="0"/>
              <a:t>• orkiestra </a:t>
            </a:r>
            <a:r>
              <a:rPr lang="pl-PL" dirty="0" err="1"/>
              <a:t>Brass</a:t>
            </a:r>
            <a:r>
              <a:rPr lang="pl-PL" dirty="0"/>
              <a:t> Federacja</a:t>
            </a:r>
          </a:p>
          <a:p>
            <a:r>
              <a:rPr lang="pl-PL" dirty="0"/>
              <a:t>• zakopiański zespół KRYWAŃ</a:t>
            </a:r>
          </a:p>
          <a:p>
            <a:r>
              <a:rPr lang="pl-PL" dirty="0"/>
              <a:t>• Narodowe Czytanie "Nad Niemnem" E. Orzeszkowej z udziałem władz miasta, sołtysów i zaproszonych gości</a:t>
            </a:r>
          </a:p>
          <a:p>
            <a:r>
              <a:rPr lang="pl-PL" dirty="0"/>
              <a:t>• weselna potańcówka w Bohatyrowiczach z KAPELĄ NIWIŃSKICH</a:t>
            </a:r>
          </a:p>
          <a:p>
            <a:r>
              <a:rPr lang="pl-PL" dirty="0"/>
              <a:t>• 07.09.2023</a:t>
            </a:r>
          </a:p>
          <a:p>
            <a:r>
              <a:rPr lang="pl-PL" dirty="0"/>
              <a:t>Budujemy naturalnie odporność z olejkami – warsztaty olejkowe</a:t>
            </a:r>
          </a:p>
          <a:p>
            <a:r>
              <a:rPr lang="pl-PL" dirty="0"/>
              <a:t>CKiCz w Serocku</a:t>
            </a:r>
          </a:p>
          <a:p>
            <a:r>
              <a:rPr lang="pl-PL" dirty="0"/>
              <a:t>• 08.09.2023</a:t>
            </a:r>
          </a:p>
          <a:p>
            <a:r>
              <a:rPr lang="pl-PL" dirty="0"/>
              <a:t>Tango Argentyńskie – praktyka </a:t>
            </a:r>
            <a:r>
              <a:rPr lang="pl-PL" dirty="0" err="1"/>
              <a:t>tangowa</a:t>
            </a:r>
            <a:endParaRPr lang="pl-PL" dirty="0"/>
          </a:p>
          <a:p>
            <a:r>
              <a:rPr lang="pl-PL" dirty="0"/>
              <a:t>Sala Widowiskowa CKiCz w Serocku</a:t>
            </a:r>
          </a:p>
          <a:p>
            <a:r>
              <a:rPr lang="pl-PL" dirty="0"/>
              <a:t>• 10.09.2023</a:t>
            </a:r>
          </a:p>
          <a:p>
            <a:r>
              <a:rPr lang="pl-PL" dirty="0"/>
              <a:t>FINAŁ AKCJI RAZEM PO ZDROWIE - charytatywny kiermasz ciast</a:t>
            </a:r>
          </a:p>
          <a:p>
            <a:r>
              <a:rPr lang="pl-PL" dirty="0"/>
              <a:t>(zbiórka na leczenie Martynki Siemińskiej)</a:t>
            </a:r>
          </a:p>
          <a:p>
            <a:r>
              <a:rPr lang="pl-PL" dirty="0"/>
              <a:t>Parafia św. Anny w Serocku </a:t>
            </a:r>
          </a:p>
          <a:p>
            <a:r>
              <a:rPr lang="pl-PL" dirty="0"/>
              <a:t>• 17.09.2023</a:t>
            </a:r>
          </a:p>
          <a:p>
            <a:r>
              <a:rPr lang="pl-PL" dirty="0"/>
              <a:t>Koncert dla dzieci</a:t>
            </a:r>
          </a:p>
          <a:p>
            <a:r>
              <a:rPr lang="pl-PL" dirty="0"/>
              <a:t>,,O czym szumią muszle?”</a:t>
            </a:r>
          </a:p>
          <a:p>
            <a:r>
              <a:rPr lang="pl-PL" dirty="0"/>
              <a:t>Muzyczne wspomnienia z wakacji</a:t>
            </a:r>
          </a:p>
          <a:p>
            <a:r>
              <a:rPr lang="pl-PL" dirty="0"/>
              <a:t>Sala Widowiskowa CKiCz w Serocku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00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930876" y="230628"/>
            <a:ext cx="109975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• 18.09.2023</a:t>
            </a:r>
          </a:p>
          <a:p>
            <a:r>
              <a:rPr lang="pl-PL" dirty="0"/>
              <a:t>OTWARCIE WYSTAWY „Jezioro Zegrzyńskie – po słońce, po radość, po zdrowie...”.</a:t>
            </a:r>
          </a:p>
          <a:p>
            <a:r>
              <a:rPr lang="pl-PL" dirty="0"/>
              <a:t>Przed budynkiem CKiCz w Serocku</a:t>
            </a:r>
          </a:p>
          <a:p>
            <a:r>
              <a:rPr lang="pl-PL" dirty="0"/>
              <a:t>• 22.09.2023</a:t>
            </a:r>
          </a:p>
          <a:p>
            <a:r>
              <a:rPr lang="pl-PL" dirty="0"/>
              <a:t>Tango Argentyńskie – praktyka </a:t>
            </a:r>
            <a:r>
              <a:rPr lang="pl-PL" dirty="0" err="1"/>
              <a:t>tangowa</a:t>
            </a:r>
            <a:endParaRPr lang="pl-PL" dirty="0"/>
          </a:p>
          <a:p>
            <a:r>
              <a:rPr lang="pl-PL" dirty="0"/>
              <a:t>Sala Widowiskowa CKiCz w Serocku</a:t>
            </a:r>
          </a:p>
          <a:p>
            <a:r>
              <a:rPr lang="pl-PL" dirty="0"/>
              <a:t>• 24.09.2023</a:t>
            </a:r>
          </a:p>
          <a:p>
            <a:r>
              <a:rPr lang="pl-PL" dirty="0"/>
              <a:t>VI Nadnarwiańskie Spotkania ze Sztuką</a:t>
            </a:r>
          </a:p>
          <a:p>
            <a:r>
              <a:rPr lang="pl-PL" dirty="0"/>
              <a:t>W programie:</a:t>
            </a:r>
          </a:p>
          <a:p>
            <a:r>
              <a:rPr lang="pl-PL" dirty="0"/>
              <a:t>- wystawa ceramiki Gizeli </a:t>
            </a:r>
            <a:r>
              <a:rPr lang="pl-PL" dirty="0" err="1"/>
              <a:t>Mikulińskiej</a:t>
            </a:r>
            <a:r>
              <a:rPr lang="pl-PL" dirty="0"/>
              <a:t> z pracowni CHOCHOLE</a:t>
            </a:r>
          </a:p>
          <a:p>
            <a:r>
              <a:rPr lang="pl-PL" dirty="0"/>
              <a:t>- wystawa fotografii Leszka Błachnio</a:t>
            </a:r>
          </a:p>
          <a:p>
            <a:r>
              <a:rPr lang="pl-PL" dirty="0"/>
              <a:t>- wiersze i mandale Elżbiety Ekiert</a:t>
            </a:r>
          </a:p>
          <a:p>
            <a:r>
              <a:rPr lang="pl-PL" dirty="0"/>
              <a:t>- wystawa rękodzieła Katarzyny </a:t>
            </a:r>
            <a:r>
              <a:rPr lang="pl-PL" dirty="0" err="1"/>
              <a:t>Ankikiel</a:t>
            </a:r>
            <a:endParaRPr lang="pl-PL" dirty="0"/>
          </a:p>
          <a:p>
            <a:r>
              <a:rPr lang="pl-PL" dirty="0"/>
              <a:t>- koncert zespołu "Wolna Grupa Bukowina"</a:t>
            </a:r>
          </a:p>
          <a:p>
            <a:r>
              <a:rPr lang="pl-PL" dirty="0"/>
              <a:t>Prowadzenie: Jarosław Wasik</a:t>
            </a:r>
          </a:p>
          <a:p>
            <a:r>
              <a:rPr lang="pl-PL"/>
              <a:t>Sala Widowiskowa CKiCz w Serocku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3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 smtClean="0">
                <a:solidFill>
                  <a:srgbClr val="3B3D4A"/>
                </a:solidFill>
                <a:latin typeface="Montserrat ExtraBold" panose="00000900000000000000" pitchFamily="2" charset="-18"/>
              </a:rPr>
              <a:t>(9 sierpnia 2023r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.– </a:t>
            </a:r>
            <a:r>
              <a:rPr lang="pl-PL" dirty="0" smtClean="0">
                <a:solidFill>
                  <a:srgbClr val="3B3D4A"/>
                </a:solidFill>
                <a:latin typeface="Montserrat ExtraBold" panose="00000900000000000000" pitchFamily="2" charset="-18"/>
              </a:rPr>
              <a:t>27 września 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E6D2EAEB-0715-B4AC-542E-2A398FA8805C}"/>
              </a:ext>
            </a:extLst>
          </p:cNvPr>
          <p:cNvSpPr txBox="1"/>
          <p:nvPr/>
        </p:nvSpPr>
        <p:spPr>
          <a:xfrm>
            <a:off x="681486" y="1899428"/>
            <a:ext cx="1119508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W dniu 10.08.2023 r. dokonano otwarcia ofert w postępowaniu dotyczącym przebudowy nawierzchni ul. Rayskiego w m. Łacha.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wyznaczonym terminie wpłynęła jedna oferta znacznie przewyższająca wielkość środków przeznaczonych na ten cel. Postępowanie unieważniono.</a:t>
            </a:r>
          </a:p>
          <a:p>
            <a:r>
              <a:rPr lang="pl-PL" sz="1600" dirty="0"/>
              <a:t>• W dniu 11.08.2023 dokonano otwarcia ofert w drugim postepowaniu dotyczącym budowy toru </a:t>
            </a:r>
            <a:r>
              <a:rPr lang="pl-PL" sz="1600" dirty="0" err="1"/>
              <a:t>pumptrak</a:t>
            </a:r>
            <a:r>
              <a:rPr lang="pl-PL" sz="1600" dirty="0"/>
              <a:t> w Skubiance.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wyznaczonym terminie wpłynęła jedna oferta znacznie przekraczająca wielkość środków przeznaczonych na ten cel. Postępowanie unieważniono.</a:t>
            </a:r>
          </a:p>
          <a:p>
            <a:r>
              <a:rPr lang="pl-PL" sz="1600" dirty="0"/>
              <a:t>• W dniu 17.08.2023 r. wszczęto po raz trzeci postępowanie dotyczące przebudowy nawierzchni ul. Rayskiego w m. Łacha.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wyznaczonym terminie wpłynęły 2 oferty. Korzystniejsza z nich (niższa niż w poprzednim postępowaniu) wymaga niewielkiego zwiększenia środków przeznaczonych na ten cel. Na realizację zadania pozyskano środki zewnętrzne w kwocie 250 000,00 zł z budżetu Województwa </a:t>
            </a:r>
            <a:r>
              <a:rPr lang="pl-PL" sz="1600" dirty="0" smtClean="0"/>
              <a:t>Mazowieckiego. </a:t>
            </a:r>
            <a:endParaRPr lang="pl-PL" sz="1600" dirty="0"/>
          </a:p>
          <a:p>
            <a:r>
              <a:rPr lang="pl-PL" sz="1600" dirty="0"/>
              <a:t>• W dniu 17.08.2023 r. wszczęto postępowanie dotyczące opracowania dokumentacji projektowej remontu ul. Popowskiej w Nowej Wsi. W Wyznaczonym terminie składania ofert nie wpłynęła żadna oferta.</a:t>
            </a:r>
          </a:p>
          <a:p>
            <a:r>
              <a:rPr lang="pl-PL" sz="1600" dirty="0"/>
              <a:t>• W dniu 11.09.2023 r. dokonano rozstrzygnięcia powtórnie ogłoszonego postępowania dotyczące opracowania dokumentacji projektowej remontu ul. Popowskiej w Nowej Wsi. Zawarcie umowy zaplanowano na 26.09.2023 r.</a:t>
            </a:r>
          </a:p>
          <a:p>
            <a:r>
              <a:rPr lang="pl-PL" sz="1600" dirty="0"/>
              <a:t>• W dniu 13.09.2023 r. wszczęto trzecie postępowanie dotyczące budowy toru </a:t>
            </a:r>
            <a:r>
              <a:rPr lang="pl-PL" sz="1600" dirty="0" err="1"/>
              <a:t>pumptrak</a:t>
            </a:r>
            <a:r>
              <a:rPr lang="pl-PL" sz="1600" dirty="0"/>
              <a:t> </a:t>
            </a:r>
            <a:r>
              <a:rPr lang="pl-PL" sz="1600" dirty="0" smtClean="0"/>
              <a:t>w </a:t>
            </a:r>
            <a:r>
              <a:rPr lang="pl-PL" sz="1600" dirty="0"/>
              <a:t>Skubiance. Otwarcie ofert zaplanowano na 28.09.2023 r.</a:t>
            </a:r>
          </a:p>
          <a:p>
            <a:r>
              <a:rPr lang="pl-PL" sz="1600" dirty="0"/>
              <a:t>• W dniu 13.09.2023 r. upłynął termin składania ofert w drugim postepowaniu dotyczącym budowy terenu rekreacyjnego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Stanisławowie. W wyznaczonym terminie nie płynęła żadna oferta.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4DE08C93-0041-45E4-AB2E-44F172505C8B}"/>
              </a:ext>
            </a:extLst>
          </p:cNvPr>
          <p:cNvSpPr txBox="1"/>
          <p:nvPr/>
        </p:nvSpPr>
        <p:spPr>
          <a:xfrm>
            <a:off x="681486" y="651043"/>
            <a:ext cx="1079373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W dniu 19.09.2023 r. dokonano rozstrzygnięcia postępowania dotyczącego wymiany opraw oświetleniowych w rejonie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ul</a:t>
            </a:r>
            <a:r>
              <a:rPr lang="pl-PL" sz="1600" dirty="0"/>
              <a:t>. </a:t>
            </a:r>
            <a:r>
              <a:rPr lang="pl-PL" sz="1600" dirty="0" smtClean="0"/>
              <a:t>Wyzwolenia </a:t>
            </a:r>
            <a:r>
              <a:rPr lang="pl-PL" sz="1600" dirty="0"/>
              <a:t>w Serocku. Na 26.09.2023 r. zaplanowano podpisanie </a:t>
            </a:r>
            <a:r>
              <a:rPr lang="pl-PL" sz="1600" dirty="0" smtClean="0"/>
              <a:t>umowy. </a:t>
            </a:r>
            <a:endParaRPr lang="pl-PL" sz="1600" dirty="0"/>
          </a:p>
          <a:p>
            <a:r>
              <a:rPr lang="pl-PL" sz="1600" dirty="0"/>
              <a:t>• W dniu 20.09.2023 r. dokonano otwarcia ofert w postępowaniu dotyczącym przebudowy </a:t>
            </a:r>
            <a:r>
              <a:rPr lang="pl-PL" sz="1600" dirty="0" smtClean="0"/>
              <a:t>ul</a:t>
            </a:r>
            <a:r>
              <a:rPr lang="pl-PL" sz="1600" dirty="0"/>
              <a:t>. Norwida w Serocku.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wyznaczonym terminie wpłynęły dwie oferty znacznie przekraczające wielkość środków zaplanowanych na ten cel. </a:t>
            </a:r>
          </a:p>
          <a:p>
            <a:r>
              <a:rPr lang="pl-PL" sz="1600" dirty="0"/>
              <a:t>• W dniu 21.09.2023 r. dokonano rozstrzygnięcia postępowania dotyczącego przebudowy </a:t>
            </a:r>
            <a:r>
              <a:rPr lang="pl-PL" sz="1600" dirty="0" smtClean="0"/>
              <a:t>ul</a:t>
            </a:r>
            <a:r>
              <a:rPr lang="pl-PL" sz="1600" dirty="0"/>
              <a:t>. Frezji w Skubiance. Podpisanie umowy zaplanowano na 27.09.2023 r.</a:t>
            </a:r>
          </a:p>
          <a:p>
            <a:r>
              <a:rPr lang="pl-PL" sz="1600" dirty="0"/>
              <a:t>• W dniu 22.09.2023 r. dokonano rozstrzygnięcia postepowania postępowania dotyczącego wymiany opraw oświetleniowych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ciągu ulic Warszawska-Pułtuska w Serocku. Zadanie dofinansowane ze środków </a:t>
            </a:r>
            <a:r>
              <a:rPr lang="pl-PL" sz="1600" dirty="0" err="1"/>
              <a:t>WFOŚiGW</a:t>
            </a:r>
            <a:r>
              <a:rPr lang="pl-PL" sz="1600" dirty="0"/>
              <a:t>.</a:t>
            </a:r>
          </a:p>
          <a:p>
            <a:r>
              <a:rPr lang="pl-PL" sz="1600" dirty="0"/>
              <a:t>• Na dzień 22.08.2023 r. zaplanowano zawarcie umowy na budowę terenu rekreacyjnego </a:t>
            </a:r>
            <a:r>
              <a:rPr lang="pl-PL" sz="1600" dirty="0" smtClean="0"/>
              <a:t>w </a:t>
            </a:r>
            <a:r>
              <a:rPr lang="pl-PL" sz="1600" dirty="0"/>
              <a:t>Stanisławowie. W dniu 22.08.2023 r. wykonawca poinformował o swojej rezygnacji z zawarcia umowy.</a:t>
            </a:r>
          </a:p>
          <a:p>
            <a:r>
              <a:rPr lang="pl-PL" sz="1600" dirty="0"/>
              <a:t>• W dniu 12.09.2023 r. zawarto umowę na budowę oświetlenia ul. Koszykowej w m. Łacha. Wykonawcą jest firma ENERGOLINIA Adam Mańko. Wartość umowy: 73.800,00 </a:t>
            </a:r>
            <a:r>
              <a:rPr lang="pl-PL" sz="1600" dirty="0" smtClean="0"/>
              <a:t>zł.</a:t>
            </a:r>
            <a:endParaRPr lang="pl-PL" sz="1600" dirty="0"/>
          </a:p>
          <a:p>
            <a:r>
              <a:rPr lang="pl-PL" sz="1600" dirty="0"/>
              <a:t>• W dniu 12.09.2023 r. zawarto umowę na budowę oświetlenia ul. Serockiej w m. Izbica. Wykonawcą jest firma ENERGOLINIA Adam Mańko. Wartość umowy: 77 859,00 </a:t>
            </a:r>
            <a:r>
              <a:rPr lang="pl-PL" sz="1600" dirty="0" smtClean="0"/>
              <a:t>zł.</a:t>
            </a:r>
            <a:endParaRPr lang="pl-PL" sz="1600" dirty="0"/>
          </a:p>
          <a:p>
            <a:r>
              <a:rPr lang="pl-PL" sz="1600" dirty="0"/>
              <a:t>• W dniu 13.09.2023 r. zawarto umowę na budowę oświetlenia drogi gminnej w m. Guty. Wykonawcą jest firma ZAKŁAD INSTALACJI ELEKTRYCZNYCH „LUMEN” Jerzy </a:t>
            </a:r>
            <a:r>
              <a:rPr lang="pl-PL" sz="1600" dirty="0" err="1"/>
              <a:t>Wuttkie</a:t>
            </a:r>
            <a:r>
              <a:rPr lang="pl-PL" sz="1600" dirty="0"/>
              <a:t>. Wartość umowy: </a:t>
            </a:r>
            <a:r>
              <a:rPr lang="pl-PL" sz="1600" dirty="0" smtClean="0"/>
              <a:t>88.918,20zł.</a:t>
            </a:r>
            <a:endParaRPr lang="pl-PL" sz="1600" dirty="0"/>
          </a:p>
          <a:p>
            <a:r>
              <a:rPr lang="pl-PL" sz="1600" dirty="0"/>
              <a:t>• W dniu 13.09.2023 r. zawarto umowę na budowę oświetlenia ul. Łąkowej w m. Cupel. Wykonawcą jest firma ELEKKTRO-PERFEKT ROBERT KRASSOWSKI WOJCIECH KULAS SPÓLKA CYWILNA. Wartość umowy: </a:t>
            </a:r>
            <a:r>
              <a:rPr lang="pl-PL" sz="1600" dirty="0" smtClean="0"/>
              <a:t>241.080,00zł.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r>
              <a:rPr lang="pl-PL" sz="1600" dirty="0"/>
              <a:t> 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831095" y="491339"/>
            <a:ext cx="11024759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Zadania w toku:</a:t>
            </a:r>
          </a:p>
          <a:p>
            <a:r>
              <a:rPr lang="pl-PL" sz="1600" dirty="0"/>
              <a:t>• budowa budynku komunalnego w Borowej </a:t>
            </a:r>
            <a:r>
              <a:rPr lang="pl-PL" sz="1600" dirty="0" smtClean="0"/>
              <a:t>Górze,</a:t>
            </a:r>
            <a:endParaRPr lang="pl-PL" sz="1600" dirty="0"/>
          </a:p>
          <a:p>
            <a:r>
              <a:rPr lang="pl-PL" sz="1600" dirty="0"/>
              <a:t>• budowa oświetlenia ul. Sportowej w </a:t>
            </a:r>
            <a:r>
              <a:rPr lang="pl-PL" sz="1600" dirty="0" smtClean="0"/>
              <a:t>Skubiance,</a:t>
            </a:r>
            <a:endParaRPr lang="pl-PL" sz="1600" dirty="0"/>
          </a:p>
          <a:p>
            <a:r>
              <a:rPr lang="pl-PL" sz="1600" dirty="0"/>
              <a:t>• opracowanie dokumentacji projektowo – kosztorysowej dla zadania pn. „Budowa placu zabaw w Jachrance</a:t>
            </a:r>
            <a:r>
              <a:rPr lang="pl-PL" sz="1600" dirty="0" smtClean="0"/>
              <a:t>”,</a:t>
            </a:r>
            <a:endParaRPr lang="pl-PL" sz="1600" dirty="0"/>
          </a:p>
          <a:p>
            <a:r>
              <a:rPr lang="pl-PL" sz="1600" dirty="0"/>
              <a:t>• opracowanie dokumentacji projektowo – kosztorysowej dla zadania pn. „Zagospodarowanie terenu publicznego w Serocku”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</a:t>
            </a:r>
            <a:r>
              <a:rPr lang="pl-PL" sz="1600" dirty="0"/>
              <a:t>w rejonie tzw. „Wałów Napoleońskich</a:t>
            </a:r>
            <a:r>
              <a:rPr lang="pl-PL" sz="1600" dirty="0" smtClean="0"/>
              <a:t>”),</a:t>
            </a:r>
            <a:endParaRPr lang="pl-PL" sz="1600" dirty="0"/>
          </a:p>
          <a:p>
            <a:r>
              <a:rPr lang="pl-PL" sz="1600" dirty="0"/>
              <a:t>• opracowanie dokumentacji technicznej budowy kolejnego etapu ścieżki pieszo – rowerowej Jadwisin – </a:t>
            </a:r>
            <a:r>
              <a:rPr lang="pl-PL" sz="1600" dirty="0" smtClean="0"/>
              <a:t>Zegrze,</a:t>
            </a:r>
            <a:endParaRPr lang="pl-PL" sz="1600" dirty="0"/>
          </a:p>
          <a:p>
            <a:r>
              <a:rPr lang="pl-PL" sz="1600" dirty="0"/>
              <a:t>• budowa drogi gminnej w Borowej Górze między ul. Zegrzyńską a </a:t>
            </a:r>
            <a:r>
              <a:rPr lang="pl-PL" sz="1600" dirty="0" smtClean="0"/>
              <a:t>Lipową,</a:t>
            </a:r>
            <a:endParaRPr lang="pl-PL" sz="1600" dirty="0"/>
          </a:p>
          <a:p>
            <a:r>
              <a:rPr lang="pl-PL" sz="1600" dirty="0"/>
              <a:t>• budowa punktów świetlnych ul. Serocka Łacha – Nowa </a:t>
            </a:r>
            <a:r>
              <a:rPr lang="pl-PL" sz="1600" dirty="0" smtClean="0"/>
              <a:t>Wieś,</a:t>
            </a:r>
            <a:endParaRPr lang="pl-PL" sz="1600" dirty="0"/>
          </a:p>
          <a:p>
            <a:r>
              <a:rPr lang="pl-PL" sz="1600" dirty="0"/>
              <a:t>• opracowanie dokumentacji projektowo – kosztorysowej dla zadania pn. „Zagospodarowanie terenu publicznego w Ludwinowie Dębskim</a:t>
            </a:r>
            <a:r>
              <a:rPr lang="pl-PL" sz="1600" dirty="0" smtClean="0"/>
              <a:t>”,</a:t>
            </a:r>
            <a:endParaRPr lang="pl-PL" sz="1600" dirty="0"/>
          </a:p>
          <a:p>
            <a:r>
              <a:rPr lang="pl-PL" sz="1600" dirty="0"/>
              <a:t>• budowa punktów świetlnych w m. </a:t>
            </a:r>
            <a:r>
              <a:rPr lang="pl-PL" sz="1600" dirty="0" smtClean="0"/>
              <a:t>Łacha,</a:t>
            </a:r>
            <a:endParaRPr lang="pl-PL" sz="1600" dirty="0"/>
          </a:p>
          <a:p>
            <a:r>
              <a:rPr lang="pl-PL" sz="1600" dirty="0"/>
              <a:t>• modernizacja placu zabaw w Izbicy – zakończono roboty budowlane. Trwa procedura </a:t>
            </a:r>
            <a:r>
              <a:rPr lang="pl-PL" sz="1600" dirty="0" smtClean="0"/>
              <a:t>odbiorowa,</a:t>
            </a:r>
            <a:endParaRPr lang="pl-PL" sz="1600" dirty="0"/>
          </a:p>
          <a:p>
            <a:r>
              <a:rPr lang="pl-PL" sz="1600" dirty="0"/>
              <a:t>• wykonanie dokumentacji projektowej modernizacji ul. Korzennej i Baśniowej w </a:t>
            </a:r>
            <a:r>
              <a:rPr lang="pl-PL" sz="1600" dirty="0" smtClean="0"/>
              <a:t>Skubiance,</a:t>
            </a:r>
            <a:endParaRPr lang="pl-PL" sz="1600" dirty="0"/>
          </a:p>
          <a:p>
            <a:r>
              <a:rPr lang="pl-PL" sz="1600" dirty="0"/>
              <a:t>• przebudowa drogi gminnej ul. Leśne Echo w m. Wola Smolana – zakończono roboty budowlane. W związku z usterkami nie dokonano odbioru robót. Trwa proces usuwania </a:t>
            </a:r>
            <a:r>
              <a:rPr lang="pl-PL" sz="1600" dirty="0" smtClean="0"/>
              <a:t>usterek,</a:t>
            </a:r>
            <a:endParaRPr lang="pl-PL" sz="1600" dirty="0"/>
          </a:p>
          <a:p>
            <a:r>
              <a:rPr lang="pl-PL" sz="1600" dirty="0"/>
              <a:t>• opracowanie dokumentacji projektowo – kosztorysowej budowy fragmentu ul. Karolińskiej </a:t>
            </a:r>
            <a:r>
              <a:rPr lang="pl-PL" sz="1600" dirty="0" smtClean="0"/>
              <a:t>w </a:t>
            </a:r>
            <a:r>
              <a:rPr lang="pl-PL" sz="1600" dirty="0"/>
              <a:t>Karolinie wraz ze skrzyżowaniem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drogą </a:t>
            </a:r>
            <a:r>
              <a:rPr lang="pl-PL" sz="1600" dirty="0" smtClean="0"/>
              <a:t>krajową,</a:t>
            </a:r>
            <a:endParaRPr lang="pl-PL" sz="1600" dirty="0"/>
          </a:p>
          <a:p>
            <a:r>
              <a:rPr lang="pl-PL" sz="1600" dirty="0"/>
              <a:t>• wykonanie dokumentacji projektowo – kosztorysowej dla remontu drogi gminnej ul. Stokrotki w </a:t>
            </a:r>
            <a:r>
              <a:rPr lang="pl-PL" sz="1600" dirty="0" smtClean="0"/>
              <a:t>Serocku,</a:t>
            </a:r>
            <a:endParaRPr lang="pl-PL" sz="1600" dirty="0"/>
          </a:p>
          <a:p>
            <a:r>
              <a:rPr lang="pl-PL" sz="1600" dirty="0"/>
              <a:t>• budowa sieci kanalizacji sanitarnej w ul. Jasnej w </a:t>
            </a:r>
            <a:r>
              <a:rPr lang="pl-PL" sz="1600" dirty="0" smtClean="0"/>
              <a:t>Jachrance,</a:t>
            </a:r>
            <a:endParaRPr lang="pl-PL" sz="1600" dirty="0"/>
          </a:p>
          <a:p>
            <a:r>
              <a:rPr lang="pl-PL" sz="1600" dirty="0"/>
              <a:t>• przebudowa drogi gminnej w </a:t>
            </a:r>
            <a:r>
              <a:rPr lang="pl-PL" sz="1600" dirty="0" smtClean="0"/>
              <a:t>Wierzbicy,</a:t>
            </a:r>
            <a:endParaRPr lang="pl-PL" sz="1600" dirty="0"/>
          </a:p>
          <a:p>
            <a:r>
              <a:rPr lang="pl-PL" sz="1600" dirty="0"/>
              <a:t>• przebudowa stacji uzdatniania wody w miejscowości Stasi </a:t>
            </a:r>
            <a:r>
              <a:rPr lang="pl-PL" sz="1600" dirty="0" smtClean="0"/>
              <a:t>Las,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681486" y="533396"/>
            <a:ext cx="1115234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przebudowa i rozbudowa budynku przedszkola w Zegrzu w formule „zaprojektuj i wybuduj” </a:t>
            </a:r>
            <a:r>
              <a:rPr lang="pl-PL" sz="1600" dirty="0" smtClean="0"/>
              <a:t>w </a:t>
            </a:r>
            <a:r>
              <a:rPr lang="pl-PL" sz="1600" dirty="0"/>
              <a:t>ramach zadania pn. „Utworzenie oddziałów żłobkowych poprzez rozbudowę budynku przedszkola”. Zakończono roboty budowlane etapu I. Trwają procedury </a:t>
            </a:r>
            <a:r>
              <a:rPr lang="pl-PL" sz="1600" dirty="0" smtClean="0"/>
              <a:t>odbiorowe,</a:t>
            </a:r>
            <a:endParaRPr lang="pl-PL" sz="1600" dirty="0"/>
          </a:p>
          <a:p>
            <a:r>
              <a:rPr lang="pl-PL" sz="1600" dirty="0"/>
              <a:t>• opracowanie dokumentacji projektowo – kosztorysowej dla zadania: „Budowa kanalizacji sanitarnej w Serocku, rejon ulic Polna – Traugutta – Pogodna”,</a:t>
            </a:r>
          </a:p>
          <a:p>
            <a:r>
              <a:rPr lang="pl-PL" sz="1600" dirty="0"/>
              <a:t>• opracowanie dokumentacji projektowo – kosztorysowej budowy kanalizacji </a:t>
            </a:r>
            <a:r>
              <a:rPr lang="pl-PL" sz="1600" dirty="0" smtClean="0"/>
              <a:t>sanitarnej,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w rejonie ulicy Głównej w Stasim Lesie oraz ulicy Radziwiłłów w Ludwinowie Zegrzyńskim,</a:t>
            </a:r>
          </a:p>
          <a:p>
            <a:r>
              <a:rPr lang="pl-PL" sz="1600" dirty="0"/>
              <a:t>• opracowanie koncepcji sieci kanalizacji w rejonie ulic: Tchorka – Zakroczymskiej w Serocku wraz z projektem technicznym fragmentu sieci w systemie </a:t>
            </a:r>
            <a:r>
              <a:rPr lang="pl-PL" sz="1600" dirty="0" smtClean="0"/>
              <a:t>grawitacyjno-tłocznym,</a:t>
            </a:r>
            <a:endParaRPr lang="pl-PL" sz="1600" dirty="0"/>
          </a:p>
          <a:p>
            <a:r>
              <a:rPr lang="pl-PL" sz="1600" dirty="0"/>
              <a:t>• budowa punktów świetlnych - Serock ul. </a:t>
            </a:r>
            <a:r>
              <a:rPr lang="pl-PL" sz="1600" dirty="0" smtClean="0"/>
              <a:t>Miła,</a:t>
            </a:r>
            <a:endParaRPr lang="pl-PL" sz="1600" dirty="0"/>
          </a:p>
          <a:p>
            <a:r>
              <a:rPr lang="pl-PL" sz="1600" dirty="0"/>
              <a:t>• budowa odcinka magistrali wodociągowej w rejonie ul. Żytniej w </a:t>
            </a:r>
            <a:r>
              <a:rPr lang="pl-PL" sz="1600" dirty="0" smtClean="0"/>
              <a:t>Serocku.</a:t>
            </a:r>
            <a:endParaRPr lang="pl-PL" sz="1600" dirty="0"/>
          </a:p>
          <a:p>
            <a:endParaRPr lang="pl-PL" sz="1600" dirty="0" smtClean="0"/>
          </a:p>
          <a:p>
            <a:r>
              <a:rPr lang="pl-PL" sz="1600" dirty="0" smtClean="0"/>
              <a:t>Pozyskiwanie </a:t>
            </a:r>
            <a:r>
              <a:rPr lang="pl-PL" sz="1600" dirty="0"/>
              <a:t>środków zewnętrznych:</a:t>
            </a:r>
          </a:p>
          <a:p>
            <a:r>
              <a:rPr lang="pl-PL" sz="1600" dirty="0"/>
              <a:t>• W dniu 15.08.2023 r. złożono 3 wnioski o dofinansowanie w ramach Rządowego Funduszu Polski Ład (budowa infrastruktury oświatowej i rekreacyjnej</a:t>
            </a:r>
            <a:r>
              <a:rPr lang="pl-PL" sz="1600" dirty="0" smtClean="0"/>
              <a:t>).</a:t>
            </a:r>
            <a:endParaRPr lang="pl-PL" sz="1600" dirty="0"/>
          </a:p>
          <a:p>
            <a:r>
              <a:rPr lang="pl-PL" sz="1600" dirty="0"/>
              <a:t>• W dniu 31 sierpnia został złożony wniosek o dofinansowanie zadania pn. „Realizacja Programu polityki zdrowotnej w zakresie rehabilitacji leczniczej mieszkańców Miasta i Gminy Serock w roku 2024 r.”</a:t>
            </a:r>
          </a:p>
          <a:p>
            <a:r>
              <a:rPr lang="pl-PL" sz="1600" dirty="0"/>
              <a:t>• W dniu 21.09.2023 r. w ramach Rządowego Funduszu Polski Ład BGK udzielił wstępnej promesy w kwocie 3 601 500,00 zł z przeznaczeniem na modernizację dróg w gminie </a:t>
            </a:r>
            <a:r>
              <a:rPr lang="pl-PL" sz="1600" dirty="0" smtClean="0"/>
              <a:t>Serock.</a:t>
            </a:r>
            <a:endParaRPr lang="pl-PL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797442" y="382012"/>
            <a:ext cx="1118424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Do dnia 6 października można wnosić uwagi do wyłożonego projektu miejscowego planu zagospodarowania przestrzennego miasta Serock – obszar D1, w rejonie ulic Pułtuskiej, Radzymińskiej i Kędzierskich.</a:t>
            </a:r>
          </a:p>
          <a:p>
            <a:r>
              <a:rPr lang="pl-PL" sz="1600" dirty="0"/>
              <a:t>• W dniu 20.09.2023 r. wpłynęła skarga do WSA na uchwałę w sprawie </a:t>
            </a:r>
            <a:r>
              <a:rPr lang="pl-PL" sz="1600" dirty="0" err="1"/>
              <a:t>m.p.z.p</a:t>
            </a:r>
            <a:r>
              <a:rPr lang="pl-PL" sz="1600" dirty="0"/>
              <a:t>. gminy Serock sekcja F1 obręb Jadwisin, dotycząca działki nr 103/1 obok ośrodka GEOVITA.</a:t>
            </a:r>
          </a:p>
          <a:p>
            <a:r>
              <a:rPr lang="pl-PL" sz="1600" dirty="0"/>
              <a:t> </a:t>
            </a:r>
          </a:p>
          <a:p>
            <a:pPr marL="215900" algn="just"/>
            <a:endParaRPr lang="pl-PL" sz="1500" dirty="0" smtClean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600" dirty="0"/>
              <a:t>• Przyjmowanie i rozpatrywanie 59 zgłoszeń zamiaru usunięcia drzew oraz 5 wniosków </a:t>
            </a:r>
            <a:r>
              <a:rPr lang="pl-PL" sz="1600" dirty="0" smtClean="0"/>
              <a:t>o </a:t>
            </a:r>
            <a:r>
              <a:rPr lang="pl-PL" sz="1600" dirty="0"/>
              <a:t>wydanie zezwolenia na usunięcie drzew,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2 </a:t>
            </a:r>
            <a:r>
              <a:rPr lang="pl-PL" sz="1600" dirty="0"/>
              <a:t>zgłoszeń dotyczących złomów drzew oraz 2 pism ogólnych.  Ponadto obecnie prowadzonych jest 5 postępowań w sprawie wymierzenia administracyjnej kary pieniężnej (usunięcie drzew bez zezwolenia - 2), (za zniszczenie drzew- 3), prowadzonych w trybie art. 88 ust. 1 pkt 1, 3 i 6 ustawy z dnia 16 kwietnia 2004 roku o ochronie przyrody;</a:t>
            </a:r>
          </a:p>
          <a:p>
            <a:r>
              <a:rPr lang="pl-PL" sz="1600" dirty="0"/>
              <a:t>• Prowadzenie punktu konsultacyjnego w ramach Programu Czyste Powietrze, realizowanego przez Wojewódzki Fundusz Ochrony Środowiska i Gospodarki Wodnej w Warszawie - udzielonych 18 osobistych konsultacji w punkcie;   </a:t>
            </a:r>
          </a:p>
          <a:p>
            <a:r>
              <a:rPr lang="pl-PL" sz="1600" dirty="0"/>
              <a:t>• Przyjmowanie wniosków na udzielenie dotacji gminnej do wymiany źródeł ogrzewania na paliwo stałe (wpływ 16 wniosków);</a:t>
            </a:r>
          </a:p>
          <a:p>
            <a:r>
              <a:rPr lang="pl-PL" sz="1600" dirty="0"/>
              <a:t>• Przyjmowanie wniosków w sprawie udzielenia dofinansowania do demontażu/odbioru, </a:t>
            </a:r>
            <a:r>
              <a:rPr lang="pl-PL" sz="1600" dirty="0" smtClean="0"/>
              <a:t>transportu i </a:t>
            </a:r>
            <a:r>
              <a:rPr lang="pl-PL" sz="1600" dirty="0"/>
              <a:t>unieszkodliwiania odpadów zawierających azbest z terenu miasta i gminy Serock w 2023 </a:t>
            </a:r>
            <a:r>
              <a:rPr lang="pl-PL" sz="1600" dirty="0" smtClean="0"/>
              <a:t>roku (wpływ </a:t>
            </a:r>
            <a:r>
              <a:rPr lang="pl-PL" sz="1600" dirty="0"/>
              <a:t>10 wniosków); </a:t>
            </a:r>
          </a:p>
          <a:p>
            <a:r>
              <a:rPr lang="pl-PL" sz="1600" dirty="0"/>
              <a:t>• Zarejestrowano kandydatów na członków Rady Powiatowej Mazowieckiej Izby Rolniczej </a:t>
            </a:r>
            <a:r>
              <a:rPr lang="pl-PL" sz="1600" dirty="0" smtClean="0"/>
              <a:t>w </a:t>
            </a:r>
            <a:r>
              <a:rPr lang="pl-PL" sz="1600" dirty="0"/>
              <a:t>Powiecie Legionowskim; </a:t>
            </a:r>
          </a:p>
          <a:p>
            <a:r>
              <a:rPr lang="pl-PL" sz="1600" dirty="0"/>
              <a:t>• Sporządzono 14 raportów z oszacowania szkód w gospodarstwach rolnych i działach specjalnych produkcji rolnej spowodowanych wystąpieniem suszy rolniczej w 2023 roku; </a:t>
            </a: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33F22E2F-7DBF-5A4E-D8D7-B8723996299C}"/>
              </a:ext>
            </a:extLst>
          </p:cNvPr>
          <p:cNvSpPr txBox="1"/>
          <p:nvPr/>
        </p:nvSpPr>
        <p:spPr>
          <a:xfrm>
            <a:off x="681486" y="104921"/>
            <a:ext cx="1118424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Rozpatrywanie wniosków o wydanie decyzji o środowiskowych uwarunkowaniach dla przedsięwzięć:</a:t>
            </a:r>
          </a:p>
          <a:p>
            <a:r>
              <a:rPr lang="pl-PL" sz="1600" dirty="0"/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obr. 0011 Jadwisin, gm. Serock. </a:t>
            </a:r>
          </a:p>
          <a:p>
            <a:r>
              <a:rPr lang="pl-PL" sz="1600" dirty="0"/>
              <a:t>2) Budowa kanalizacji sanitarnej w rejonie ulicy Głównej w Stasim Lesie oraz ulicy Radziwiłłów </a:t>
            </a:r>
            <a:r>
              <a:rPr lang="pl-PL" sz="1600" dirty="0" smtClean="0"/>
              <a:t>w </a:t>
            </a:r>
            <a:r>
              <a:rPr lang="pl-PL" sz="1600" dirty="0"/>
              <a:t>Ludwinowie Zegrzyńskim wraz 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obr. 0022; </a:t>
            </a:r>
            <a:r>
              <a:rPr lang="pl-PL" sz="1600" dirty="0" smtClean="0"/>
              <a:t>na </a:t>
            </a:r>
            <a:r>
              <a:rPr lang="pl-PL" sz="1600" dirty="0"/>
              <a:t>działkach o nr ew.  99/1, 99/9, 99/10, 100/4, 100/8 w miejscowości Karolino, obr. 0014; </a:t>
            </a:r>
            <a:r>
              <a:rPr lang="pl-PL" sz="1600" dirty="0" smtClean="0"/>
              <a:t>na </a:t>
            </a:r>
            <a:r>
              <a:rPr lang="pl-PL" sz="1600" dirty="0"/>
              <a:t>działkach o nr ew. 213/1, 214/12, 228, 229 w miejscowości Ludwinowo Zegrzyńskie, </a:t>
            </a:r>
            <a:r>
              <a:rPr lang="pl-PL" sz="1600" dirty="0" smtClean="0"/>
              <a:t>obr</a:t>
            </a:r>
            <a:r>
              <a:rPr lang="pl-PL" sz="1600" dirty="0"/>
              <a:t>. 0016, gm. Serock.</a:t>
            </a:r>
          </a:p>
          <a:p>
            <a:r>
              <a:rPr lang="pl-PL" sz="1600" dirty="0"/>
              <a:t>3) „Budowa kanalizacji sanitarnej w Serocku, rejon </a:t>
            </a:r>
            <a:r>
              <a:rPr lang="pl-PL" sz="1600" dirty="0" err="1"/>
              <a:t>Polna-Traugutta</a:t>
            </a:r>
            <a:r>
              <a:rPr lang="pl-PL" sz="1600" dirty="0"/>
              <a:t>”.</a:t>
            </a:r>
          </a:p>
          <a:p>
            <a:r>
              <a:rPr lang="pl-PL" sz="1600" dirty="0"/>
              <a:t>4) „Budowa sieci kanalizacji sanitarnej w systemie grawitacyjno-tłocznym w Serocku przy </a:t>
            </a:r>
            <a:r>
              <a:rPr lang="pl-PL" sz="1600" dirty="0" smtClean="0"/>
              <a:t>ul</a:t>
            </a:r>
            <a:r>
              <a:rPr lang="pl-PL" sz="1600" dirty="0"/>
              <a:t>. Wyzwolenia, Radziwiłła, Nefrytowej, Rubinowej, Reymonta, Asnyka, Niemena i Norwida”.</a:t>
            </a:r>
          </a:p>
          <a:p>
            <a:r>
              <a:rPr lang="pl-PL" sz="1600" dirty="0"/>
              <a:t>5) „Budowa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przedsięwzięcia”.</a:t>
            </a:r>
          </a:p>
          <a:p>
            <a:r>
              <a:rPr lang="pl-PL" sz="1600" dirty="0"/>
              <a:t>6) „Zespół zabudowy czterech budynków mieszkalnych wielorodzinnych „A, B, C, D" z lokalami usługowymi, garażami podziemnymi i elementami zagospodarowania terenu w Serocku".</a:t>
            </a:r>
          </a:p>
          <a:p>
            <a:r>
              <a:rPr lang="pl-PL" sz="1600" dirty="0"/>
              <a:t>7) „Budowa studni głębokości 50 m i wydajności 36 m3/h dla zaopatrzenia hotelu i do celów przeciwpożarowych. Zasięg oddziaływania ujęcia nie przekroczy 30 m, czyli nie wykroczy poza działkę”.  </a:t>
            </a:r>
          </a:p>
          <a:p>
            <a:r>
              <a:rPr lang="pl-PL" sz="1600" dirty="0"/>
              <a:t>8) „Rozbudowa drogi powiatowej Nr 1809W na odcinku od ul. Popowskiej do ul. Bindugi w Kani Polskiej w gminie Serock”,</a:t>
            </a:r>
          </a:p>
          <a:p>
            <a:r>
              <a:rPr lang="pl-PL" sz="1600" dirty="0"/>
              <a:t>9) „Rozbudowa i przebudowa drogi powiatowej nr 1802W ul. Zegrzyńskiej w gminie Serock wraz z infrastrukturą techniczną”</a:t>
            </a:r>
          </a:p>
          <a:p>
            <a:r>
              <a:rPr lang="pl-PL" sz="1600" dirty="0"/>
              <a:t>10) „Budowa sieci kanalizacji sanitarnej w systemie grawitacyjno-tłocznym w Serocku przy ul. Tchorka, Zakroczymska, Koszykowa i Warszawska”.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377432"/>
            <a:ext cx="113002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70919" y="313038"/>
            <a:ext cx="109107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• W dniu 26 sierpnia 2023 r. odbył się „Ekologiczny piknik rodzinny w Szkole Podstawowej </a:t>
            </a:r>
            <a:r>
              <a:rPr lang="pl-PL" dirty="0" smtClean="0"/>
              <a:t>w </a:t>
            </a:r>
            <a:r>
              <a:rPr lang="pl-PL" dirty="0"/>
              <a:t>Serocku” dofinansowany przez Wojewódzki Fundusz Ochrony Środowiska i Gospodarki Wodnej w Warszawie.</a:t>
            </a:r>
          </a:p>
          <a:p>
            <a:r>
              <a:rPr lang="pl-PL" dirty="0"/>
              <a:t>• W dniach 20-21 września 2023 r. zrealizowano wyjazd studyjny w ramach realizacji operacji </a:t>
            </a:r>
            <a:r>
              <a:rPr lang="pl-PL" dirty="0" smtClean="0"/>
              <a:t>pn</a:t>
            </a:r>
            <a:r>
              <a:rPr lang="pl-PL" dirty="0"/>
              <a:t>. „Miasto i Gmina Serock w poszukiwaniu nowych możliwości rozwoju obszarów wiejskich”.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• Dokonano rozliczenia wniosków producentów rolnych dotyczących zwrotu podatku akcyzowego zawartego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paliwie. Wydano 210 decyzji na łączną kwotę 195 057,95 zł. oraz wystąpiono do Ministerstwa Rolnictwa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przyznanie dotacji celowej.</a:t>
            </a:r>
          </a:p>
          <a:p>
            <a:r>
              <a:rPr lang="pl-PL" dirty="0"/>
              <a:t>• Rozliczono inkasentów z pobranych należności za III ratę podatków lokalnych i opłaty za gospodarowanie odpadami komunalnymi.</a:t>
            </a:r>
          </a:p>
          <a:p>
            <a:r>
              <a:rPr lang="pl-PL" dirty="0"/>
              <a:t>• Przygotowano analizę stawek podatków i opłat lokalnych obowiązujących w 2023 roku ze stawkami wynikającymi z obwieszczenia Ministra Finansów z dnia 21 lipca 2023 roku w sprawie górnych granic stawek kwotowych podatków i opłat lokalnych na rok 2024.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• W dniach 30 lipca – 12 sierpnia br., zorganizowane zostały dwa turnusy wakacyjne dla dzieci </a:t>
            </a:r>
            <a:r>
              <a:rPr lang="pl-PL" dirty="0" smtClean="0"/>
              <a:t>i </a:t>
            </a:r>
            <a:r>
              <a:rPr lang="pl-PL" dirty="0"/>
              <a:t>młodzieży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ukraińskich gromad. W pierwszym tygodniu naszą gminę odwiedziły dzieci </a:t>
            </a:r>
            <a:r>
              <a:rPr lang="pl-PL" dirty="0" smtClean="0"/>
              <a:t>z </a:t>
            </a:r>
            <a:r>
              <a:rPr lang="pl-PL" dirty="0" err="1"/>
              <a:t>Rohania</a:t>
            </a:r>
            <a:r>
              <a:rPr lang="pl-PL" dirty="0"/>
              <a:t> i </a:t>
            </a:r>
            <a:r>
              <a:rPr lang="pl-PL" dirty="0" err="1"/>
              <a:t>Krasnokutska</a:t>
            </a:r>
            <a:r>
              <a:rPr lang="pl-PL" dirty="0"/>
              <a:t>, a w kolejnym dzieci z Wielkiego Byczkowa i </a:t>
            </a:r>
            <a:r>
              <a:rPr lang="pl-PL" dirty="0" err="1"/>
              <a:t>Opiszni</a:t>
            </a:r>
            <a:r>
              <a:rPr lang="pl-PL" dirty="0"/>
              <a:t>. W trakcie trwania letnich turnusów uczestnicy zwiedzili m.in. Serock, Warszawę oraz Pułtusk, brały udział także </a:t>
            </a:r>
            <a:r>
              <a:rPr lang="pl-PL" dirty="0" smtClean="0"/>
              <a:t>w </a:t>
            </a:r>
            <a:r>
              <a:rPr lang="pl-PL" dirty="0"/>
              <a:t>różnego rodzaju warsztatach i przedsięwzięciach na terenie Ośrodka Caritas w Popowie.</a:t>
            </a:r>
          </a:p>
          <a:p>
            <a:r>
              <a:rPr lang="pl-PL" dirty="0"/>
              <a:t>• 14 sierpnia na rynku w Serocku odbył się piknik okolicznościowy z okazji Święta Wojska Polskiego. Podczas wydarzenia mieszkańcy i turyści mieli okazję zapoznać się ze sprzętem wojskowym, odwiedzić stoiska promocyjne, porozmawiać z żołnierzami. Piknik zakończyło kino plenerowe.  </a:t>
            </a:r>
          </a:p>
          <a:p>
            <a:pPr lvl="0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22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794C7620-0E97-459D-995F-C1F9ED61FF11}"/>
              </a:ext>
            </a:extLst>
          </p:cNvPr>
          <p:cNvSpPr txBox="1"/>
          <p:nvPr/>
        </p:nvSpPr>
        <p:spPr>
          <a:xfrm>
            <a:off x="681486" y="302412"/>
            <a:ext cx="1108875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• Miasto i Gmina Serock przystąpiło do programu stażowego „Dobre Zarządzanie” skierowanego do ukraińskich samorządów.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realizacji programu, w Urzędzie Miasta i Gminy w Serocku siedmiotygodniowy staż odbywa przedstawicielka samorządu ukraińskiego (Kierownik działu Rozwoju Gospodarczego i Inwestycji) z obwodu </a:t>
            </a:r>
            <a:r>
              <a:rPr lang="pl-PL" sz="1600" dirty="0" smtClean="0"/>
              <a:t>czernihowskiego </a:t>
            </a:r>
            <a:r>
              <a:rPr lang="pl-PL" sz="1600" dirty="0"/>
              <a:t>z miejscowości </a:t>
            </a:r>
            <a:r>
              <a:rPr lang="pl-PL" sz="1600" dirty="0" err="1"/>
              <a:t>Mychailo-Kotsiubynski</a:t>
            </a:r>
            <a:r>
              <a:rPr lang="pl-PL" sz="1600" dirty="0"/>
              <a:t>.</a:t>
            </a:r>
          </a:p>
          <a:p>
            <a:r>
              <a:rPr lang="pl-PL" sz="1600" dirty="0"/>
              <a:t>• W sierpniu (25-27 VIII) delegacja z gminy Serock gościła w partnerskim mieście Dzierżoniów </a:t>
            </a:r>
            <a:r>
              <a:rPr lang="pl-PL" sz="1600" dirty="0" smtClean="0"/>
              <a:t>w </a:t>
            </a:r>
            <a:r>
              <a:rPr lang="pl-PL" sz="1600" dirty="0"/>
              <a:t>ramach wymiany partnerskiej, uczestnicząc w corocznym „Miodowym Święcie Miasta 2023 r.”</a:t>
            </a:r>
          </a:p>
          <a:p>
            <a:r>
              <a:rPr lang="pl-PL" sz="1600" dirty="0"/>
              <a:t>• 26 sierpnia na boisku w Jadwisinie odbył się międzynarodowy turniej piłkarski </a:t>
            </a:r>
            <a:r>
              <a:rPr lang="pl-PL" sz="1600" dirty="0" err="1"/>
              <a:t>Twin</a:t>
            </a:r>
            <a:r>
              <a:rPr lang="pl-PL" sz="1600" dirty="0"/>
              <a:t> </a:t>
            </a:r>
            <a:r>
              <a:rPr lang="pl-PL" sz="1600" dirty="0" err="1"/>
              <a:t>Cities</a:t>
            </a:r>
            <a:r>
              <a:rPr lang="pl-PL" sz="1600" dirty="0"/>
              <a:t> Serock </a:t>
            </a:r>
            <a:r>
              <a:rPr lang="pl-PL" sz="1600" dirty="0" err="1"/>
              <a:t>Cup</a:t>
            </a:r>
            <a:r>
              <a:rPr lang="pl-PL" sz="1600" dirty="0"/>
              <a:t> 2023, w wydarzeniu wzięło udział 13 drużyn, w kategorii U-11.</a:t>
            </a:r>
          </a:p>
          <a:p>
            <a:r>
              <a:rPr lang="pl-PL" sz="1600" dirty="0"/>
              <a:t>• 29 sierpnia odbyła się impreza sportowa skierowana do seniorów, pod nazwą "Seniorzy Seniorom - Olimpiada Zawsze Młodych". Wydarzenie zostało zrealizowane przy wsparciu finansowym ze środków Województwa Mazowieckiego w ramach Inicjatyw Rad Seniorów pod nazwą "Mazowsze dla Seniorów 2023".</a:t>
            </a:r>
          </a:p>
          <a:p>
            <a:r>
              <a:rPr lang="pl-PL" sz="1600" dirty="0"/>
              <a:t>• 29 sierpnia przypadał jubileusz 30-lecia utworzenia Straży Miejskiej w Serocku. Z tej okazji odbyła się uroczystość, podczas której wręczono wyróżnienia i pamiątkowe medale funkcjonariuszom Straży Miejskiej.</a:t>
            </a:r>
          </a:p>
          <a:p>
            <a:r>
              <a:rPr lang="pl-PL" sz="1600" dirty="0"/>
              <a:t>• W okresie od 3 czerwca do 3 września odbywały się rejsy sponsorowane przez MiG Serock statkiem "Albatros" po Jeziorze Zegrzyńskim. Z wakacyjnych rejsów u ujścia Bugu do Narwi skorzystało ponad 5000 turystów, a na nowej przeprawie z Zegrza do Nieporętu ponad 700 pasażerów. </a:t>
            </a:r>
          </a:p>
          <a:p>
            <a:r>
              <a:rPr lang="pl-PL" sz="1600" dirty="0"/>
              <a:t>• 1 września odwiedziliśmy groby lokalnych bohaterów, którzy polegli w walkach podczas </a:t>
            </a:r>
            <a:r>
              <a:rPr lang="pl-PL" sz="1600" dirty="0" smtClean="0"/>
              <a:t>II wojny </a:t>
            </a:r>
            <a:r>
              <a:rPr lang="pl-PL" sz="1600" dirty="0"/>
              <a:t>światowej.  </a:t>
            </a:r>
          </a:p>
          <a:p>
            <a:r>
              <a:rPr lang="pl-PL" sz="1600" dirty="0"/>
              <a:t>• 2 września w Nieporęcie odbył się coroczny Festiwal Sołectw organizowany przez Lokalną Grupę Działania „Zalew Zegrzyński”. Sołectwo Wierzbica, które w tym roku reprezentowało Miasto i Gminę Serock, zajęło III miejsce w kategorii „smaki/kuchnia regionalna”.</a:t>
            </a:r>
          </a:p>
          <a:p>
            <a:r>
              <a:rPr lang="pl-PL" sz="1600" dirty="0"/>
              <a:t>• 3 września w Woli Kiełpińskiej odbyło się Święto Darów Ziemi – wydarzenie, którym kultywujemy dawne tradycje dożynkowe. Serdecznie dziękujemy wszystkim sołectwom, wystawcom i osobom, które wsparły organizację tego przedsięwzięcia. </a:t>
            </a:r>
          </a:p>
          <a:p>
            <a:r>
              <a:rPr lang="pl-PL" sz="1600" dirty="0"/>
              <a:t>• 12 września odbyła się uroczystość związana była z zakończeniem prac na cmentarzu żydowskim i przeniesieniem na teren nekropolii macew. Po ponad 80 latach macewy wróciły na teren metropolii. W uroczystości udział wzięło wielu znamienitych gości.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15900" algn="just"/>
            <a:endParaRPr lang="pl-PL" sz="1500" dirty="0" smtClean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85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1795</Words>
  <Application>Microsoft Office PowerPoint</Application>
  <PresentationFormat>Panoramiczny</PresentationFormat>
  <Paragraphs>259</Paragraphs>
  <Slides>18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Hind</vt:lpstr>
      <vt:lpstr>Montserrat ExtraBold</vt:lpstr>
      <vt:lpstr>Times New Roman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Biuro32</cp:lastModifiedBy>
  <cp:revision>80</cp:revision>
  <dcterms:created xsi:type="dcterms:W3CDTF">2021-12-02T14:37:18Z</dcterms:created>
  <dcterms:modified xsi:type="dcterms:W3CDTF">2023-09-27T11:47:58Z</dcterms:modified>
</cp:coreProperties>
</file>