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4" r:id="rId4"/>
    <p:sldId id="265" r:id="rId5"/>
    <p:sldId id="272" r:id="rId6"/>
    <p:sldId id="273" r:id="rId7"/>
    <p:sldId id="274" r:id="rId8"/>
    <p:sldId id="268" r:id="rId9"/>
    <p:sldId id="269" r:id="rId10"/>
    <p:sldId id="270" r:id="rId11"/>
    <p:sldId id="275" r:id="rId12"/>
    <p:sldId id="259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yna Kuniewicz" initials="JK" lastIdx="1" clrIdx="0">
    <p:extLst>
      <p:ext uri="{19B8F6BF-5375-455C-9EA6-DF929625EA0E}">
        <p15:presenceInfo xmlns:p15="http://schemas.microsoft.com/office/powerpoint/2012/main" userId="Justyna Kuniewic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D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BB3835C-0A3E-4A58-8B55-9439C108B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7AC04BB0-6695-48F2-82E2-6E50EBA2D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F476E7C-E948-49D8-BAEC-31D14395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2023-08-08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F7AB3B49-F88F-449F-9A67-D570395D2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AAFDB312-4C0D-4315-884A-92C52C31C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556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D38CDC1-A0BC-42D9-A86A-4CEE4E8F5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CB296356-0459-48EB-9741-A086281D1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6F45D034-DB37-4D5E-9C7A-D66DD0D54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2023-08-08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1B6D02B0-944C-4E7D-B453-0C9AB2D0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0A073F77-06F8-47E9-AAFE-48B4E3559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226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BDEAD247-662C-4BAF-85B1-F9F8A441F2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D4CC62EF-A83A-4B82-9F8E-6A2C3B0B5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1217E444-200B-4BB0-9236-416C7CA86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2023-08-08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7C9661B0-5890-4237-A2D3-2FFC0D0DC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06A46428-16BD-41A8-83EF-17B3BCD3E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312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C14B612-B2AB-4CF0-88AA-FF9F4A51A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C4AE12B-8E90-43D6-9301-24BBC5B87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334E12F0-1622-48B0-A3F2-ABFD88D67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2023-08-08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2EE9BCA5-016B-4FCC-9802-B2450909B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836F7181-5CF9-46ED-B339-4BB85B75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779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B8685CA-4838-4C9C-A326-727FB0482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94165E9-89C1-4535-BE7C-D738D6D0D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870159A-9D3B-41C6-97E4-88D97BFD2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2023-08-08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5DB1D517-5F3D-4E04-970E-BEE5598AA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37B2D59F-45A9-4058-A0E6-02FA7409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55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47B26A3-2300-47E7-9FC0-7D7AA7C16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30C0CEA-0FD2-4EC9-8BDB-22837A0EFE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48F3CBE9-269A-4212-854C-6DD4E6B27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2BE5021A-C806-4CDD-936A-070331115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2023-08-08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F677394F-62DC-4401-BEE1-93E5262E3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9CCC4580-29A1-4CF9-90BA-467E1E187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22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2AECE0B-A9DD-4999-8C7F-36D20731B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BC1A4763-73BC-475D-92ED-5F79299A7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9076D3C4-EB68-418C-8B60-85962BEC7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3622A699-D643-499A-9242-E0C8A16F24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FEDC7D6A-AD14-43F1-98C5-C6EF41602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7A42AEB8-5EC1-49E8-960E-3ABECA406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2023-08-08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2330DD63-315D-4824-98A9-91276B490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0761E59B-40AA-4CF7-AA3D-07846D95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796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E57FBC1-18FF-43B0-B3D5-5BCFC500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6E91120B-C5C1-499A-B9D8-0AFB82D15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2023-08-08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EF38345C-06D8-488D-8B68-14F63B61F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0F5038F2-98DF-4A05-B825-56F86EED4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788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0EA56C22-0380-4CE6-873C-A981561EF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2023-08-08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FEB23C6A-B89D-4C9E-9743-0657E6E08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51B8B3DA-C76B-46FC-B3C4-0C33FD22A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388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9571A85-81E7-4A9E-8E95-7BA23ECF3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76217E1-99B2-4E4A-9BC4-15B5B99C1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7F58A1F2-EE7A-4C63-A6D9-B8B492691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AD937B76-C119-45CD-B46C-467188C96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2023-08-08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7D0AB129-6737-49B9-9190-59670452C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F64515B1-524E-4E7D-809B-A1243A145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518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D8C63B-4ECE-41D1-AA97-F5514F002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B3384F12-A632-4B03-B3B3-A18065E9AE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55A23C84-1B6E-4DFC-9201-ADD49EDDD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35252D83-4413-4979-9D6F-B84A8C95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2023-08-08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0934026F-086B-48EC-AA47-C04BB3AD9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446C57F1-19EC-490C-92F6-45DE1B44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97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60DD187C-C564-472D-B658-9E521B56D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6326AE5E-C0FD-40BF-9EDA-A195E93E2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15A51685-C86E-4602-9023-832F8455B8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11C08-295B-4E02-8033-C465CE208A0E}" type="datetimeFigureOut">
              <a:rPr lang="pl-PL" smtClean="0"/>
              <a:t>2023-08-08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B9D9A82B-6771-4CBC-9C80-C570E4E7A9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9A12188-16E7-4CD8-88A8-E2A0829D16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605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D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6D5AECDB-16EE-4219-AB22-9DCF10C51B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840" y="1939332"/>
            <a:ext cx="6087327" cy="4528499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185C87D0-B546-4927-8A0B-4738E2BD19D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32" y="890515"/>
            <a:ext cx="4271363" cy="1889257"/>
          </a:xfrm>
          <a:prstGeom prst="rect">
            <a:avLst/>
          </a:prstGeom>
        </p:spPr>
      </p:pic>
      <p:graphicFrame>
        <p:nvGraphicFramePr>
          <p:cNvPr id="8" name="Obiekt 7">
            <a:extLst>
              <a:ext uri="{FF2B5EF4-FFF2-40B4-BE49-F238E27FC236}">
                <a16:creationId xmlns:a16="http://schemas.microsoft.com/office/drawing/2014/main" xmlns="" id="{536C47D2-4727-4ED0-94A0-7668C8E68E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827194"/>
              </p:ext>
            </p:extLst>
          </p:nvPr>
        </p:nvGraphicFramePr>
        <p:xfrm>
          <a:off x="943732" y="6240818"/>
          <a:ext cx="2857500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orelDRAW" r:id="rId5" imgW="2857576" imgH="227171" progId="CorelDraw.Graphic.16">
                  <p:embed/>
                </p:oleObj>
              </mc:Choice>
              <mc:Fallback>
                <p:oleObj name="CorelDRAW" r:id="rId5" imgW="2857576" imgH="227171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3732" y="6240818"/>
                        <a:ext cx="2857500" cy="227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9917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794C7620-0E97-459D-995F-C1F9ED61FF11}"/>
              </a:ext>
            </a:extLst>
          </p:cNvPr>
          <p:cNvSpPr txBox="1"/>
          <p:nvPr/>
        </p:nvSpPr>
        <p:spPr>
          <a:xfrm>
            <a:off x="681486" y="73358"/>
            <a:ext cx="1107912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Realizacja programu kulturalnego Centrum Kultury i Czytelnictwa w Serocku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17.07.2023-21.07.2023     </a:t>
            </a:r>
          </a:p>
          <a:p>
            <a:r>
              <a:rPr lang="pl-PL" sz="1600" dirty="0"/>
              <a:t> LATO W MIEŚCIE - Półkolonie z CKiCz: „Tydzień Młodego Odkrywcy” organizowane przez CKiCz w Serocku. W programie warsztaty ceramiczne, warsztaty teatralno- wokalne, warsztaty archeologiczne, wycieczki na Zamek w Pułtusku (zwiedzanie i gondole) i do „Julinek Park”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19.07.2023</a:t>
            </a:r>
          </a:p>
          <a:p>
            <a:r>
              <a:rPr lang="pl-PL" sz="1600" dirty="0"/>
              <a:t>Wędrujące Czytanie - spotkanie z autorem książek dla dzieci i młodzieży Piotrem Sochą – PIK.</a:t>
            </a:r>
          </a:p>
          <a:p>
            <a:r>
              <a:rPr lang="pl-PL" sz="1600" dirty="0"/>
              <a:t>Warsztaty "Archeologia - z wizytą na wykopaliskach”, sala CKiCz w </a:t>
            </a:r>
            <a:r>
              <a:rPr lang="pl-PL" sz="1600" dirty="0" smtClean="0"/>
              <a:t>Serocku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19.07.2023</a:t>
            </a:r>
            <a:endParaRPr lang="pl-PL" sz="1600" dirty="0"/>
          </a:p>
          <a:p>
            <a:r>
              <a:rPr lang="pl-PL" sz="1600" dirty="0"/>
              <a:t>Warsztaty sensoryczne dla dzieci w sali plastycznej CKiCz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19.07.2023</a:t>
            </a:r>
          </a:p>
          <a:p>
            <a:r>
              <a:rPr lang="pl-PL" sz="1600" dirty="0"/>
              <a:t>Udostępnienie sceny w sali widowiskowej grupie teatralnej „Między Nami”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22.07.2023</a:t>
            </a:r>
          </a:p>
          <a:p>
            <a:r>
              <a:rPr lang="pl-PL" sz="1600" dirty="0"/>
              <a:t>„Koncert dla Orłów” na rynku w Serocku -zespoły: APOZA, </a:t>
            </a:r>
            <a:r>
              <a:rPr lang="pl-PL" sz="1600" dirty="0" err="1"/>
              <a:t>Angel`s</a:t>
            </a:r>
            <a:r>
              <a:rPr lang="pl-PL" sz="1600" dirty="0"/>
              <a:t> Voice i tenorzy </a:t>
            </a:r>
            <a:br>
              <a:rPr lang="pl-PL" sz="1600" dirty="0"/>
            </a:br>
            <a:r>
              <a:rPr lang="pl-PL" sz="1600" dirty="0"/>
              <a:t>z </a:t>
            </a:r>
            <a:r>
              <a:rPr lang="pl-PL" sz="1600" dirty="0" err="1"/>
              <a:t>LeonVoci</a:t>
            </a:r>
            <a:r>
              <a:rPr lang="pl-PL" sz="1600" dirty="0"/>
              <a:t> we współpracy z Fundacją Nowa Wieś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22.07.2023</a:t>
            </a:r>
          </a:p>
          <a:p>
            <a:r>
              <a:rPr lang="pl-PL" sz="1600" dirty="0"/>
              <a:t>Festyn Sołecki- Szadki, Wola Kiełpińska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23.07.2023</a:t>
            </a:r>
          </a:p>
          <a:p>
            <a:r>
              <a:rPr lang="pl-PL" sz="1600" dirty="0"/>
              <a:t>Fontanna muzyki „Ach jak przyjemnie” Koncert na rynku w Serocku z okazji 60 </a:t>
            </a:r>
            <a:r>
              <a:rPr lang="pl-PL" sz="1600" dirty="0" smtClean="0"/>
              <a:t>rocznicy powstania </a:t>
            </a:r>
            <a:r>
              <a:rPr lang="pl-PL" sz="1600" dirty="0"/>
              <a:t>Zalewu Zegrzyńskiego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26.07.2023</a:t>
            </a:r>
          </a:p>
          <a:p>
            <a:r>
              <a:rPr lang="pl-PL" sz="1600" dirty="0"/>
              <a:t>Lato w Mieście: Animacje w ogródku CKiCz -malowanie buziek, basen z </a:t>
            </a:r>
            <a:r>
              <a:rPr lang="pl-PL" sz="1600" dirty="0" smtClean="0"/>
              <a:t>rowerkami wodnymi</a:t>
            </a:r>
            <a:r>
              <a:rPr lang="pl-PL" sz="1600" dirty="0"/>
              <a:t>, ekspresje malarskie, pokaz </a:t>
            </a:r>
            <a:r>
              <a:rPr lang="pl-PL" sz="1600" dirty="0" err="1"/>
              <a:t>fimowy</a:t>
            </a:r>
            <a:r>
              <a:rPr lang="pl-PL" sz="1600" dirty="0"/>
              <a:t> dla dzieci w sali widowiskowej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26.07.2023</a:t>
            </a:r>
          </a:p>
          <a:p>
            <a:r>
              <a:rPr lang="pl-PL" sz="1600" dirty="0"/>
              <a:t>ZUMBA na Plaży Miejskiej w </a:t>
            </a:r>
            <a:r>
              <a:rPr lang="pl-PL" sz="1600" dirty="0" smtClean="0"/>
              <a:t>Serocku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542094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794C7620-0E97-459D-995F-C1F9ED61FF11}"/>
              </a:ext>
            </a:extLst>
          </p:cNvPr>
          <p:cNvSpPr txBox="1"/>
          <p:nvPr/>
        </p:nvSpPr>
        <p:spPr>
          <a:xfrm>
            <a:off x="818708" y="443280"/>
            <a:ext cx="11079126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/>
              <a:t>28.07.2023 </a:t>
            </a:r>
          </a:p>
          <a:p>
            <a:r>
              <a:rPr lang="pl-PL" sz="1400" dirty="0"/>
              <a:t>Lato w Mieście: Warsztaty rzeźbiarskie, pokaz filmowy, </a:t>
            </a:r>
            <a:r>
              <a:rPr lang="pl-PL" sz="1400" dirty="0" err="1"/>
              <a:t>Capoeira</a:t>
            </a:r>
            <a:r>
              <a:rPr lang="pl-PL" sz="1400" dirty="0"/>
              <a:t> dla dzieci z półkolonii </a:t>
            </a:r>
            <a:r>
              <a:rPr lang="pl-PL" sz="1400" dirty="0" err="1"/>
              <a:t>SiS</a:t>
            </a:r>
            <a:endParaRPr lang="pl-PL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/>
              <a:t>29.07.2023</a:t>
            </a:r>
          </a:p>
          <a:p>
            <a:r>
              <a:rPr lang="pl-PL" sz="1400" dirty="0"/>
              <a:t>Festyn Sołecki w Ludwinowie Dębskim.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/>
              <a:t>01.08.2023</a:t>
            </a:r>
          </a:p>
          <a:p>
            <a:r>
              <a:rPr lang="pl-PL" sz="1400" dirty="0"/>
              <a:t>Obchody 79 rocznicy Powstania Warszawskiego koncert zespołu Zdążyć przed północą „Jak wiatr” na rynku w </a:t>
            </a:r>
            <a:r>
              <a:rPr lang="pl-PL" sz="1400" dirty="0" smtClean="0"/>
              <a:t>Serocku</a:t>
            </a:r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/>
              <a:t>05.08.2023</a:t>
            </a:r>
          </a:p>
          <a:p>
            <a:r>
              <a:rPr lang="pl-PL" sz="1400" dirty="0" smtClean="0"/>
              <a:t>Piknik </a:t>
            </a:r>
            <a:r>
              <a:rPr lang="pl-PL" sz="1400" dirty="0"/>
              <a:t>sołecki w Gąsiorowie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/>
              <a:t>05.08.2023</a:t>
            </a:r>
          </a:p>
          <a:p>
            <a:r>
              <a:rPr lang="pl-PL" sz="1400" dirty="0"/>
              <a:t>Akustyczny koncert zespołu „The Blues </a:t>
            </a:r>
            <a:r>
              <a:rPr lang="pl-PL" sz="1400" dirty="0" err="1"/>
              <a:t>Feelers</a:t>
            </a:r>
            <a:r>
              <a:rPr lang="pl-PL" sz="1400" dirty="0"/>
              <a:t>” na rynku w Serocku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/>
              <a:t>06.08.2023</a:t>
            </a:r>
          </a:p>
          <a:p>
            <a:r>
              <a:rPr lang="pl-PL" sz="1400" dirty="0"/>
              <a:t>Fontanna Muzyki koncert „</a:t>
            </a:r>
            <a:r>
              <a:rPr lang="pl-PL" sz="1400" dirty="0" err="1"/>
              <a:t>Tribute</a:t>
            </a:r>
            <a:r>
              <a:rPr lang="pl-PL" sz="1400" dirty="0"/>
              <a:t> to </a:t>
            </a:r>
            <a:r>
              <a:rPr lang="pl-PL" sz="1400" dirty="0" err="1"/>
              <a:t>Queen</a:t>
            </a:r>
            <a:r>
              <a:rPr lang="pl-PL" sz="1400" dirty="0"/>
              <a:t>”  na rynku w Serocku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/>
              <a:t>08.08.2023</a:t>
            </a:r>
          </a:p>
          <a:p>
            <a:r>
              <a:rPr lang="pl-PL" sz="1400" dirty="0"/>
              <a:t>Lato w Mieście: Warsztaty pszczelarskie dla dzieci w Pasiece Miodowego Marka w Serocku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/>
              <a:t>09.08.2023</a:t>
            </a:r>
          </a:p>
          <a:p>
            <a:r>
              <a:rPr lang="pl-PL" sz="1400" dirty="0"/>
              <a:t>Lato w Mieście: Animacje w ogródku CKiCz, dmuchańce i malowanki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/>
              <a:t>09.08.2023</a:t>
            </a:r>
          </a:p>
          <a:p>
            <a:r>
              <a:rPr lang="pl-PL" sz="1400" dirty="0"/>
              <a:t>Wieczór ukraiński w ogródku CKiCz</a:t>
            </a:r>
          </a:p>
          <a:p>
            <a:pPr marL="215900" algn="just"/>
            <a:endParaRPr lang="pl-PL" sz="150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285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D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2F70615C-BC44-4D6E-9303-359E306DB2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083" y="5756455"/>
            <a:ext cx="3361778" cy="634934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6C9BFE02-8F36-4A02-B090-C39E434413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37" y="784078"/>
            <a:ext cx="3017526" cy="392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62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4DE08C93-0041-45E4-AB2E-44F172505C8B}"/>
              </a:ext>
            </a:extLst>
          </p:cNvPr>
          <p:cNvSpPr txBox="1"/>
          <p:nvPr/>
        </p:nvSpPr>
        <p:spPr>
          <a:xfrm>
            <a:off x="1778557" y="406957"/>
            <a:ext cx="9696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Informacja</a:t>
            </a:r>
          </a:p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Burmistrza Miasta i Gminy Serock</a:t>
            </a:r>
          </a:p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o działalności między sesjami </a:t>
            </a:r>
            <a:b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</a:br>
            <a:r>
              <a:rPr lang="pl-PL" dirty="0" smtClean="0">
                <a:solidFill>
                  <a:srgbClr val="3B3D4A"/>
                </a:solidFill>
                <a:latin typeface="Montserrat ExtraBold" panose="00000900000000000000" pitchFamily="2" charset="-18"/>
              </a:rPr>
              <a:t>(19 lipca 2023r</a:t>
            </a:r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.– </a:t>
            </a:r>
            <a:r>
              <a:rPr lang="pl-PL" dirty="0" smtClean="0">
                <a:solidFill>
                  <a:srgbClr val="3B3D4A"/>
                </a:solidFill>
                <a:latin typeface="Montserrat ExtraBold" panose="00000900000000000000" pitchFamily="2" charset="-18"/>
              </a:rPr>
              <a:t>9 sierpnia </a:t>
            </a:r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2023r.)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xmlns="" id="{E6D2EAEB-0715-B4AC-542E-2A398FA8805C}"/>
              </a:ext>
            </a:extLst>
          </p:cNvPr>
          <p:cNvSpPr txBox="1"/>
          <p:nvPr/>
        </p:nvSpPr>
        <p:spPr>
          <a:xfrm>
            <a:off x="681486" y="2053326"/>
            <a:ext cx="11195081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W dniu 19.07.2023 r. upłynął termin składania ofert w postępowaniu dotyczącym przebudowy nawierzchni ul. Rayskiego w m. Łacha. W wyznaczonym terminie nie wpłynęła żadna oferta.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W dniu 21.07.2023 r. zostało ogłoszone drugie postępowanie dotyczące przebudowy nawierzchni ul. Rayskiego w m. Łacha. Planowany termin otwarcia ofert: 10.08.2023 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W dniu 19.07.2023 r. upłynął termin składania ofert w postępowaniu dotyczącym budowy toru </a:t>
            </a:r>
            <a:r>
              <a:rPr lang="pl-PL" sz="1600" dirty="0" err="1"/>
              <a:t>pumptrak</a:t>
            </a:r>
            <a:r>
              <a:rPr lang="pl-PL" sz="1600" dirty="0"/>
              <a:t> w Skubiance. W wyznaczonym terminie złożono jedną ofertę o wartości 491 269,07 zł. Z uwagi na znaczne przekroczenie zaplanowanych na ten cel środków – postępowanie zostało unieważnione.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W dniu 27.07.2023 r. zostało ogłoszone drugie postępowanie dotyczące budowy toru </a:t>
            </a:r>
            <a:r>
              <a:rPr lang="pl-PL" sz="1600" dirty="0" err="1"/>
              <a:t>pumptrak</a:t>
            </a:r>
            <a:r>
              <a:rPr lang="pl-PL" sz="1600" dirty="0"/>
              <a:t> w Skubiance. Planowany termin otwarcia ofert: 11.08.2023 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W dniu 03.08.2023 r.  zostało wszczęte postepowanie dotyczące budowy ul. Frezji </a:t>
            </a:r>
            <a:br>
              <a:rPr lang="pl-PL" sz="1600" dirty="0"/>
            </a:br>
            <a:r>
              <a:rPr lang="pl-PL" sz="1600" dirty="0"/>
              <a:t>w Skubiance. Planowany termin otwarcia ofert zaplanowano na 18.08.2023 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W dniu 28.07.2023 r. zawarto umowę na budowę budynku komunalnego w Borowej Górze. Wykonawcą jest firma: P.H.U. BUDOMUR Sp. z o. o. z siedzibą w Pułtusku</a:t>
            </a:r>
            <a:r>
              <a:rPr lang="pl-PL" sz="1600" b="1" dirty="0"/>
              <a:t>. </a:t>
            </a:r>
            <a:r>
              <a:rPr lang="pl-PL" sz="1600" dirty="0"/>
              <a:t>Wartość umowy: 7 847 000,00 zł</a:t>
            </a:r>
            <a:r>
              <a:rPr lang="pl-PL" sz="1600" b="1" dirty="0"/>
              <a:t>. </a:t>
            </a:r>
            <a:endParaRPr lang="pl-PL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W dniu 21.07.2023 r. zawarto umowę na budowę punktów świetlnych w ul. Sportowej </a:t>
            </a:r>
            <a:br>
              <a:rPr lang="pl-PL" sz="1600" dirty="0"/>
            </a:br>
            <a:r>
              <a:rPr lang="pl-PL" sz="1600" dirty="0"/>
              <a:t>w Skubiance. Wykonawcą jest firma: Grzegorz Chmiel Energo - Bud z siedzibą </a:t>
            </a:r>
            <a:br>
              <a:rPr lang="pl-PL" sz="1600" dirty="0"/>
            </a:br>
            <a:r>
              <a:rPr lang="pl-PL" sz="1600" dirty="0"/>
              <a:t>w Brwinowie. Wartość umowy: 25 584,00 zł.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W dniu 21.07.2023 r. zawarto umowę na opracowanie dokumentacji projektowo – kosztorysowej dla zadania pn. „Budowa placu zabaw w Jachrance”. Wykonawcą jest firma: EDUCARIUM Sp. z o.o.  z siedzibą w Bydgoszczy. Wartość umowy: 19 500,00 zł. </a:t>
            </a:r>
          </a:p>
          <a:p>
            <a:pPr marL="215900" algn="just"/>
            <a:endParaRPr lang="pl-PL" sz="150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53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4DE08C93-0041-45E4-AB2E-44F172505C8B}"/>
              </a:ext>
            </a:extLst>
          </p:cNvPr>
          <p:cNvSpPr txBox="1"/>
          <p:nvPr/>
        </p:nvSpPr>
        <p:spPr>
          <a:xfrm>
            <a:off x="699134" y="329768"/>
            <a:ext cx="10793732" cy="6817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W dniu 25.07.2023 r. zawarto umowę na opracowanie dokumentacji projektowo – kosztorysowej dla zadania pn. „Zagospodarowanie terenu publicznego w Serocku”  </a:t>
            </a:r>
            <a:br>
              <a:rPr lang="pl-PL" sz="1600" dirty="0"/>
            </a:br>
            <a:r>
              <a:rPr lang="pl-PL" sz="1600" dirty="0"/>
              <a:t>(w rejonie tzw. „Wałów Napoleońskich”). Wykonawcą jest firma: 7S GROUP Sp. z o.o. Sp. k..  z siedzibą  we Wrocławiu. Wartość umowy: 88 929,00 zł.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W dniu 01.08.2023 r. zawarto umowę na dostawę i montaż urządzeń zabawowych  stanowiących  doposażenie placu zabaw w m. Dębinki. Wykonawcą jest firma: BUGLO PLAY Sp. z o.o.  z siedzibą w Koszalinie. Wartość umowy: 12 522,32 zł.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W dniu 03.08.2023 r. zawarto umowę na opracowanie dokumentacji projektowo – kosztorysowej wykonania instalacji fotowoltaicznej na stacji uzdatniania wody </a:t>
            </a:r>
            <a:br>
              <a:rPr lang="pl-PL" sz="1600" dirty="0"/>
            </a:br>
            <a:r>
              <a:rPr lang="pl-PL" sz="1600" dirty="0"/>
              <a:t>w m. Stanisławowo. Wykonawcą jest firma: AMM INVESTMENTS Sp. z o.o.   z siedzibą </a:t>
            </a:r>
            <a:br>
              <a:rPr lang="pl-PL" sz="1600" dirty="0"/>
            </a:br>
            <a:r>
              <a:rPr lang="pl-PL" sz="1600" dirty="0"/>
              <a:t>w Warszawie. Wartość umowy: 5 965,50 zł. </a:t>
            </a:r>
          </a:p>
          <a:p>
            <a:endParaRPr lang="pl-PL" sz="16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Opracowanie dokumentacji technicznej budowy kolejnego etapu ścieżki pieszo – rowerowej Jadwisin – Zegrze.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Budowa drogi gminnej w Borowej Górze między ul. Zegrzyńską a Lipową.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Budowa punktów świetlnych ul. Serocka Łacha – Nowa Wieś.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Opracowanie dokumentacji projektowo – kosztorysowej dla zadania </a:t>
            </a:r>
            <a:br>
              <a:rPr lang="pl-PL" sz="1600" dirty="0"/>
            </a:br>
            <a:r>
              <a:rPr lang="pl-PL" sz="1600" dirty="0"/>
              <a:t>pn. „Zagospodarowanie terenu publicznego w Ludwinowie Dębskim”.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Budowa punktów świetlnych w m. Łacha.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Modernizacja placu zabaw w Izbicy.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Wykonanie dokumentacji projektowej modernizacji ul. Korzennej i Baśniowej w Skubiance.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Budowa  punktów świetlnych - Serock ul. Miła.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Przebudowa drogi gminnej ul. Leśne Echo w m. Wola Smolana</a:t>
            </a:r>
            <a:r>
              <a:rPr lang="pl-PL" sz="1600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Opracowanie dokumentacji projektowo – kosztorysowej budowy fragmentu </a:t>
            </a:r>
            <a:br>
              <a:rPr lang="pl-PL" sz="1600" dirty="0"/>
            </a:br>
            <a:r>
              <a:rPr lang="pl-PL" sz="1600" dirty="0"/>
              <a:t>ul. Karolińskiej w Karolinie wraz ze skrzyżowaniem z drogą krajową.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Budowa odcinka magistrali wodociągowej w rejonie ul. Żytniej w Serocku.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dirty="0"/>
          </a:p>
          <a:p>
            <a:r>
              <a:rPr lang="pl-PL" sz="1600" dirty="0"/>
              <a:t> </a:t>
            </a:r>
          </a:p>
          <a:p>
            <a:pPr marL="215900" algn="just"/>
            <a:endParaRPr lang="pl-PL" sz="150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</p:spTree>
    <p:extLst>
      <p:ext uri="{BB962C8B-B14F-4D97-AF65-F5344CB8AC3E}">
        <p14:creationId xmlns:p14="http://schemas.microsoft.com/office/powerpoint/2010/main" val="71799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33F22E2F-7DBF-5A4E-D8D7-B8723996299C}"/>
              </a:ext>
            </a:extLst>
          </p:cNvPr>
          <p:cNvSpPr txBox="1"/>
          <p:nvPr/>
        </p:nvSpPr>
        <p:spPr>
          <a:xfrm>
            <a:off x="831095" y="491339"/>
            <a:ext cx="11024759" cy="635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Wykonanie dokumentacji projektowo – kosztorysowej dla remontu drogi gminnej </a:t>
            </a:r>
            <a:br>
              <a:rPr lang="pl-PL" sz="1600" dirty="0"/>
            </a:br>
            <a:r>
              <a:rPr lang="pl-PL" sz="1600" dirty="0"/>
              <a:t>ul. Stokrotki w Serocku.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Budowa sieci kanalizacji sanitarnej w ul. Jasnej w Jachrance.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Przebudowa drogi gminnej w Wierzbicy.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Przebudowa stacji uzdatniania wody w miejscowości Stasi Las.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Przebudowa i rozbudowa budynku przedszkola w Zegrzu w formule „zaprojektuj </a:t>
            </a:r>
            <a:br>
              <a:rPr lang="pl-PL" sz="1600" dirty="0"/>
            </a:br>
            <a:r>
              <a:rPr lang="pl-PL" sz="1600" dirty="0"/>
              <a:t>i wybuduj” w ramach zadania pn. „Utworzenie oddziałów żłobkowych poprzez rozbudowę budynku przedszkola”. Zakończono etap projektowania (uzyskane pozwolenie na budowę).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Opracowanie  dokumentacji projektowo – kosztorysowej dla zadania: „Budowa kanalizacji sanitarnej w Serocku, rejon ulic Polna – Traugutta – Pogodna”.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Opracowanie dokumentacji projektowo – kosztorysowej budowy kanalizacji sanitarnej </a:t>
            </a:r>
            <a:br>
              <a:rPr lang="pl-PL" sz="1600" dirty="0"/>
            </a:br>
            <a:r>
              <a:rPr lang="pl-PL" sz="1600" dirty="0"/>
              <a:t>w rejonie ulicy Głównej w Stasim Lesie oraz ulicy Radziwiłłów w Ludwinowie Zegrzyńskim.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Opracowanie koncepcji sieci kanalizacji w rejonie ulic: Tchorka – Zakroczymskiej </a:t>
            </a:r>
            <a:br>
              <a:rPr lang="pl-PL" sz="1600" dirty="0"/>
            </a:br>
            <a:r>
              <a:rPr lang="pl-PL" sz="1600" dirty="0"/>
              <a:t>w Serocku wraz z projektem technicznym fragmentu sieci w systemie grawitacyjno-tłocznym.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Opracowanie dokumentacji projektowo – kosztorysowej wykonania instalacji fotowoltaicznej na obiektach gminnych – obiekty MGZGK i MGZW</a:t>
            </a:r>
            <a:r>
              <a:rPr lang="pl-PL" sz="1600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Budowa punktów świetlnych w Święcienicy - ul. Pasieki.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Opracowanie dokumentacji projektowo – kosztorysowej dla budowy punktów świetlnych ul. Zorzy w Karolinie.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Opracowanie dokumentacji projektowo – kosztorysowej dla zadania pn. „Budowa punktów świetlnych Srock ul. Żytnia” 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Przebudowa ul. Szaniawskiego w Jadwisinie wraz z budową zatok parkingowych od </a:t>
            </a:r>
            <a:br>
              <a:rPr lang="pl-PL" sz="1600" dirty="0"/>
            </a:br>
            <a:r>
              <a:rPr lang="pl-PL" sz="1600" dirty="0"/>
              <a:t>ul. Dworkowej do ul. Jabłoniowej.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W dniu 19.07.2023 r. złożono wniosek o dofinansowanie budowy ul. Jasnej w Jachrance </a:t>
            </a:r>
            <a:br>
              <a:rPr lang="pl-PL" sz="1600" dirty="0"/>
            </a:br>
            <a:r>
              <a:rPr lang="pl-PL" sz="1600" dirty="0"/>
              <a:t>w ramach Rządowego Funduszu Rozwoju Dróg.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dirty="0"/>
          </a:p>
          <a:p>
            <a:endParaRPr lang="pl-PL" sz="150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015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33F22E2F-7DBF-5A4E-D8D7-B8723996299C}"/>
              </a:ext>
            </a:extLst>
          </p:cNvPr>
          <p:cNvSpPr txBox="1"/>
          <p:nvPr/>
        </p:nvSpPr>
        <p:spPr>
          <a:xfrm>
            <a:off x="681486" y="533396"/>
            <a:ext cx="11152349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W dniu 19.07.2023 r. złożono wniosek o dofinansowanie remontu ul. Ogrodowej </a:t>
            </a:r>
            <a:br>
              <a:rPr lang="pl-PL" sz="1600" dirty="0"/>
            </a:br>
            <a:r>
              <a:rPr lang="pl-PL" sz="1600" dirty="0"/>
              <a:t>w Jadwisinie w ramach Rządowego Funduszu Rozwoju Dróg.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W dniu 21.07.2023 r. złożono 2 wnioski o dofinansowanie modernizacji dróg gminnych </a:t>
            </a:r>
            <a:br>
              <a:rPr lang="pl-PL" sz="1600" dirty="0"/>
            </a:br>
            <a:r>
              <a:rPr lang="pl-PL" sz="1600" dirty="0"/>
              <a:t>w ramach Programu Inwestycji Strategicznych „Polski Ład”.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W dniu 28.07.2023 r. zawarto umowę na dofinansowanie budowy elementów sportowych na terenie placu zabaw w m. Stanisławowo. Przyznana kwota dotacji: 297 840,00 zł</a:t>
            </a:r>
            <a:r>
              <a:rPr lang="pl-PL" sz="1600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Przyjmowanie i rozpatrywanie 24 zgłoszeń zamiaru usunięcia drzew oraz </a:t>
            </a:r>
            <a:br>
              <a:rPr lang="pl-PL" sz="1600" dirty="0"/>
            </a:br>
            <a:r>
              <a:rPr lang="pl-PL" sz="1600" dirty="0"/>
              <a:t>1 wniosku o wydanie zezwolenia na usunięcie drzew. Ponadto obecnie prowadzonych jest 5 postępowań w sprawie wymierzenia administracyjnej kary pieniężnej (usunięcie drzew bez zezwolenia - 2), (za zniszczenie drzew- 3), prowadzonych w trybie art. 88 ust. 1 pkt 1, 3 i 6 ustawy z dnia 16 kwietnia 2004 roku o ochronie przyrody;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Prowadzenie punktu konsultacyjnego w ramach Programu Czyste Powietrze, realizowanego przez Wojewódzki Fundusz Ochrony Środowiska i Gospodarki Wodnej </a:t>
            </a:r>
            <a:br>
              <a:rPr lang="pl-PL" sz="1600" dirty="0"/>
            </a:br>
            <a:r>
              <a:rPr lang="pl-PL" sz="1600" dirty="0"/>
              <a:t>w Warszawie - udzielonych 19 osobistych konsultacji w punkcie; 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Przyjmowanie wniosków na udzielenie dotacji gminnej do wymiany węglowych źródeł ogrzewania (wpływ 5 wniosków);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Przyjmowanie wniosków w sprawie udzielenia dofinansowania do demontażu/odbioru, transportu i unieszkodliwiania odpadów zawierających azbest z terenu miasta i gminy Serock w 2023 roku (wpływ 1 wniosku);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Sporządzono spis członków Mazowieckiej Izby Rolniczej uprawnionych do głosowania oraz wybrano skład osób Komisji Okręgowej Nr 59 w Serocku, która przeprowadzi wybory do rad powiatowych izby rolniczej w dniu 24 września 2023 roku; </a:t>
            </a:r>
            <a:endParaRPr lang="pl-PL" sz="16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Ogłoszono termin składania wniosków o oszacowanie szkód w gospodarstwach rolnych i działach specjalnych produkcji rolnej, w których wystąpiły straty spowodowane wystąpieniem suszy rolniczej w 2023 roku (wpływ 12 wniosków);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Wyłoniona została firma na organizację pikniku ekologicznego w Szkole Podstawowej </a:t>
            </a:r>
            <a:br>
              <a:rPr lang="pl-PL" sz="1600" dirty="0"/>
            </a:br>
            <a:r>
              <a:rPr lang="pl-PL" sz="1600" dirty="0"/>
              <a:t>w Serocku oraz została zawarta umowa na realizację wydarzenia.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15900" algn="just"/>
            <a:endParaRPr lang="pl-PL" sz="150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endParaRPr lang="pl-PL" sz="150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691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33F22E2F-7DBF-5A4E-D8D7-B8723996299C}"/>
              </a:ext>
            </a:extLst>
          </p:cNvPr>
          <p:cNvSpPr txBox="1"/>
          <p:nvPr/>
        </p:nvSpPr>
        <p:spPr>
          <a:xfrm>
            <a:off x="797442" y="382012"/>
            <a:ext cx="11184247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Rozpatrywanie wniosków o wydanie decyzji o środowiskowych uwarunkowaniach dla przedsięwzięć:</a:t>
            </a:r>
          </a:p>
          <a:p>
            <a:r>
              <a:rPr lang="pl-PL" sz="1600" dirty="0"/>
              <a:t>- Budowa czterech budynków mieszkalnych wielorodzinnych (na łącznie około 346 lokali mieszkalnych) wraz z parkingami podziemnymi wraz z infrastrukturą towarzyszącą</a:t>
            </a:r>
            <a:br>
              <a:rPr lang="pl-PL" sz="1600" dirty="0"/>
            </a:br>
            <a:r>
              <a:rPr lang="pl-PL" sz="1600" dirty="0"/>
              <a:t>oraz rozbudowa/nadbudowa istniejącego obiektu ,,dawny bunkier” przewidzianego do realizacji na działce nr ew. 111/311, przy ul. Groszkowskiego, miejscowość Zegrze, obręb Jadwisin, gmina Serock.</a:t>
            </a:r>
          </a:p>
          <a:p>
            <a:r>
              <a:rPr lang="pl-PL" sz="1600" dirty="0"/>
              <a:t>- Budowa kanalizacji sanitarnej w rejonie ulicy Głównej w Stasim Lesie oraz ulicy Radziwiłłów w Ludwinowie Zegrzyńskim wraz z  przepompownią ścieków w ramach zadania rozbudowa kanalizacji sanitarnej na terenie Gminy Serock: Stasi Las, Borowa Góra na działkach o nr ew. 80/3, 12/14, 12/15, 53/9, 38/9, 38/19, 19/6, 15/1, 10/9, 10/14, 10/19, 35/7, 35/8, 8/2, 8/5, 7/1, 7/2, 6/3, 6/4,3/4, 3/5, 3/7, 3/8, 2/5, 2/6, 1/4, 26/2 w miejscowości Stasi Las, obr. 0022; na działkach o nr ew.  99/1, 99/9, 99/10, 100/4, 100/8 w miejscowości Karolino, obr. 0014; na działkach o nr ew. 213/1, 214/12, 228, 229 w miejscowości Ludwinowo Zegrzyńskie, obr. 0016, gm. Serock.</a:t>
            </a:r>
          </a:p>
          <a:p>
            <a:r>
              <a:rPr lang="pl-PL" sz="1600" dirty="0"/>
              <a:t>- „Budowa kanalizacji sanitarnej w Serocku, rejon Polna -Traugutta”.</a:t>
            </a:r>
          </a:p>
          <a:p>
            <a:r>
              <a:rPr lang="pl-PL" sz="1600" dirty="0"/>
              <a:t>- „Budowa sieci kanalizacji sanitarnej w systemie grawitacyjno-tłocznym w Serocku przy </a:t>
            </a:r>
            <a:br>
              <a:rPr lang="pl-PL" sz="1600" dirty="0"/>
            </a:br>
            <a:r>
              <a:rPr lang="pl-PL" sz="1600" dirty="0"/>
              <a:t>ul. Wyzwolenia, Radziwiłła, Nefrytowej, Rubinowej, Reymonta, Asnyka, Niemena i Norwida”.</a:t>
            </a:r>
          </a:p>
          <a:p>
            <a:r>
              <a:rPr lang="pl-PL" sz="1600" dirty="0"/>
              <a:t>- „Budowa instalacji fotowoltaicznej o mocy do 3 MW (z możliwością realizacji mniejszych instalacji fotowoltaicznych nie przekraczających łącznie mocy 3 MW), wraz z drogą dojazdową oraz przyłączem do krajowej sieci energetycznej  i elementami infrastruktury technicznej, niezbędnymi do prawidłowego funkcjonowania przedsięwzięcia”.</a:t>
            </a:r>
          </a:p>
          <a:p>
            <a:r>
              <a:rPr lang="pl-PL" sz="1600" dirty="0"/>
              <a:t>- „Zespół zabudowy czterech budynków mieszkalnych wielorodzinnych „A, B, C, D" </a:t>
            </a:r>
            <a:br>
              <a:rPr lang="pl-PL" sz="1600" dirty="0"/>
            </a:br>
            <a:r>
              <a:rPr lang="pl-PL" sz="1600" dirty="0"/>
              <a:t>z lokalami usługowymi, garażami podziemnymi i elementami zagospodarowania terenu w Serocku".</a:t>
            </a:r>
          </a:p>
          <a:p>
            <a:r>
              <a:rPr lang="pl-PL" sz="1600" dirty="0"/>
              <a:t>- „Budowa studni głębokości 50 m i wydajności 36 m</a:t>
            </a:r>
            <a:r>
              <a:rPr lang="pl-PL" sz="1600" baseline="30000" dirty="0"/>
              <a:t>3</a:t>
            </a:r>
            <a:r>
              <a:rPr lang="pl-PL" sz="1600" dirty="0"/>
              <a:t>/h dla zaopatrzenia hotelu i do celów przeciwpożarowych. Zasięg oddziaływania ujęcia nie przekroczy 30 m, czyli nie wykroczy poza działkę”.  </a:t>
            </a:r>
          </a:p>
          <a:p>
            <a:r>
              <a:rPr lang="pl-PL" sz="1600" dirty="0"/>
              <a:t>- „Rozbudowa drogi powiatowej Nr 1809W na odcinku od ul. Popowskiej do ul. Bindugi </a:t>
            </a:r>
            <a:br>
              <a:rPr lang="pl-PL" sz="1600" dirty="0"/>
            </a:br>
            <a:r>
              <a:rPr lang="pl-PL" sz="1600" dirty="0"/>
              <a:t>w Kani Polskiej w gminie Serock”,</a:t>
            </a:r>
          </a:p>
          <a:p>
            <a:r>
              <a:rPr lang="pl-PL" sz="1600" dirty="0"/>
              <a:t>- „Rozbudowa i przebudowa drogi powiatowej  nr 1802W ul. Zegrzyńskiej w gminie Serock wraz z infrastrukturą techniczną”</a:t>
            </a:r>
          </a:p>
          <a:p>
            <a:r>
              <a:rPr lang="pl-PL" sz="1600" dirty="0"/>
              <a:t>- „Budowa sieci kanalizacji sanitarnej w systemie grawitacyjno-tłocznym w Serocku przy </a:t>
            </a:r>
            <a:br>
              <a:rPr lang="pl-PL" sz="1600" dirty="0"/>
            </a:br>
            <a:r>
              <a:rPr lang="pl-PL" sz="1600" dirty="0"/>
              <a:t>ul. Tchorka, Zakroczymska, Koszykowa i Warszawska”</a:t>
            </a:r>
          </a:p>
          <a:p>
            <a:pPr marL="215900" algn="just"/>
            <a:endParaRPr lang="pl-PL" sz="150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111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33F22E2F-7DBF-5A4E-D8D7-B8723996299C}"/>
              </a:ext>
            </a:extLst>
          </p:cNvPr>
          <p:cNvSpPr txBox="1"/>
          <p:nvPr/>
        </p:nvSpPr>
        <p:spPr>
          <a:xfrm>
            <a:off x="681486" y="104921"/>
            <a:ext cx="11184247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W dniu 25.07.2023 r. podpisano akt notarialny dotyczący sprzedaży posiadanych przez gminę udziałów w lokalach mieszkalnych nr 1 i 2B znajdujących się w budynku pod adresem Jachranka 75 - wykonanie uchwały nr 670/LXIV/2023 z dnia 01.03.2023 r</a:t>
            </a:r>
            <a:r>
              <a:rPr lang="pl-PL" sz="1600" dirty="0" smtClean="0"/>
              <a:t>.</a:t>
            </a:r>
            <a:endParaRPr lang="pl-PL" sz="16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Od </a:t>
            </a:r>
            <a:r>
              <a:rPr lang="pl-PL" sz="1600" dirty="0"/>
              <a:t>19 lipca 2023 roku wydano 81 dowodów osobistych.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Zameldowało się na pobyt stały i czasowy 46 osób, a wymeldowało się 18.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Sporządzono 10 aktów zgonu.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Sporządzono 13 aktów małżeństwa.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Wydano 117 aktów stanu cywilnego na wniosek,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Wydano 88 nowych kart Serocczanina. Ogółem wydano 5153 karty Serocczanina.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Deklarację Partnera Programu ,,Karta Serocczanina” złożyła Pani Joanna </a:t>
            </a:r>
            <a:r>
              <a:rPr lang="pl-PL" sz="1600" dirty="0" err="1"/>
              <a:t>Sobotkowska</a:t>
            </a:r>
            <a:r>
              <a:rPr lang="pl-PL" sz="1600" dirty="0"/>
              <a:t>, właścicielka baru ,,Zapiekane Niebo w Gębie- Zegrze”, która oferuje 10 % rabatu na cały asortyment. </a:t>
            </a:r>
            <a:endParaRPr lang="pl-PL" sz="16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Straż Miejska w Serocku przez ostatnie trzy tygodnie realizowała zadania bieżące wynikające z art. 11 ustawy o Strażach Gminnych ( oraz Ustawy o Policji):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zgłoszenia interwencji od mieszkańców, w tym:</a:t>
            </a:r>
          </a:p>
          <a:p>
            <a:pPr lvl="0"/>
            <a:r>
              <a:rPr lang="pl-PL" sz="1600" dirty="0" smtClean="0"/>
              <a:t>- zgłoszenie </a:t>
            </a:r>
            <a:r>
              <a:rPr lang="pl-PL" sz="1600" dirty="0"/>
              <a:t>do utylizacji padliny – 4 interwencje,</a:t>
            </a:r>
          </a:p>
          <a:p>
            <a:pPr lvl="0"/>
            <a:r>
              <a:rPr lang="pl-PL" sz="1600" dirty="0" smtClean="0"/>
              <a:t>- zwierzęta </a:t>
            </a:r>
            <a:r>
              <a:rPr lang="pl-PL" sz="1600" dirty="0"/>
              <a:t>bez opieki ( błąkające się psy) – 11  interwencji,</a:t>
            </a:r>
          </a:p>
          <a:p>
            <a:pPr lvl="0"/>
            <a:r>
              <a:rPr lang="pl-PL" sz="1600" dirty="0" smtClean="0"/>
              <a:t>- odłowienia </a:t>
            </a:r>
            <a:r>
              <a:rPr lang="pl-PL" sz="1600" dirty="0"/>
              <a:t>błąkających się psów - 6 interwencji,</a:t>
            </a:r>
          </a:p>
          <a:p>
            <a:pPr lvl="0"/>
            <a:r>
              <a:rPr lang="pl-PL" sz="1600" dirty="0" smtClean="0"/>
              <a:t>- porządkowe </a:t>
            </a:r>
            <a:r>
              <a:rPr lang="pl-PL" sz="1600" dirty="0"/>
              <a:t>( połamane drzewa, zakłócenia spokoju, zaśmiecanie, nietrzeźwi itp.)  - 21 interwencji,</a:t>
            </a:r>
          </a:p>
          <a:p>
            <a:pPr lvl="0"/>
            <a:r>
              <a:rPr lang="pl-PL" sz="1600" dirty="0" smtClean="0"/>
              <a:t>- drogowe </a:t>
            </a:r>
            <a:r>
              <a:rPr lang="pl-PL" sz="1600" dirty="0"/>
              <a:t>(uszkodzenie chodnika – drogi, zajęcie pasa ruchu, awarie  oświetlenia, niewłaściwe parkowanie samochodu itp.)  - 11 interwencji,</a:t>
            </a:r>
          </a:p>
          <a:p>
            <a:pPr lvl="0"/>
            <a:r>
              <a:rPr lang="pl-PL" sz="1600" dirty="0" smtClean="0"/>
              <a:t>- zadymienie </a:t>
            </a:r>
            <a:r>
              <a:rPr lang="pl-PL" sz="1600" dirty="0"/>
              <a:t>– 2 interwencje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16338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794C7620-0E97-459D-995F-C1F9ED61FF11}"/>
              </a:ext>
            </a:extLst>
          </p:cNvPr>
          <p:cNvSpPr txBox="1"/>
          <p:nvPr/>
        </p:nvSpPr>
        <p:spPr>
          <a:xfrm>
            <a:off x="681486" y="377432"/>
            <a:ext cx="113002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endParaRPr lang="pl-PL" sz="150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0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070919" y="313038"/>
            <a:ext cx="1091077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interwencje własne, ujawnione w wyniku patrolu, w tym:</a:t>
            </a:r>
          </a:p>
          <a:p>
            <a:pPr lvl="0"/>
            <a:r>
              <a:rPr lang="pl-PL" dirty="0"/>
              <a:t>- 21 interwencji – niewłaściwe parkowanie pojazdu,</a:t>
            </a:r>
          </a:p>
          <a:p>
            <a:pPr lvl="0"/>
            <a:r>
              <a:rPr lang="pl-PL" dirty="0"/>
              <a:t>- 1 interwencja – uszkodzenie znaków drogowych,</a:t>
            </a:r>
          </a:p>
          <a:p>
            <a:pPr lvl="0"/>
            <a:r>
              <a:rPr lang="pl-PL" dirty="0"/>
              <a:t>- 2 interwencje – awaria oświetlenia ulicznego,</a:t>
            </a:r>
          </a:p>
          <a:p>
            <a:pPr lvl="0"/>
            <a:r>
              <a:rPr lang="pl-PL" dirty="0"/>
              <a:t>- 1 interwencja – zajęcie pasa drogi,</a:t>
            </a:r>
          </a:p>
          <a:p>
            <a:pPr lvl="0"/>
            <a:r>
              <a:rPr lang="pl-PL" dirty="0"/>
              <a:t>- 10 interwencji – porządkowe (przerost gałęzi z posesji) </a:t>
            </a:r>
          </a:p>
          <a:p>
            <a:pPr lvl="0"/>
            <a:r>
              <a:rPr lang="pl-PL" dirty="0"/>
              <a:t>- zastosowanie środków oddziaływania wychowawczego (art. 41 kw.) pouczenie – 47</a:t>
            </a:r>
          </a:p>
          <a:p>
            <a:pPr lvl="0"/>
            <a:r>
              <a:rPr lang="pl-PL" dirty="0"/>
              <a:t>- ukarano MKK sprawców wykroczenia – 20 na kwotę 2150zł.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/>
              <a:t>Strażnicy </a:t>
            </a:r>
            <a:r>
              <a:rPr lang="pl-PL" dirty="0"/>
              <a:t>miejscy w związku z zadaniami wynikającymi z rozporządzenia w sprawie wystąpienia ptasiej grypy na terenie powiatu legionowskiego dokonują codziennego patrolu nabrzeży zbiorników wodnych.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Zabezpieczenie – wyścigu rowerowego – ŻTC  BIKE RACE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Zabezpieczenie imprez sołeckich.</a:t>
            </a:r>
          </a:p>
          <a:p>
            <a:r>
              <a:rPr lang="pl-PL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Wszczęto 19 postępowań administracyjnych dot. świadczeń rzeczowych </a:t>
            </a:r>
            <a:br>
              <a:rPr lang="pl-PL" dirty="0"/>
            </a:br>
            <a:r>
              <a:rPr lang="pl-PL" dirty="0"/>
              <a:t>i osobistych.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Wydano 51 decyzji administracyjnych dot. świadczeń rzeczowych </a:t>
            </a:r>
            <a:br>
              <a:rPr lang="pl-PL" dirty="0"/>
            </a:br>
            <a:r>
              <a:rPr lang="pl-PL" dirty="0"/>
              <a:t>i osobistych. </a:t>
            </a:r>
          </a:p>
          <a:p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Trwają przetargi na dowożenie uczniów na rok szkolny 2023/2024; dotychczas rozstrzygnięto 5 spośród 6 tras dowożenia.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Przygotowywane są postępowania w sprawie awansu zawodowego na stopień nauczyciela mianowanego. Egzaminy planowane są w dniach 21, 22 i 24 .08.2023r.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W miesiącu sierpniu zostały wypłacone nauczycielom ustawowe świadczenia urlopowe</a:t>
            </a:r>
            <a:r>
              <a:rPr lang="pl-PL" dirty="0" smtClean="0"/>
              <a:t>.</a:t>
            </a:r>
          </a:p>
          <a:p>
            <a:pPr lvl="0"/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1220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794C7620-0E97-459D-995F-C1F9ED61FF11}"/>
              </a:ext>
            </a:extLst>
          </p:cNvPr>
          <p:cNvSpPr txBox="1"/>
          <p:nvPr/>
        </p:nvSpPr>
        <p:spPr>
          <a:xfrm>
            <a:off x="681486" y="541309"/>
            <a:ext cx="11088756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Trwa nabór wniosków na świadczenia rodzinne na nowy okres  zasiłkowy 2023/2024.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Trwa nabór wniosków na Serocki bon żłobkowy na nowy rok szkolny 2023/2024</a:t>
            </a:r>
            <a:r>
              <a:rPr lang="pl-PL" sz="1600" dirty="0" smtClean="0"/>
              <a:t>.</a:t>
            </a:r>
            <a:endParaRPr lang="pl-PL" sz="16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Trwają </a:t>
            </a:r>
            <a:r>
              <a:rPr lang="pl-PL" sz="1600" dirty="0"/>
              <a:t>prace polegające na równaniu i żwirowaniu dróg o nawierzchni gruntowej – wykonawca – KOBIAŁKA S.C.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Wykonywane są naprawy ulic o nawierzchni bitumicznej – wykonawca – KOBIAŁKA  S.C.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Zakończono prace przy zagospodarowaniu terenu rekreacyjnego </a:t>
            </a:r>
            <a:br>
              <a:rPr lang="pl-PL" sz="1600" dirty="0"/>
            </a:br>
            <a:r>
              <a:rPr lang="pl-PL" sz="1600" dirty="0"/>
              <a:t>w miejscowości Łacha. W ramach zadania uzupełniono piasek na części plaży  oraz ustawiono 4 betonowe leżaki. Wykonawca KOBIAŁKA S.C.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Dobiegają końca prace przy zagospodarowaniu terenu działki gminnej o numerze 429/1 obr. Nowa Wieś wykonywane przez  firmę Senior Polska Kalinowski Jacek. W ramach zadania oczyszczono teren działki, posadzono kilkanaście drzew, ustawiono ławki, tablicę informacyjną, płotek z bali drewnianych.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Zakończono prace przy zagospodarowaniu terenu publicznego w miejscowości Jadwisin.  W ramach zamówienia zakupiono  i zamontowano  2 ławki parkowe, </a:t>
            </a:r>
            <a:br>
              <a:rPr lang="pl-PL" sz="1600" dirty="0"/>
            </a:br>
            <a:r>
              <a:rPr lang="pl-PL" sz="1600" dirty="0"/>
              <a:t>4 kosze na śmieci, nasadzono drzewa i krzewy. Wykonawcą była Firma Handlowo Usługowa – Marcin Suska.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Podpisano umowę z firmą Professional Line System na wykonanie ogrodzenia panelowego działki gminnej w miejscowości Zabłocie. Wartość umowy – 23 000,00 zł brutto finansowana jest z funduszu sołeckiego wsi Zabłocie. Termin realizacji – do 31.08.2023 r. </a:t>
            </a:r>
            <a:endParaRPr lang="pl-PL" sz="1600" dirty="0" smtClean="0"/>
          </a:p>
          <a:p>
            <a:pPr lvl="0"/>
            <a:endParaRPr lang="pl-PL" sz="16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Trwa budowa sieci wodociągowej w ul. Krętej we wsi Łacha.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Wybrano wykonawcę  na budowę odcinka wodociągu w ramach zadania budowa sieci wodociągowej łączącej wsie Łacha i Nowa Wieś.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Trwa budowa sieci wodociągowej w ul. Helenki w Stasim Lesie.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15900" algn="just"/>
            <a:endParaRPr lang="pl-PL" sz="1500" dirty="0" smtClean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0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98557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635</Words>
  <Application>Microsoft Office PowerPoint</Application>
  <PresentationFormat>Panoramiczny</PresentationFormat>
  <Paragraphs>165</Paragraphs>
  <Slides>12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Hind</vt:lpstr>
      <vt:lpstr>Montserrat ExtraBold</vt:lpstr>
      <vt:lpstr>Times New Roman</vt:lpstr>
      <vt:lpstr>Motyw pakietu Office</vt:lpstr>
      <vt:lpstr>CorelDRAW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Woźniakowska 2</dc:creator>
  <cp:lastModifiedBy>Biuro32</cp:lastModifiedBy>
  <cp:revision>71</cp:revision>
  <dcterms:created xsi:type="dcterms:W3CDTF">2021-12-02T14:37:18Z</dcterms:created>
  <dcterms:modified xsi:type="dcterms:W3CDTF">2023-08-08T12:44:46Z</dcterms:modified>
</cp:coreProperties>
</file>