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7" r:id="rId3"/>
    <p:sldId id="257" r:id="rId4"/>
    <p:sldId id="365" r:id="rId5"/>
    <p:sldId id="350" r:id="rId6"/>
    <p:sldId id="366" r:id="rId7"/>
    <p:sldId id="351" r:id="rId8"/>
    <p:sldId id="367" r:id="rId9"/>
    <p:sldId id="368" r:id="rId10"/>
    <p:sldId id="280" r:id="rId11"/>
    <p:sldId id="364" r:id="rId12"/>
    <p:sldId id="369" r:id="rId13"/>
    <p:sldId id="370" r:id="rId14"/>
    <p:sldId id="258" r:id="rId15"/>
    <p:sldId id="303" r:id="rId16"/>
    <p:sldId id="355" r:id="rId17"/>
    <p:sldId id="356" r:id="rId18"/>
    <p:sldId id="362" r:id="rId19"/>
    <p:sldId id="363" r:id="rId20"/>
    <p:sldId id="292" r:id="rId21"/>
    <p:sldId id="270" r:id="rId22"/>
    <p:sldId id="331" r:id="rId23"/>
    <p:sldId id="347" r:id="rId24"/>
    <p:sldId id="348" r:id="rId25"/>
    <p:sldId id="333" r:id="rId26"/>
    <p:sldId id="349" r:id="rId27"/>
    <p:sldId id="334" r:id="rId28"/>
    <p:sldId id="361" r:id="rId29"/>
    <p:sldId id="310" r:id="rId30"/>
    <p:sldId id="279" r:id="rId3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acyjny" initials="O" lastIdx="1" clrIdx="0">
    <p:extLst>
      <p:ext uri="{19B8F6BF-5375-455C-9EA6-DF929625EA0E}">
        <p15:presenceInfo xmlns:p15="http://schemas.microsoft.com/office/powerpoint/2012/main" userId="Operacyj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FF0000"/>
    <a:srgbClr val="37609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4660"/>
  </p:normalViewPr>
  <p:slideViewPr>
    <p:cSldViewPr>
      <p:cViewPr varScale="1">
        <p:scale>
          <a:sx n="108" d="100"/>
          <a:sy n="108" d="100"/>
        </p:scale>
        <p:origin x="5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/>
              <a:t>Średni wiek pojazdów OSP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Arkusz1!$B$5:$B$8</c:f>
              <c:strCache>
                <c:ptCount val="4"/>
                <c:pt idx="0">
                  <c:v>OSP Serock</c:v>
                </c:pt>
                <c:pt idx="1">
                  <c:v>OSP Wola Kiełpińska</c:v>
                </c:pt>
                <c:pt idx="2">
                  <c:v>OSP Gąsiorowo</c:v>
                </c:pt>
                <c:pt idx="3">
                  <c:v>OSP Stanisławowo</c:v>
                </c:pt>
              </c:strCache>
            </c:strRef>
          </c:cat>
          <c:val>
            <c:numRef>
              <c:f>Arkusz1!$C$5:$C$8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10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A-45E6-9CEC-01D3B260A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0039919"/>
        <c:axId val="1370059471"/>
      </c:barChart>
      <c:catAx>
        <c:axId val="137003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0059471"/>
        <c:crosses val="autoZero"/>
        <c:auto val="1"/>
        <c:lblAlgn val="ctr"/>
        <c:lblOffset val="100"/>
        <c:noMultiLvlLbl val="0"/>
      </c:catAx>
      <c:valAx>
        <c:axId val="137005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003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Wyjazdy do zdarzeń w 2022 r. jednostek JRG, OSP oraz WSP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B6-4FA9-B370-0A57B91DA0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1B6-4FA9-B370-0A57B91DA07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1B6-4FA9-B370-0A57B91DA07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1B6-4FA9-B370-0A57B91DA07A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1B6-4FA9-B370-0A57B91DA07A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11B6-4FA9-B370-0A57B91DA07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B04481B-BC7D-4502-BF01-2D473DE127D5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1B6-4FA9-B370-0A57B91DA07A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'Wyjazdy Jednostki'!$A$4:$A$21</c:f>
              <c:strCache>
                <c:ptCount val="18"/>
                <c:pt idx="0">
                  <c:v>JRG Legionowo</c:v>
                </c:pt>
                <c:pt idx="1">
                  <c:v>OSP Legionowo</c:v>
                </c:pt>
                <c:pt idx="2">
                  <c:v>OSP Jabłonna</c:v>
                </c:pt>
                <c:pt idx="3">
                  <c:v>WSP Zegrze</c:v>
                </c:pt>
                <c:pt idx="4">
                  <c:v>OSP Skrzeszew</c:v>
                </c:pt>
                <c:pt idx="5">
                  <c:v>OSP Chotomów</c:v>
                </c:pt>
                <c:pt idx="6">
                  <c:v>OSP Wieliszew</c:v>
                </c:pt>
                <c:pt idx="7">
                  <c:v>OSP Kałuszyn</c:v>
                </c:pt>
                <c:pt idx="8">
                  <c:v>OSP Serock</c:v>
                </c:pt>
                <c:pt idx="9">
                  <c:v>OSP Nieporęt</c:v>
                </c:pt>
                <c:pt idx="10">
                  <c:v>OSP Wola Kiełpińska</c:v>
                </c:pt>
                <c:pt idx="11">
                  <c:v>OSP Kąty Węgierskie</c:v>
                </c:pt>
                <c:pt idx="12">
                  <c:v>OSP Krubin</c:v>
                </c:pt>
                <c:pt idx="13">
                  <c:v>OSP Janówek</c:v>
                </c:pt>
                <c:pt idx="14">
                  <c:v>OSP Wólka Radzymińska</c:v>
                </c:pt>
                <c:pt idx="15">
                  <c:v>OSP Gąsiorowo</c:v>
                </c:pt>
                <c:pt idx="16">
                  <c:v>OSP Stanisławowo Zegrzyńskie</c:v>
                </c:pt>
                <c:pt idx="17">
                  <c:v>OSP JRS Legionowo</c:v>
                </c:pt>
              </c:strCache>
            </c:strRef>
          </c:cat>
          <c:val>
            <c:numRef>
              <c:f>'Wyjazdy Jednostki'!$B$4:$B$21</c:f>
              <c:numCache>
                <c:formatCode>General</c:formatCode>
                <c:ptCount val="18"/>
                <c:pt idx="0">
                  <c:v>1326</c:v>
                </c:pt>
                <c:pt idx="1">
                  <c:v>410</c:v>
                </c:pt>
                <c:pt idx="2">
                  <c:v>340</c:v>
                </c:pt>
                <c:pt idx="3">
                  <c:v>295</c:v>
                </c:pt>
                <c:pt idx="4">
                  <c:v>207</c:v>
                </c:pt>
                <c:pt idx="5">
                  <c:v>204</c:v>
                </c:pt>
                <c:pt idx="6">
                  <c:v>201</c:v>
                </c:pt>
                <c:pt idx="7">
                  <c:v>194</c:v>
                </c:pt>
                <c:pt idx="8">
                  <c:v>192</c:v>
                </c:pt>
                <c:pt idx="9">
                  <c:v>180</c:v>
                </c:pt>
                <c:pt idx="10">
                  <c:v>166</c:v>
                </c:pt>
                <c:pt idx="11">
                  <c:v>166</c:v>
                </c:pt>
                <c:pt idx="12">
                  <c:v>101</c:v>
                </c:pt>
                <c:pt idx="13">
                  <c:v>83</c:v>
                </c:pt>
                <c:pt idx="14">
                  <c:v>58</c:v>
                </c:pt>
                <c:pt idx="15">
                  <c:v>43</c:v>
                </c:pt>
                <c:pt idx="16">
                  <c:v>23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B6-4FA9-B370-0A57B91DA0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808245904"/>
        <c:axId val="1808230928"/>
        <c:axId val="0"/>
      </c:bar3DChart>
      <c:catAx>
        <c:axId val="18082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08230928"/>
        <c:crosses val="autoZero"/>
        <c:auto val="1"/>
        <c:lblAlgn val="ctr"/>
        <c:lblOffset val="100"/>
        <c:noMultiLvlLbl val="0"/>
      </c:catAx>
      <c:valAx>
        <c:axId val="180823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824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/>
              <a:t>ZDARZENIA</a:t>
            </a:r>
            <a:r>
              <a:rPr lang="pl-PL" baseline="0"/>
              <a:t> W ROZBICIU NA POSZCZEGÓLNE GMINY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3B5-4438-9F1E-0F38EE2521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3B5-4438-9F1E-0F38EE2521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3B5-4438-9F1E-0F38EE25216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3B5-4438-9F1E-0F38EE25216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3B5-4438-9F1E-0F38EE25216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3B5-4438-9F1E-0F38EE25216B}"/>
              </c:ext>
            </c:extLst>
          </c:dPt>
          <c:dLbls>
            <c:dLbl>
              <c:idx val="0"/>
              <c:layout>
                <c:manualLayout>
                  <c:x val="-0.15158805597447728"/>
                  <c:y val="4.5779516381733165E-2"/>
                </c:manualLayout>
              </c:layout>
              <c:tx>
                <c:rich>
                  <a:bodyPr/>
                  <a:lstStyle/>
                  <a:p>
                    <a:fld id="{6D284CA4-4BDC-4077-BD0D-FF5632FC3489}" type="VALUE">
                      <a:rPr lang="en-US"/>
                      <a:pPr/>
                      <a:t>[WARTOŚĆ]</a:t>
                    </a:fld>
                    <a:r>
                      <a:rPr lang="en-US"/>
                      <a:t> - 30%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B5-4438-9F1E-0F38EE25216B}"/>
                </c:ext>
              </c:extLst>
            </c:dLbl>
            <c:dLbl>
              <c:idx val="1"/>
              <c:layout>
                <c:manualLayout>
                  <c:x val="-0.17199541109756902"/>
                  <c:y val="-0.21561845434451465"/>
                </c:manualLayout>
              </c:layout>
              <c:tx>
                <c:rich>
                  <a:bodyPr/>
                  <a:lstStyle/>
                  <a:p>
                    <a:fld id="{6D770B22-10E7-4F39-8C5B-4C60703F8503}" type="VALUE">
                      <a:rPr lang="en-US"/>
                      <a:pPr/>
                      <a:t>[WARTOŚĆ]</a:t>
                    </a:fld>
                    <a:r>
                      <a:rPr lang="en-US"/>
                      <a:t> - 16%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B5-4438-9F1E-0F38EE25216B}"/>
                </c:ext>
              </c:extLst>
            </c:dLbl>
            <c:dLbl>
              <c:idx val="2"/>
              <c:layout>
                <c:manualLayout>
                  <c:x val="9.3462416306168541E-2"/>
                  <c:y val="-0.27849422486865044"/>
                </c:manualLayout>
              </c:layout>
              <c:tx>
                <c:rich>
                  <a:bodyPr/>
                  <a:lstStyle/>
                  <a:p>
                    <a:fld id="{A26DCA6D-0486-4264-9302-C54877C42059}" type="VALUE">
                      <a:rPr lang="en-US"/>
                      <a:pPr/>
                      <a:t>[WARTOŚĆ]</a:t>
                    </a:fld>
                    <a:r>
                      <a:rPr lang="en-US"/>
                      <a:t> - 14%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B5-4438-9F1E-0F38EE25216B}"/>
                </c:ext>
              </c:extLst>
            </c:dLbl>
            <c:dLbl>
              <c:idx val="3"/>
              <c:layout>
                <c:manualLayout>
                  <c:x val="0.16860462543419621"/>
                  <c:y val="-0.15991938963086386"/>
                </c:manualLayout>
              </c:layout>
              <c:tx>
                <c:rich>
                  <a:bodyPr/>
                  <a:lstStyle/>
                  <a:p>
                    <a:fld id="{C2BB05D8-94D8-482A-A446-DCB22020262A}" type="VALUE">
                      <a:rPr lang="en-US"/>
                      <a:pPr/>
                      <a:t>[WARTOŚĆ]</a:t>
                    </a:fld>
                    <a:r>
                      <a:rPr lang="en-US"/>
                      <a:t> - 18%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3B5-4438-9F1E-0F38EE25216B}"/>
                </c:ext>
              </c:extLst>
            </c:dLbl>
            <c:dLbl>
              <c:idx val="4"/>
              <c:layout>
                <c:manualLayout>
                  <c:x val="0.14437982292928295"/>
                  <c:y val="5.4919354228320984E-2"/>
                </c:manualLayout>
              </c:layout>
              <c:tx>
                <c:rich>
                  <a:bodyPr/>
                  <a:lstStyle/>
                  <a:p>
                    <a:fld id="{74754B98-A2BA-4055-93FC-00B6E099875E}" type="VALUE">
                      <a:rPr lang="en-US"/>
                      <a:pPr/>
                      <a:t>[WARTOŚĆ]</a:t>
                    </a:fld>
                    <a:r>
                      <a:rPr lang="en-US"/>
                      <a:t> - 22%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3B5-4438-9F1E-0F38EE25216B}"/>
                </c:ext>
              </c:extLst>
            </c:dLbl>
            <c:dLbl>
              <c:idx val="5"/>
              <c:layout>
                <c:manualLayout>
                  <c:x val="6.5891462813364041E-2"/>
                  <c:y val="6.7009932976882625E-2"/>
                </c:manualLayout>
              </c:layout>
              <c:tx>
                <c:rich>
                  <a:bodyPr/>
                  <a:lstStyle/>
                  <a:p>
                    <a:fld id="{32AF289B-E82F-4CFF-9500-B195575A55AF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- 7%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3B5-4438-9F1E-0F38EE252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'Wyjazdy gminy'!$A$2:$A$7</c:f>
              <c:strCache>
                <c:ptCount val="5"/>
                <c:pt idx="0">
                  <c:v>Legionowo</c:v>
                </c:pt>
                <c:pt idx="1">
                  <c:v>Jabłonna</c:v>
                </c:pt>
                <c:pt idx="2">
                  <c:v>Nieporęt</c:v>
                </c:pt>
                <c:pt idx="3">
                  <c:v>Serock</c:v>
                </c:pt>
                <c:pt idx="4">
                  <c:v>Wieliszew</c:v>
                </c:pt>
              </c:strCache>
            </c:strRef>
          </c:cat>
          <c:val>
            <c:numRef>
              <c:f>'Wyjazdy gminy'!$B$2:$B$7</c:f>
              <c:numCache>
                <c:formatCode>General</c:formatCode>
                <c:ptCount val="6"/>
                <c:pt idx="0">
                  <c:v>871</c:v>
                </c:pt>
                <c:pt idx="1">
                  <c:v>456</c:v>
                </c:pt>
                <c:pt idx="2">
                  <c:v>407</c:v>
                </c:pt>
                <c:pt idx="3">
                  <c:v>507</c:v>
                </c:pt>
                <c:pt idx="4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B5-4438-9F1E-0F38EE2521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12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Poszkodowani wskutek pożarów i miejscowych zagrożeń do dnia 31.12.2022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12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w poszczególnych gminach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śmiertelne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84C-4247-99B1-965C8736C9C1}"/>
              </c:ext>
            </c:extLst>
          </c:dPt>
          <c:dLbls>
            <c:dLbl>
              <c:idx val="0"/>
              <c:layout>
                <c:manualLayout>
                  <c:x val="1.0899182561307902E-2"/>
                  <c:y val="-7.92079207920792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C-4247-99B1-965C8736C9C1}"/>
                </c:ext>
              </c:extLst>
            </c:dLbl>
            <c:dLbl>
              <c:idx val="1"/>
              <c:layout>
                <c:manualLayout>
                  <c:x val="1.8165304268846503E-3"/>
                  <c:y val="-1.58415841584158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C-4247-99B1-965C8736C9C1}"/>
                </c:ext>
              </c:extLst>
            </c:dLbl>
            <c:dLbl>
              <c:idx val="2"/>
              <c:layout>
                <c:manualLayout>
                  <c:x val="0"/>
                  <c:y val="-1.84818481848184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C-4247-99B1-965C8736C9C1}"/>
                </c:ext>
              </c:extLst>
            </c:dLbl>
            <c:dLbl>
              <c:idx val="3"/>
              <c:layout>
                <c:manualLayout>
                  <c:x val="-1.8165304268847168E-3"/>
                  <c:y val="-1.84818481848185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4C-4247-99B1-965C8736C9C1}"/>
                </c:ext>
              </c:extLst>
            </c:dLbl>
            <c:dLbl>
              <c:idx val="4"/>
              <c:layout>
                <c:manualLayout>
                  <c:x val="-1.3321069244358794E-16"/>
                  <c:y val="-1.84818481848184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4C-4247-99B1-965C8736C9C1}"/>
                </c:ext>
              </c:extLst>
            </c:dLbl>
            <c:dLbl>
              <c:idx val="5"/>
              <c:layout>
                <c:manualLayout>
                  <c:x val="-5.4495912806540843E-3"/>
                  <c:y val="-1.84818481848184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4C-4247-99B1-965C8736C9C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RAZEM!$A$4:$A$9</c:f>
              <c:strCache>
                <c:ptCount val="6"/>
                <c:pt idx="0">
                  <c:v>cały powiat</c:v>
                </c:pt>
                <c:pt idx="1">
                  <c:v>Legionowo</c:v>
                </c:pt>
                <c:pt idx="2">
                  <c:v>Nieporęt</c:v>
                </c:pt>
                <c:pt idx="3">
                  <c:v>Wieliszew</c:v>
                </c:pt>
                <c:pt idx="4">
                  <c:v>Serock</c:v>
                </c:pt>
                <c:pt idx="5">
                  <c:v>Jabłonna</c:v>
                </c:pt>
              </c:strCache>
            </c:strRef>
          </c:cat>
          <c:val>
            <c:numRef>
              <c:f>RAZEM!$B$4:$B$9</c:f>
              <c:numCache>
                <c:formatCode>General</c:formatCode>
                <c:ptCount val="6"/>
                <c:pt idx="0">
                  <c:v>32</c:v>
                </c:pt>
                <c:pt idx="1">
                  <c:v>10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4C-4247-99B1-965C8736C9C1}"/>
            </c:ext>
          </c:extLst>
        </c:ser>
        <c:ser>
          <c:idx val="1"/>
          <c:order val="1"/>
          <c:tx>
            <c:v>ranni</c:v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84C-4247-99B1-965C8736C9C1}"/>
              </c:ext>
            </c:extLst>
          </c:dPt>
          <c:dLbls>
            <c:dLbl>
              <c:idx val="1"/>
              <c:layout>
                <c:manualLayout>
                  <c:x val="-6.6605346221793969E-17"/>
                  <c:y val="-1.58415841584159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4C-4247-99B1-965C8736C9C1}"/>
                </c:ext>
              </c:extLst>
            </c:dLbl>
            <c:dLbl>
              <c:idx val="2"/>
              <c:layout>
                <c:manualLayout>
                  <c:x val="-6.6605346221793969E-17"/>
                  <c:y val="-1.58415841584158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4C-4247-99B1-965C8736C9C1}"/>
                </c:ext>
              </c:extLst>
            </c:dLbl>
            <c:dLbl>
              <c:idx val="3"/>
              <c:layout>
                <c:manualLayout>
                  <c:x val="-6.6605346221793969E-17"/>
                  <c:y val="-1.58415841584157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4C-4247-99B1-965C8736C9C1}"/>
                </c:ext>
              </c:extLst>
            </c:dLbl>
            <c:dLbl>
              <c:idx val="4"/>
              <c:layout>
                <c:manualLayout>
                  <c:x val="-3.6330608537693005E-3"/>
                  <c:y val="-1.58415841584158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4C-4247-99B1-965C8736C9C1}"/>
                </c:ext>
              </c:extLst>
            </c:dLbl>
            <c:dLbl>
              <c:idx val="5"/>
              <c:layout>
                <c:manualLayout>
                  <c:x val="-1.8165304268847836E-3"/>
                  <c:y val="-2.37623762376237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4C-4247-99B1-965C8736C9C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RAZEM!$A$4:$A$9</c:f>
              <c:strCache>
                <c:ptCount val="6"/>
                <c:pt idx="0">
                  <c:v>cały powiat</c:v>
                </c:pt>
                <c:pt idx="1">
                  <c:v>Legionowo</c:v>
                </c:pt>
                <c:pt idx="2">
                  <c:v>Nieporęt</c:v>
                </c:pt>
                <c:pt idx="3">
                  <c:v>Wieliszew</c:v>
                </c:pt>
                <c:pt idx="4">
                  <c:v>Serock</c:v>
                </c:pt>
                <c:pt idx="5">
                  <c:v>Jabłonna</c:v>
                </c:pt>
              </c:strCache>
            </c:strRef>
          </c:cat>
          <c:val>
            <c:numRef>
              <c:f>RAZEM!$C$4:$C$9</c:f>
              <c:numCache>
                <c:formatCode>General</c:formatCode>
                <c:ptCount val="6"/>
                <c:pt idx="0">
                  <c:v>109</c:v>
                </c:pt>
                <c:pt idx="1">
                  <c:v>26</c:v>
                </c:pt>
                <c:pt idx="2">
                  <c:v>21</c:v>
                </c:pt>
                <c:pt idx="3">
                  <c:v>22</c:v>
                </c:pt>
                <c:pt idx="4">
                  <c:v>9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4C-4247-99B1-965C8736C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3990272"/>
        <c:axId val="1"/>
        <c:axId val="2"/>
      </c:bar3DChart>
      <c:catAx>
        <c:axId val="41399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413990272"/>
        <c:crosses val="autoZero"/>
        <c:crossBetween val="between"/>
      </c:valAx>
      <c:serAx>
        <c:axId val="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1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01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</c:legendEntry>
      <c:layout>
        <c:manualLayout>
          <c:xMode val="edge"/>
          <c:yMode val="edge"/>
          <c:x val="0.28363020017593166"/>
          <c:y val="0.93412499675164373"/>
          <c:w val="0.46889070065151939"/>
          <c:h val="4.859645019620073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Odbiory ogółem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C-464A-B073-1354C4255D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C-464A-B073-1354C4255D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C-464A-B073-1354C4255D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C-464A-B073-1354C4255D9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2C-464A-B073-1354C4255D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2C-464A-B073-1354C4255D9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Sprzeciw do użytkowania obiektu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1-41A1-8ABB-6344BCF87B1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Uwagi/zastrzeżenia do użytkowania obiektu</c:v>
                </c:pt>
              </c:strCache>
            </c:strRef>
          </c:tx>
          <c:spPr>
            <a:solidFill>
              <a:srgbClr val="FFFF00">
                <a:alpha val="58000"/>
              </a:srgb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1-41A1-8ABB-6344BCF87B1B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Stanowisko pozytywne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Serock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A1-41A1-8ABB-6344BCF87B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8888527"/>
        <c:axId val="878910575"/>
      </c:barChart>
      <c:catAx>
        <c:axId val="87888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8910575"/>
        <c:crosses val="autoZero"/>
        <c:auto val="1"/>
        <c:lblAlgn val="ctr"/>
        <c:lblOffset val="100"/>
        <c:noMultiLvlLbl val="0"/>
      </c:catAx>
      <c:valAx>
        <c:axId val="87891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888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9B88F-8D30-430F-8DA7-F8EF3FCE74DC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B37DE-06F9-4F6A-AEDA-61F8AEDDD7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8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2E490-36AF-4D87-A820-F2A5AD24BF5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55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B37DE-06F9-4F6A-AEDA-61F8AEDDD7A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28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BB6-E4F0-4BAE-94BC-5B585E10EE6D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E3EA-4925-4709-8DB6-83FCEF3E37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C825-3F84-47AC-87E1-0C0299C87096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6F73-5863-40B1-9FA7-FC3C4022D8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9DED-4412-4534-ABBF-1093FD59BFC0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2DAD-DE13-4A73-A930-F81FA89B43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4D9C-2B34-4452-8F33-A2592A807B20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D34E-F2F7-46C9-A01F-26B8DCCEA1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A824-A7F1-4548-89AE-8B059E0A7242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2A9A-DA53-4375-BCE2-E73B7B5B51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7645-B42A-425C-BA55-93DC4A0B801D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7A81-94ED-4C5D-974F-1B7055C443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422B-5731-4310-AF7B-524CF5D44588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DA20-3310-485F-ABFB-6755326C45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E074-B36A-4AE2-84C9-0482E170C08C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36F0-5C57-407A-99D3-BBC62F52E4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F505-D757-4DEF-95EC-0593AB24CA5C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1CD3-C8F3-4D9F-8850-97C76B0ECA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F04F-EC36-4B01-B685-BF54AC8F04A0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2B3-477E-4E93-8771-5611CFB95E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D354-E7F3-4DF7-9016-E3420A413E4F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4D07-98BC-414B-ADF6-9460926472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51B110-5E26-42E2-A00F-ECFE6EDC40AA}" type="datetimeFigureOut">
              <a:rPr lang="pl-PL"/>
              <a:pPr>
                <a:defRPr/>
              </a:pPr>
              <a:t>28.02.2023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EE9810-DDF0-4123-AF6C-A0C9892B98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7724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50" y="5929313"/>
            <a:ext cx="6400800" cy="352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>
                <a:solidFill>
                  <a:schemeClr val="tx1"/>
                </a:solidFill>
              </a:rPr>
              <a:t>Legionowo, luty 2023 r.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1027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ostokąt 6"/>
          <p:cNvSpPr/>
          <p:nvPr/>
        </p:nvSpPr>
        <p:spPr>
          <a:xfrm>
            <a:off x="791580" y="2788159"/>
            <a:ext cx="7560840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200" b="1" dirty="0">
                <a:ln w="31550" cmpd="sng">
                  <a:noFill/>
                  <a:prstDash val="solid"/>
                </a:ln>
                <a:solidFill>
                  <a:srgbClr val="376092"/>
                </a:solidFill>
              </a:rPr>
              <a:t>SPRAWOZDANIE Z DZIAŁALNOŚCI Z ZAKRESU OCHRONY PRZECIWPOŻAROWEJ NA TERENIE GMINY SEROCK W 2022 R.</a:t>
            </a:r>
          </a:p>
        </p:txBody>
      </p:sp>
      <p:pic>
        <p:nvPicPr>
          <p:cNvPr id="5" name="Picture 2" descr="Znalezione obrazy dla zapytania: powiat legionowski logo">
            <a:extLst>
              <a:ext uri="{FF2B5EF4-FFF2-40B4-BE49-F238E27FC236}">
                <a16:creationId xmlns:a16="http://schemas.microsoft.com/office/drawing/2014/main" id="{CC8D6E21-F534-4973-83E3-053AD30B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" y="44624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D35716-0F9A-442D-8711-B3F70F2143C4}"/>
              </a:ext>
            </a:extLst>
          </p:cNvPr>
          <p:cNvSpPr txBox="1"/>
          <p:nvPr/>
        </p:nvSpPr>
        <p:spPr>
          <a:xfrm>
            <a:off x="2051720" y="452009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+mn-lt"/>
              </a:rPr>
              <a:t>Komenda Powiatowa </a:t>
            </a:r>
          </a:p>
          <a:p>
            <a:pPr algn="ctr"/>
            <a:r>
              <a:rPr lang="pl-PL" sz="3000" b="1" dirty="0">
                <a:latin typeface="+mn-lt"/>
              </a:rPr>
              <a:t>Państwowej Straży Pożarnej</a:t>
            </a:r>
          </a:p>
          <a:p>
            <a:pPr algn="ctr"/>
            <a:r>
              <a:rPr lang="pl-PL" sz="2000" b="1" dirty="0">
                <a:latin typeface="+mn-lt"/>
              </a:rPr>
              <a:t>ul. Jagiellońska 71A, Legionowo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557" y="1697571"/>
            <a:ext cx="8373616" cy="4992960"/>
          </a:xfrm>
        </p:spPr>
        <p:txBody>
          <a:bodyPr rtlCol="0">
            <a:normAutofit/>
          </a:bodyPr>
          <a:lstStyle/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14 stycznia 2022 r.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Serock ul. Bulwar Nadnarwiański, Zalew Zegrzyński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Samochód osobowy w rzece, 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21 zastępów PSP i OSP, 37 strażaków,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1 ofiara śmiertelna.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998AE3-E279-454F-8EC5-89DB9589A7EB}"/>
              </a:ext>
            </a:extLst>
          </p:cNvPr>
          <p:cNvSpPr/>
          <p:nvPr/>
        </p:nvSpPr>
        <p:spPr>
          <a:xfrm>
            <a:off x="1931084" y="491775"/>
            <a:ext cx="5281832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Najpoważniejsze zdarzenia, które miały miejsce </a:t>
            </a:r>
          </a:p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 2022  roku</a:t>
            </a:r>
          </a:p>
        </p:txBody>
      </p:sp>
      <p:pic>
        <p:nvPicPr>
          <p:cNvPr id="2054" name="Picture 6" descr="Brak dostępnego opisu zdjęcia.">
            <a:extLst>
              <a:ext uri="{FF2B5EF4-FFF2-40B4-BE49-F238E27FC236}">
                <a16:creationId xmlns:a16="http://schemas.microsoft.com/office/drawing/2014/main" id="{AEE355FE-3D65-E540-6317-980273F1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54469"/>
            <a:ext cx="6012160" cy="33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Znalezione obrazy dla zapytania: powiat legionowski logo">
            <a:extLst>
              <a:ext uri="{FF2B5EF4-FFF2-40B4-BE49-F238E27FC236}">
                <a16:creationId xmlns:a16="http://schemas.microsoft.com/office/drawing/2014/main" id="{B4A2C156-DC43-8EFF-4BD6-AF4A88D2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9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8CDC6955-BDCA-5EC9-B5CC-B694DC243BD5}"/>
              </a:ext>
            </a:extLst>
          </p:cNvPr>
          <p:cNvSpPr txBox="1">
            <a:spLocks/>
          </p:cNvSpPr>
          <p:nvPr/>
        </p:nvSpPr>
        <p:spPr bwMode="auto">
          <a:xfrm>
            <a:off x="298993" y="1556792"/>
            <a:ext cx="8373616" cy="49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18 -26 luty 2022 r.,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595 zdarzeń związanych z usuwaniem skutków przejścia frontu burzowego na terenie powiatu.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680 zastępów PSP i OSP, 3 262 strażaków,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Brak osób poszkodowanych.</a:t>
            </a:r>
          </a:p>
        </p:txBody>
      </p:sp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2862284" y="476672"/>
            <a:ext cx="3656194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Działalność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operacyjna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– front burzowy fotorelacja</a:t>
            </a:r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FF5A2F2A-03BB-4FFC-827D-AFBCF0E6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1F1A326-549F-9A0A-4EF5-831C78954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98" y="4221088"/>
            <a:ext cx="3456384" cy="2564904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B3108CB-CC57-D7DB-4283-8E6E622F4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2728291" cy="372039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0925D3B-A895-E444-B3DE-66145A98BF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2787774" cy="371703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3AE696C-B36F-FE3B-5AA3-6316113C4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23604"/>
            <a:ext cx="3128892" cy="195325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92E2FB4-10AB-0BEA-7F8D-ACD77C5F6546}"/>
              </a:ext>
            </a:extLst>
          </p:cNvPr>
          <p:cNvSpPr/>
          <p:nvPr/>
        </p:nvSpPr>
        <p:spPr>
          <a:xfrm>
            <a:off x="1931084" y="491775"/>
            <a:ext cx="5281832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Najpoważniejsze zdarzenia, które miały miejsce </a:t>
            </a:r>
          </a:p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 2022  roku</a:t>
            </a:r>
          </a:p>
        </p:txBody>
      </p:sp>
    </p:spTree>
    <p:extLst>
      <p:ext uri="{BB962C8B-B14F-4D97-AF65-F5344CB8AC3E}">
        <p14:creationId xmlns:p14="http://schemas.microsoft.com/office/powerpoint/2010/main" val="230445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557" y="1697571"/>
            <a:ext cx="8373616" cy="4992960"/>
          </a:xfrm>
        </p:spPr>
        <p:txBody>
          <a:bodyPr rtlCol="0">
            <a:normAutofit/>
          </a:bodyPr>
          <a:lstStyle/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20 czerwca 2022 r.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Serock droga krajowa nr 61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Zderzenie samochodu osobowego z łosiem, 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4 zastępy PSP i OSP, 17 strażaków,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1 ofiara śmiertelna.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998AE3-E279-454F-8EC5-89DB9589A7EB}"/>
              </a:ext>
            </a:extLst>
          </p:cNvPr>
          <p:cNvSpPr/>
          <p:nvPr/>
        </p:nvSpPr>
        <p:spPr>
          <a:xfrm>
            <a:off x="1931084" y="491775"/>
            <a:ext cx="5281832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Najpoważniejsze zdarzenia, które miały miejsce </a:t>
            </a:r>
          </a:p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 2022  roku</a:t>
            </a:r>
          </a:p>
        </p:txBody>
      </p:sp>
      <p:pic>
        <p:nvPicPr>
          <p:cNvPr id="2" name="Picture 2" descr="Znalezione obrazy dla zapytania: powiat legionowski logo">
            <a:extLst>
              <a:ext uri="{FF2B5EF4-FFF2-40B4-BE49-F238E27FC236}">
                <a16:creationId xmlns:a16="http://schemas.microsoft.com/office/drawing/2014/main" id="{B4A2C156-DC43-8EFF-4BD6-AF4A88D2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k dostępnego opisu zdjęcia.">
            <a:extLst>
              <a:ext uri="{FF2B5EF4-FFF2-40B4-BE49-F238E27FC236}">
                <a16:creationId xmlns:a16="http://schemas.microsoft.com/office/drawing/2014/main" id="{B85E15A8-2A37-9476-C389-90E6E2B7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02" y="1983755"/>
            <a:ext cx="3315444" cy="44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557" y="1697571"/>
            <a:ext cx="8373616" cy="4992960"/>
          </a:xfrm>
        </p:spPr>
        <p:txBody>
          <a:bodyPr rtlCol="0">
            <a:normAutofit/>
          </a:bodyPr>
          <a:lstStyle/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20 września 2022 r.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Serock droga krajowa nr 61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Zderzenie samochodu osobowego, 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4 zastępy PSP i OSP,WSP, 14 strażaków,</a:t>
            </a:r>
          </a:p>
          <a:p>
            <a:pPr marL="360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2 os. poszkodowane</a:t>
            </a:r>
          </a:p>
          <a:p>
            <a:pPr marL="742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998AE3-E279-454F-8EC5-89DB9589A7EB}"/>
              </a:ext>
            </a:extLst>
          </p:cNvPr>
          <p:cNvSpPr/>
          <p:nvPr/>
        </p:nvSpPr>
        <p:spPr>
          <a:xfrm>
            <a:off x="1931084" y="491775"/>
            <a:ext cx="5281832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Najpoważniejsze zdarzenia, które miały miejsce </a:t>
            </a:r>
          </a:p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 2022  roku</a:t>
            </a:r>
          </a:p>
        </p:txBody>
      </p:sp>
      <p:pic>
        <p:nvPicPr>
          <p:cNvPr id="2" name="Picture 2" descr="Znalezione obrazy dla zapytania: powiat legionowski logo">
            <a:extLst>
              <a:ext uri="{FF2B5EF4-FFF2-40B4-BE49-F238E27FC236}">
                <a16:creationId xmlns:a16="http://schemas.microsoft.com/office/drawing/2014/main" id="{B4A2C156-DC43-8EFF-4BD6-AF4A88D2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k dostępnego opisu zdjęcia.">
            <a:extLst>
              <a:ext uri="{FF2B5EF4-FFF2-40B4-BE49-F238E27FC236}">
                <a16:creationId xmlns:a16="http://schemas.microsoft.com/office/drawing/2014/main" id="{2E8CF4B0-0B26-5DEB-D54F-45D17254E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32" y="3146740"/>
            <a:ext cx="2835033" cy="35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k dostępnego opisu zdjęcia.">
            <a:extLst>
              <a:ext uri="{FF2B5EF4-FFF2-40B4-BE49-F238E27FC236}">
                <a16:creationId xmlns:a16="http://schemas.microsoft.com/office/drawing/2014/main" id="{C0C005B5-2E7B-E034-5E10-B6723E10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2989"/>
            <a:ext cx="3639851" cy="45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0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02358"/>
              </p:ext>
            </p:extLst>
          </p:nvPr>
        </p:nvGraphicFramePr>
        <p:xfrm>
          <a:off x="1731457" y="2564906"/>
          <a:ext cx="5760640" cy="3793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2542">
                  <a:extLst>
                    <a:ext uri="{9D8B030D-6E8A-4147-A177-3AD203B41FA5}">
                      <a16:colId xmlns:a16="http://schemas.microsoft.com/office/drawing/2014/main" val="755623323"/>
                    </a:ext>
                  </a:extLst>
                </a:gridCol>
                <a:gridCol w="2878098">
                  <a:extLst>
                    <a:ext uri="{9D8B030D-6E8A-4147-A177-3AD203B41FA5}">
                      <a16:colId xmlns:a16="http://schemas.microsoft.com/office/drawing/2014/main" val="1757048152"/>
                    </a:ext>
                  </a:extLst>
                </a:gridCol>
              </a:tblGrid>
              <a:tr h="7195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</a:rPr>
                        <a:t>Rodzaj zdarzenia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Liczba zdarzeń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7145736"/>
                  </a:ext>
                </a:extLst>
              </a:tr>
              <a:tr h="7195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</a:rPr>
                        <a:t>Pożary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161910"/>
                  </a:ext>
                </a:extLst>
              </a:tr>
              <a:tr h="7195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</a:rPr>
                        <a:t>Miejscowe zagrożenia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406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0838362"/>
                  </a:ext>
                </a:extLst>
              </a:tr>
              <a:tr h="91508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</a:rPr>
                        <a:t>Alarmy fałszywe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523545"/>
                  </a:ext>
                </a:extLst>
              </a:tr>
              <a:tr h="7195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</a:rPr>
                        <a:t>Razem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507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1397514"/>
                  </a:ext>
                </a:extLst>
              </a:tr>
            </a:tbl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id="{A8C2B942-7F2B-4773-8B22-0D50AB57E642}"/>
              </a:ext>
            </a:extLst>
          </p:cNvPr>
          <p:cNvSpPr/>
          <p:nvPr/>
        </p:nvSpPr>
        <p:spPr>
          <a:xfrm>
            <a:off x="1569087" y="499892"/>
            <a:ext cx="6085383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Informacja o liczbie zdarzeń na terenie </a:t>
            </a:r>
          </a:p>
          <a:p>
            <a:pPr algn="ctr">
              <a:defRPr/>
            </a:pPr>
            <a:r>
              <a:rPr lang="pl-PL" sz="2000" b="1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  <a:cs typeface="Times New Roman" pitchFamily="18" charset="0"/>
              </a:rPr>
              <a:t>gminy Serock</a:t>
            </a:r>
            <a:r>
              <a:rPr lang="pl-PL" sz="2000" b="1" dirty="0">
                <a:solidFill>
                  <a:srgbClr val="376092"/>
                </a:solidFill>
                <a:cs typeface="Times New Roman" pitchFamily="18" charset="0"/>
              </a:rPr>
              <a:t> w 2022 roku </a:t>
            </a:r>
          </a:p>
          <a:p>
            <a:pPr algn="ctr">
              <a:defRPr/>
            </a:pPr>
            <a:r>
              <a:rPr lang="pl-PL" sz="2000" b="1" dirty="0">
                <a:solidFill>
                  <a:srgbClr val="376092"/>
                </a:solidFill>
                <a:cs typeface="Times New Roman" pitchFamily="18" charset="0"/>
              </a:rPr>
              <a:t>z rozbiciem na rodzaj zdarzenia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E44F5B-3ED3-4A68-993B-B38911041E05}"/>
              </a:ext>
            </a:extLst>
          </p:cNvPr>
          <p:cNvSpPr/>
          <p:nvPr/>
        </p:nvSpPr>
        <p:spPr>
          <a:xfrm>
            <a:off x="1634157" y="499891"/>
            <a:ext cx="5955241" cy="1015664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B0CF1535-B6DE-400E-AC01-7CCF3B2F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2167718" y="500479"/>
            <a:ext cx="4888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Interwencje jednostek OSP z gminy Serock </a:t>
            </a:r>
            <a:r>
              <a:rPr lang="pl-PL" sz="2400" b="1" dirty="0">
                <a:solidFill>
                  <a:srgbClr val="376092"/>
                </a:solidFill>
                <a:cs typeface="Times New Roman" panose="02020603050405020304" pitchFamily="18" charset="0"/>
              </a:rPr>
              <a:t>w 2022 </a:t>
            </a:r>
            <a:r>
              <a:rPr lang="pl-PL" sz="2400" dirty="0">
                <a:solidFill>
                  <a:srgbClr val="376092"/>
                </a:solidFill>
              </a:rPr>
              <a:t>r. </a:t>
            </a:r>
          </a:p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w rozbiciu na rodzaj zdarzenia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500478"/>
            <a:ext cx="5524035" cy="1217979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77C59896-9BAD-427A-A271-0B173CE7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9B85421-6EFD-79A7-3CAF-3A953263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996952"/>
            <a:ext cx="8610600" cy="2571750"/>
          </a:xfrm>
          <a:prstGeom prst="rect">
            <a:avLst/>
          </a:prstGeom>
        </p:spPr>
      </p:pic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F8E9D9EF-7EEE-5A56-F3B8-58BAB8753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47678"/>
              </p:ext>
            </p:extLst>
          </p:nvPr>
        </p:nvGraphicFramePr>
        <p:xfrm>
          <a:off x="2051721" y="3717032"/>
          <a:ext cx="6825580" cy="185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6169091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47550273"/>
                    </a:ext>
                  </a:extLst>
                </a:gridCol>
                <a:gridCol w="1575069">
                  <a:extLst>
                    <a:ext uri="{9D8B030D-6E8A-4147-A177-3AD203B41FA5}">
                      <a16:colId xmlns:a16="http://schemas.microsoft.com/office/drawing/2014/main" val="3878169979"/>
                    </a:ext>
                  </a:extLst>
                </a:gridCol>
                <a:gridCol w="1521275">
                  <a:extLst>
                    <a:ext uri="{9D8B030D-6E8A-4147-A177-3AD203B41FA5}">
                      <a16:colId xmlns:a16="http://schemas.microsoft.com/office/drawing/2014/main" val="3555515888"/>
                    </a:ext>
                  </a:extLst>
                </a:gridCol>
                <a:gridCol w="1208957">
                  <a:extLst>
                    <a:ext uri="{9D8B030D-6E8A-4147-A177-3AD203B41FA5}">
                      <a16:colId xmlns:a16="http://schemas.microsoft.com/office/drawing/2014/main" val="2150976975"/>
                    </a:ext>
                  </a:extLst>
                </a:gridCol>
              </a:tblGrid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91169"/>
                  </a:ext>
                </a:extLst>
              </a:tr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957687"/>
                  </a:ext>
                </a:extLst>
              </a:tr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661234"/>
                  </a:ext>
                </a:extLst>
              </a:tr>
              <a:tr h="462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43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0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1849762" y="476672"/>
            <a:ext cx="5524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Liczba członków OSP z gminy Serock uprawnionych do bezpośredniego udziału w działaniach ratowniczych w </a:t>
            </a:r>
            <a:r>
              <a:rPr lang="pl-PL" sz="2400" b="1" dirty="0">
                <a:solidFill>
                  <a:srgbClr val="376092"/>
                </a:solidFill>
                <a:cs typeface="Times New Roman" panose="02020603050405020304" pitchFamily="18" charset="0"/>
              </a:rPr>
              <a:t>2022 </a:t>
            </a:r>
            <a:r>
              <a:rPr lang="pl-PL" sz="2400" dirty="0">
                <a:solidFill>
                  <a:srgbClr val="376092"/>
                </a:solidFill>
              </a:rPr>
              <a:t>r.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456699"/>
            <a:ext cx="5524035" cy="1235936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9503EB5E-F8A3-4DC9-8EB8-0DAF8C7A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EB4231D-A136-43E5-21F7-D4FD6FFC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2409031"/>
            <a:ext cx="7600950" cy="3324225"/>
          </a:xfrm>
          <a:prstGeom prst="rect">
            <a:avLst/>
          </a:prstGeom>
        </p:spPr>
      </p:pic>
      <p:graphicFrame>
        <p:nvGraphicFramePr>
          <p:cNvPr id="2" name="Tabela 11">
            <a:extLst>
              <a:ext uri="{FF2B5EF4-FFF2-40B4-BE49-F238E27FC236}">
                <a16:creationId xmlns:a16="http://schemas.microsoft.com/office/drawing/2014/main" id="{4A665370-B3F1-347D-482B-BAEE9C9E6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46772"/>
              </p:ext>
            </p:extLst>
          </p:nvPr>
        </p:nvGraphicFramePr>
        <p:xfrm>
          <a:off x="3635895" y="3140968"/>
          <a:ext cx="4736580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>
                  <a:extLst>
                    <a:ext uri="{9D8B030D-6E8A-4147-A177-3AD203B41FA5}">
                      <a16:colId xmlns:a16="http://schemas.microsoft.com/office/drawing/2014/main" val="636891372"/>
                    </a:ext>
                  </a:extLst>
                </a:gridCol>
                <a:gridCol w="2000275">
                  <a:extLst>
                    <a:ext uri="{9D8B030D-6E8A-4147-A177-3AD203B41FA5}">
                      <a16:colId xmlns:a16="http://schemas.microsoft.com/office/drawing/2014/main" val="104488680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6728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4681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5248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29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68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2425827" y="476672"/>
            <a:ext cx="4378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Średni wiek pojazdów jednostek OSP z terenu gminy Serock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Znalezione obrazy dla zapytania: powiat legionowski logo">
            <a:extLst>
              <a:ext uri="{FF2B5EF4-FFF2-40B4-BE49-F238E27FC236}">
                <a16:creationId xmlns:a16="http://schemas.microsoft.com/office/drawing/2014/main" id="{720AE637-EECB-4A67-B9C2-3A3359BF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1CCEDB3-AFBD-F8E4-611D-09EBAFE07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668977"/>
              </p:ext>
            </p:extLst>
          </p:nvPr>
        </p:nvGraphicFramePr>
        <p:xfrm>
          <a:off x="1201993" y="2245514"/>
          <a:ext cx="68195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1521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>
            <a:extLst>
              <a:ext uri="{FF2B5EF4-FFF2-40B4-BE49-F238E27FC236}">
                <a16:creationId xmlns:a16="http://schemas.microsoft.com/office/drawing/2014/main" id="{4F99FB5F-F12B-4819-AFEC-E7CA257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2BDB3EEA-30BA-4D3C-B6D4-BBAB0590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36199E-C2AC-4B29-B570-BC52FC938C8A}"/>
              </a:ext>
            </a:extLst>
          </p:cNvPr>
          <p:cNvSpPr txBox="1"/>
          <p:nvPr/>
        </p:nvSpPr>
        <p:spPr>
          <a:xfrm>
            <a:off x="2167718" y="476672"/>
            <a:ext cx="4888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rgbClr val="376092"/>
                </a:solidFill>
              </a:rPr>
              <a:t>Interwencje jednostek </a:t>
            </a:r>
            <a:r>
              <a:rPr lang="pl-PL" sz="2400" b="1" dirty="0">
                <a:solidFill>
                  <a:srgbClr val="376092"/>
                </a:solidFill>
                <a:cs typeface="Times New Roman" panose="02020603050405020304" pitchFamily="18" charset="0"/>
              </a:rPr>
              <a:t>w 2022 r.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5C413-62BE-4FC9-8C9D-AC504C12203E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AC117D1-53EF-4AD5-9234-AD5125275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410398"/>
              </p:ext>
            </p:extLst>
          </p:nvPr>
        </p:nvGraphicFramePr>
        <p:xfrm>
          <a:off x="303299" y="2204864"/>
          <a:ext cx="8537402" cy="431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605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56835082-265F-478E-AD37-E749EBE5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/>
          <a:lstStyle/>
          <a:p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Liczba zdarzeń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z podziałem na gminy </a:t>
            </a:r>
            <a:b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w 2022 r.</a:t>
            </a:r>
            <a:b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Znalezione obrazy dla zapytania: powiat legionowski logo">
            <a:extLst>
              <a:ext uri="{FF2B5EF4-FFF2-40B4-BE49-F238E27FC236}">
                <a16:creationId xmlns:a16="http://schemas.microsoft.com/office/drawing/2014/main" id="{FF0EE281-39E6-4C52-B4ED-0D7F5262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076153A-57EC-4709-912F-D855005B8E92}"/>
              </a:ext>
            </a:extLst>
          </p:cNvPr>
          <p:cNvSpPr/>
          <p:nvPr/>
        </p:nvSpPr>
        <p:spPr>
          <a:xfrm>
            <a:off x="1691680" y="396635"/>
            <a:ext cx="5832648" cy="728109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80E52283-FAEE-43E5-814D-20E0788DC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72257"/>
              </p:ext>
            </p:extLst>
          </p:nvPr>
        </p:nvGraphicFramePr>
        <p:xfrm>
          <a:off x="969453" y="1749878"/>
          <a:ext cx="7277102" cy="497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248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891079" y="484716"/>
            <a:ext cx="5591274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Ukończone szkolenia przez strażaków OSP 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z Gminy Serock</a:t>
            </a:r>
          </a:p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 2022 r.</a:t>
            </a:r>
            <a:endParaRPr lang="pl-PL" sz="2400" b="1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6D5ACE18-7FCA-4809-99CC-65C8FFE2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8C2A0-3AE9-457A-8082-2E148688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780928"/>
            <a:ext cx="7848872" cy="3240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Szkolenie naczelników OSP –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1 absolwent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(OSP Wola Kiełpińska)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Szkolenie współdziałania z LPR -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3 absolwentów </a:t>
            </a:r>
            <a:br>
              <a:rPr lang="pl-PL" sz="2400" dirty="0">
                <a:latin typeface="+mj-lt"/>
                <a:cs typeface="Times New Roman" panose="02020603050405020304" pitchFamily="18" charset="0"/>
              </a:rPr>
            </a:br>
            <a:r>
              <a:rPr lang="pl-PL" sz="2400" dirty="0">
                <a:latin typeface="+mj-lt"/>
                <a:cs typeface="Times New Roman" panose="02020603050405020304" pitchFamily="18" charset="0"/>
              </a:rPr>
              <a:t>(OSP Wola Kiełpińska, OSP Gąsiorowo, OSP Stanisławowo Zegrzyńskie)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Szkolenie kierujących działaniem ratowniczym dla członków Ochotniczych Straży Pożarnych (dowódców OSP) –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2 absolwentów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(OSP Wola Kiełpińska).</a:t>
            </a:r>
          </a:p>
          <a:p>
            <a:pPr marL="0" indent="0">
              <a:buNone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6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22ED5114-22B9-47D1-A00E-169CC868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E83B3D0D-88A0-45E2-A2D0-135856D6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786"/>
            <a:ext cx="8229600" cy="778098"/>
          </a:xfrm>
        </p:spPr>
        <p:txBody>
          <a:bodyPr/>
          <a:lstStyle/>
          <a:p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Poszkodowani w pożarach i miejscowych zagrożeniach</a:t>
            </a:r>
            <a:b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376092"/>
                </a:solidFill>
                <a:cs typeface="Times New Roman" panose="02020603050405020304" pitchFamily="18" charset="0"/>
              </a:rPr>
              <a:t>do dnia 31.12.2022 r.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58E46CD-5B6C-49B3-ABA5-039AEFCB294F}"/>
              </a:ext>
            </a:extLst>
          </p:cNvPr>
          <p:cNvSpPr/>
          <p:nvPr/>
        </p:nvSpPr>
        <p:spPr>
          <a:xfrm>
            <a:off x="1619672" y="396635"/>
            <a:ext cx="5976664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EC1147E2-1A4D-4EBA-991E-DDCB7A13B122}"/>
              </a:ext>
            </a:extLst>
          </p:cNvPr>
          <p:cNvGraphicFramePr>
            <a:graphicFrameLocks/>
          </p:cNvGraphicFramePr>
          <p:nvPr/>
        </p:nvGraphicFramePr>
        <p:xfrm>
          <a:off x="1420006" y="1916832"/>
          <a:ext cx="6303987" cy="433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440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2545"/>
            <a:ext cx="8229600" cy="4908819"/>
          </a:xfrm>
        </p:spPr>
        <p:txBody>
          <a:bodyPr/>
          <a:lstStyle/>
          <a:p>
            <a:pPr lvl="1"/>
            <a:r>
              <a:rPr lang="pl-PL" sz="1600" dirty="0"/>
              <a:t>Przeprowadzono kontrole podstawowe w obiektach wyznaczonych do kontroli wg. „Rocznego planu czynności kontrolno-rozpoznawczych prowadzonych na terenie powiatu legionowskiego na 2022 rok”.</a:t>
            </a:r>
          </a:p>
          <a:p>
            <a:pPr lvl="1"/>
            <a:r>
              <a:rPr lang="pl-PL" sz="1600" dirty="0"/>
              <a:t>Przeprowadzono kontrole odbiorowe obiektów nowo wybudowanych,</a:t>
            </a:r>
          </a:p>
          <a:p>
            <a:pPr lvl="1"/>
            <a:r>
              <a:rPr lang="pl-PL" sz="1600" dirty="0"/>
              <a:t>Przeprowadzono kontrole podstawowe obiektów, w związku z wnioskami podmiotów o wydanie opinii nt. ich stanu zabezpieczenia przeciwpożarowego, niezbędnych do przedstawienia innym organom (m. in. przedszkola, obiekty hotelarskie, miejsca zbierania/wytwarzania odpadów),</a:t>
            </a:r>
          </a:p>
          <a:p>
            <a:pPr lvl="1"/>
            <a:r>
              <a:rPr lang="pl-PL" sz="1600" dirty="0"/>
              <a:t>W ramach akcji „Bezpieczne wakacje” oraz „Bezpieczne ferie” prowadzono kontrole obiektów przewidzianych do pobytu dzieci i młodzieży w okresie letnim i zimowym.</a:t>
            </a:r>
          </a:p>
          <a:p>
            <a:pPr lvl="1"/>
            <a:r>
              <a:rPr lang="pl-PL" sz="1600" dirty="0"/>
              <a:t>Opiniowano letni wypoczynek dzieci i młodzieży.</a:t>
            </a:r>
          </a:p>
          <a:p>
            <a:pPr lvl="1"/>
            <a:r>
              <a:rPr lang="pl-PL" sz="1600" dirty="0"/>
              <a:t>Opiniowano stan zabezpieczenia przeciwpożarowego obiektów i terenów przeznaczonych do organizacji imprez masowych.</a:t>
            </a:r>
          </a:p>
          <a:p>
            <a:pPr lvl="1"/>
            <a:r>
              <a:rPr lang="pl-PL" sz="1600" dirty="0"/>
              <a:t>Opiniowano operaty przeciwpożarowe opracowane dla miejsc przeznaczonych do zbierania/magazynowania/wytwarzania odpadów</a:t>
            </a:r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B1765993-03FA-480E-B37B-3A12D38F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D4BC82FE-EF2C-41FE-91DA-93FC9B243441}"/>
              </a:ext>
            </a:extLst>
          </p:cNvPr>
          <p:cNvSpPr/>
          <p:nvPr/>
        </p:nvSpPr>
        <p:spPr>
          <a:xfrm>
            <a:off x="1915505" y="638145"/>
            <a:ext cx="5341206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 ZAKRESIE KONTROLNO –  ROZPOZNAWCZYM: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3651616-732C-4E0E-810E-164CC8FE8592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434652" y="294076"/>
            <a:ext cx="6318698" cy="1195937"/>
          </a:xfrm>
        </p:spPr>
        <p:txBody>
          <a:bodyPr/>
          <a:lstStyle/>
          <a:p>
            <a:pPr lvl="0"/>
            <a:br>
              <a:rPr lang="pl-PL" dirty="0"/>
            </a:b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1800" b="1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roku 2022 </a:t>
            </a: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Komenda Powiatowa PSP w Legionowie przeprowadziła  w Gminie Serock </a:t>
            </a:r>
            <a:r>
              <a:rPr lang="pl-PL" altLang="pl-PL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czynności kontrolno-rozpoznawczych, w tym kontrole podstawowe, odbiorowe.</a:t>
            </a:r>
            <a:b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1800" dirty="0">
                <a:ea typeface="Times New Roman" panose="02020603050405020304" pitchFamily="18" charset="0"/>
              </a:rPr>
            </a:br>
            <a:br>
              <a:rPr lang="pl-PL" altLang="pl-PL" sz="1050" dirty="0"/>
            </a:br>
            <a:endParaRPr lang="pl-PL" sz="1800" dirty="0"/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96600" y="1730843"/>
            <a:ext cx="7556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Tabela.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Zestawienie ilości kontroli w rozróżnieniu na rodzaje kontroli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6B22EF9-5A8C-4DAB-B2BA-04EE737752FE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2420888"/>
          <a:ext cx="6120680" cy="13616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611516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5767935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7293022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03423448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747945169"/>
                    </a:ext>
                  </a:extLst>
                </a:gridCol>
              </a:tblGrid>
              <a:tr h="63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Rodzaj kontroli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kontroli (ogółem)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Liczba kontroli (zaplanowanych)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Liczba kontroli (doraźnych)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110945"/>
                  </a:ext>
                </a:extLst>
              </a:tr>
              <a:tr h="373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Kontrola podstawowa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32042"/>
                  </a:ext>
                </a:extLst>
              </a:tr>
              <a:tr h="273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Odbiór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490679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12CE01D1-E633-4D6A-AF4D-0A0B9424330C}"/>
              </a:ext>
            </a:extLst>
          </p:cNvPr>
          <p:cNvSpPr/>
          <p:nvPr/>
        </p:nvSpPr>
        <p:spPr>
          <a:xfrm>
            <a:off x="1619672" y="294076"/>
            <a:ext cx="6048672" cy="1195937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5C52A8EB-A085-497C-BF2F-151766C613A2}"/>
              </a:ext>
            </a:extLst>
          </p:cNvPr>
          <p:cNvSpPr/>
          <p:nvPr/>
        </p:nvSpPr>
        <p:spPr>
          <a:xfrm>
            <a:off x="2022215" y="499892"/>
            <a:ext cx="504056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Kontrole podstawowe w Gminie Serock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30BDBD7-7FEC-44FE-847D-2824773A7516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6583F3-80AB-7197-D6E1-32A75FBA8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676400"/>
            <a:ext cx="64293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E80034B3-8F20-432F-A26A-10ECAC01798F}"/>
              </a:ext>
            </a:extLst>
          </p:cNvPr>
          <p:cNvGraphicFramePr/>
          <p:nvPr/>
        </p:nvGraphicFramePr>
        <p:xfrm>
          <a:off x="1619671" y="1692635"/>
          <a:ext cx="5754125" cy="432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C7ADA8CC-14C3-47DF-9D8D-BFF2C8C6403E}"/>
              </a:ext>
            </a:extLst>
          </p:cNvPr>
          <p:cNvSpPr/>
          <p:nvPr/>
        </p:nvSpPr>
        <p:spPr>
          <a:xfrm>
            <a:off x="2022215" y="499892"/>
            <a:ext cx="504056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Kontrole odbiorowe w poszczególnych gminach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D1B28F9-D6BD-4024-B905-DC805551B17B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414327" y="2116333"/>
            <a:ext cx="6893844" cy="296885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9531" y="1893263"/>
          <a:ext cx="8388933" cy="45551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9166">
                  <a:extLst>
                    <a:ext uri="{9D8B030D-6E8A-4147-A177-3AD203B41FA5}">
                      <a16:colId xmlns:a16="http://schemas.microsoft.com/office/drawing/2014/main" val="894464990"/>
                    </a:ext>
                  </a:extLst>
                </a:gridCol>
                <a:gridCol w="3386821">
                  <a:extLst>
                    <a:ext uri="{9D8B030D-6E8A-4147-A177-3AD203B41FA5}">
                      <a16:colId xmlns:a16="http://schemas.microsoft.com/office/drawing/2014/main" val="573091891"/>
                    </a:ext>
                  </a:extLst>
                </a:gridCol>
                <a:gridCol w="2100991">
                  <a:extLst>
                    <a:ext uri="{9D8B030D-6E8A-4147-A177-3AD203B41FA5}">
                      <a16:colId xmlns:a16="http://schemas.microsoft.com/office/drawing/2014/main" val="3476233445"/>
                    </a:ext>
                  </a:extLst>
                </a:gridCol>
                <a:gridCol w="2381955">
                  <a:extLst>
                    <a:ext uri="{9D8B030D-6E8A-4147-A177-3AD203B41FA5}">
                      <a16:colId xmlns:a16="http://schemas.microsoft.com/office/drawing/2014/main" val="3485632586"/>
                    </a:ext>
                  </a:extLst>
                </a:gridCol>
              </a:tblGrid>
              <a:tr h="102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GRUPY OBIEKTÓW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Liczba kontroli (ogółem)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Liczba kontroli z nieprawidłowościami w obiektach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3351421"/>
                  </a:ext>
                </a:extLst>
              </a:tr>
              <a:tr h="1083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1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Obiekty użyteczności publicznej, w tym: szkoły, żłobki i przedszkola, budynki biurowe, sklepy i supermarkety, lokale gastronomiczne, obiekty widowiskowo-sportowe, muzea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930917"/>
                  </a:ext>
                </a:extLst>
              </a:tr>
              <a:tr h="26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2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Budynki mieszkalne wielorodzinne - bloki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125903"/>
                  </a:ext>
                </a:extLst>
              </a:tr>
              <a:tr h="26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3</a:t>
                      </a:r>
                      <a:endParaRPr lang="pl-PL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Obiekty produkcyjne i magazynowe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976804"/>
                  </a:ext>
                </a:extLst>
              </a:tr>
              <a:tr h="649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4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Obiekty zamieszkania zbiorowego, w tym: hotele, domy wczasowe i pensjonaty, domy dziecka, domy pomocy społecznej</a:t>
                      </a: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065074"/>
                  </a:ext>
                </a:extLst>
              </a:tr>
              <a:tr h="649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401065"/>
                  </a:ext>
                </a:extLst>
              </a:tr>
              <a:tr h="25656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W tym:</a:t>
                      </a:r>
                      <a:endParaRPr lang="pl-PL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167541"/>
                  </a:ext>
                </a:extLst>
              </a:tr>
              <a:tr h="26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Obiekty wypoczynku dzieci i młodzieży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87518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190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alt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A4ABE4A2-8961-4DDD-AB18-CA8BE37A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4005C50-509D-4205-8B83-6F522EAB8322}"/>
              </a:ext>
            </a:extLst>
          </p:cNvPr>
          <p:cNvSpPr/>
          <p:nvPr/>
        </p:nvSpPr>
        <p:spPr>
          <a:xfrm>
            <a:off x="1849762" y="499892"/>
            <a:ext cx="544447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Zestawienie ilości kontroli w rozróżnieniu na podstawowe grupy obiektów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007D2B2-F9E3-482F-8264-5FACABCBA3B3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434652" y="294077"/>
            <a:ext cx="6318698" cy="686651"/>
          </a:xfrm>
        </p:spPr>
        <p:txBody>
          <a:bodyPr/>
          <a:lstStyle/>
          <a:p>
            <a:pPr lvl="0"/>
            <a:br>
              <a:rPr lang="pl-PL" dirty="0"/>
            </a:br>
            <a: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Zestawienie wybranych nieprawidłowości</a:t>
            </a:r>
            <a:br>
              <a:rPr lang="pl-PL" altLang="pl-PL" sz="1800" dirty="0">
                <a:solidFill>
                  <a:srgbClr val="37609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1800" dirty="0">
                <a:ea typeface="Times New Roman" panose="02020603050405020304" pitchFamily="18" charset="0"/>
              </a:rPr>
            </a:br>
            <a:br>
              <a:rPr lang="pl-PL" altLang="pl-PL" sz="1050" dirty="0"/>
            </a:br>
            <a:endParaRPr lang="pl-PL" sz="1800" dirty="0"/>
          </a:p>
        </p:txBody>
      </p:sp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D96B30A7-58AA-45A2-BB75-555F7214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B108C086-4ED6-4CE4-B9F6-60379FE1A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14315"/>
              </p:ext>
            </p:extLst>
          </p:nvPr>
        </p:nvGraphicFramePr>
        <p:xfrm>
          <a:off x="1691680" y="1196753"/>
          <a:ext cx="5760640" cy="40571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3624">
                  <a:extLst>
                    <a:ext uri="{9D8B030D-6E8A-4147-A177-3AD203B41FA5}">
                      <a16:colId xmlns:a16="http://schemas.microsoft.com/office/drawing/2014/main" val="3550860059"/>
                    </a:ext>
                  </a:extLst>
                </a:gridCol>
                <a:gridCol w="4238869">
                  <a:extLst>
                    <a:ext uri="{9D8B030D-6E8A-4147-A177-3AD203B41FA5}">
                      <a16:colId xmlns:a16="http://schemas.microsoft.com/office/drawing/2014/main" val="959771044"/>
                    </a:ext>
                  </a:extLst>
                </a:gridCol>
                <a:gridCol w="938147">
                  <a:extLst>
                    <a:ext uri="{9D8B030D-6E8A-4147-A177-3AD203B41FA5}">
                      <a16:colId xmlns:a16="http://schemas.microsoft.com/office/drawing/2014/main" val="1208229282"/>
                    </a:ext>
                  </a:extLst>
                </a:gridCol>
              </a:tblGrid>
              <a:tr h="438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L.p.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Rodzaj nieprawidłowości</a:t>
                      </a:r>
                      <a:endParaRPr lang="pl-P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Ilość</a:t>
                      </a:r>
                      <a:endParaRPr lang="pl-P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39182"/>
                  </a:ext>
                </a:extLst>
              </a:tr>
              <a:tr h="76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mogące spowodować zagrożenie życia ludzi, w tym: przekroczona długość dróg ewakuacyjnych, brak oświetlenia awaryjnego, palny wystrój dróg ewakuacyjnych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467984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Brak sprawności/konserwacji instalacji użytkowych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012283"/>
                  </a:ext>
                </a:extLst>
              </a:tr>
              <a:tr h="20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Brak zapewnienia dróg pożarowych/zły stan dojazdów pożarowych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252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instalacji wodociągowych przeciwpożarowych (hydrantów wewnętrznych)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550755"/>
                  </a:ext>
                </a:extLst>
              </a:tr>
              <a:tr h="406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Nieprawidłowości dotyczące instrukcji bezpieczeństwa pożarowego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362392"/>
                  </a:ext>
                </a:extLst>
              </a:tr>
              <a:tr h="115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Inne nieprawidłowości, w tym: brak sprawności/konserwacji urządzeń przeciwpożarowych, niewłaściwe oznakowanie znakami bezpieczeństwa i ewakuacji, brak dokonania oceny zagrożenia wybuchem, składowanie materiałów palnych przy granicy działki, brak szkoleń z zakresu ppoż.</a:t>
                      </a:r>
                      <a:endParaRPr lang="pl-PL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349697"/>
                  </a:ext>
                </a:extLst>
              </a:tr>
              <a:tr h="2421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Ogółem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655637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12CE01D1-E633-4D6A-AF4D-0A0B9424330C}"/>
              </a:ext>
            </a:extLst>
          </p:cNvPr>
          <p:cNvSpPr/>
          <p:nvPr/>
        </p:nvSpPr>
        <p:spPr>
          <a:xfrm>
            <a:off x="1619672" y="294077"/>
            <a:ext cx="5976664" cy="686651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6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190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alt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 descr="Znalezione obrazy dla zapytania: powiat legionowski logo">
            <a:extLst>
              <a:ext uri="{FF2B5EF4-FFF2-40B4-BE49-F238E27FC236}">
                <a16:creationId xmlns:a16="http://schemas.microsoft.com/office/drawing/2014/main" id="{5FD4A03A-13E7-4F51-9626-8E05CCE0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F6F58EA-4E9D-4B1D-A019-AA8265B230C2}"/>
              </a:ext>
            </a:extLst>
          </p:cNvPr>
          <p:cNvGraphicFramePr>
            <a:graphicFrameLocks noGrp="1"/>
          </p:cNvGraphicFramePr>
          <p:nvPr/>
        </p:nvGraphicFramePr>
        <p:xfrm>
          <a:off x="1036493" y="1692635"/>
          <a:ext cx="6337304" cy="25410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7198">
                  <a:extLst>
                    <a:ext uri="{9D8B030D-6E8A-4147-A177-3AD203B41FA5}">
                      <a16:colId xmlns:a16="http://schemas.microsoft.com/office/drawing/2014/main" val="3622442722"/>
                    </a:ext>
                  </a:extLst>
                </a:gridCol>
                <a:gridCol w="3766750">
                  <a:extLst>
                    <a:ext uri="{9D8B030D-6E8A-4147-A177-3AD203B41FA5}">
                      <a16:colId xmlns:a16="http://schemas.microsoft.com/office/drawing/2014/main" val="2781672695"/>
                    </a:ext>
                  </a:extLst>
                </a:gridCol>
                <a:gridCol w="2023356">
                  <a:extLst>
                    <a:ext uri="{9D8B030D-6E8A-4147-A177-3AD203B41FA5}">
                      <a16:colId xmlns:a16="http://schemas.microsoft.com/office/drawing/2014/main" val="2429808779"/>
                    </a:ext>
                  </a:extLst>
                </a:gridCol>
              </a:tblGrid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Rodzaj prowadzonego postępowania</a:t>
                      </a:r>
                      <a:endParaRPr lang="pl-PL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Liczba</a:t>
                      </a:r>
                      <a:endParaRPr lang="pl-PL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4348760"/>
                  </a:ext>
                </a:extLst>
              </a:tr>
              <a:tr h="47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Decyzje administracyjne w sprawie usunięcia uchybień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1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888166680"/>
                  </a:ext>
                </a:extLst>
              </a:tr>
              <a:tr h="229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Opinie dotyczące wypoczynku dzieci i młodzieży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pozytywna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77324339"/>
                  </a:ext>
                </a:extLst>
              </a:tr>
              <a:tr h="480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Opinie dotyczące miejsc zbierania/wytwarzania/przetwarzania odpadów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pozytywne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50801146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Stanowiska odbiorowe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pozytywne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uwagi/zastrzeżenia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sprzeciw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913811371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8A26C0F0-F51A-416D-9BCD-0A667368750A}"/>
              </a:ext>
            </a:extLst>
          </p:cNvPr>
          <p:cNvSpPr/>
          <p:nvPr/>
        </p:nvSpPr>
        <p:spPr>
          <a:xfrm>
            <a:off x="2022215" y="499892"/>
            <a:ext cx="504056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Zestawienie działań pokontrolnych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9B26402-3E76-4AC4-B446-8279423D73E2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89" y="2420888"/>
            <a:ext cx="9059821" cy="3744416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latin typeface="+mj-lt"/>
                <a:cs typeface="Times New Roman" pitchFamily="18" charset="0"/>
              </a:rPr>
              <a:t>Komenda Powiatowa PSP w Legionowie w 2021 roku otrzymała od Burmistrza Miasta i Gminy Serock środki finansowe w wysokości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b="1" dirty="0">
                <a:latin typeface="+mj-lt"/>
                <a:cs typeface="Times New Roman" pitchFamily="18" charset="0"/>
              </a:rPr>
              <a:t>50 000 złotych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latin typeface="+mj-lt"/>
                <a:cs typeface="Times New Roman" pitchFamily="18" charset="0"/>
              </a:rPr>
              <a:t>przekazane na Fundusz Wsparcia.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400" dirty="0">
                <a:latin typeface="+mj-lt"/>
                <a:cs typeface="Times New Roman" pitchFamily="18" charset="0"/>
              </a:rPr>
              <a:t>Przekazane środki przeznaczone zostały na zakup i wyposażenie ciężkiego samochodu ratowniczo-gaśniczego </a:t>
            </a:r>
          </a:p>
          <a:p>
            <a:pPr marL="457200" lvl="1" indent="0" algn="ctr" eaLnBrk="1" fontAlgn="auto" hangingPunct="1">
              <a:spcAft>
                <a:spcPts val="600"/>
              </a:spcAft>
              <a:buNone/>
              <a:defRPr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Niniejszym składamy podziękowania za udzielone wsparcie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27616" y="480038"/>
            <a:ext cx="5001817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finansowe KP PSP uzyskane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2022 od samorządów lokalnych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DF53CB7-8830-4150-ABD2-001FB18C6A63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7D1E7B66-0CF7-471B-A0D1-50587BF0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45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89" y="1524232"/>
            <a:ext cx="9059821" cy="484780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700" dirty="0"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Wymiana wysłużonego i awaryjnego podnośnika hydraulicznego SCH 40 z 2001 roku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Wymiana łodzi ŁD- 6 na łódź płaskodenną - 150 000 zł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zupełnienie umundurowania bojowego strażaków do wymaganego normatywu  </a:t>
            </a:r>
            <a:b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55 000</a:t>
            </a: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Zapewnienie racji żywnościowych podczas długotrwałych działań ratowniczych</a:t>
            </a:r>
            <a:b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– 6 000 zł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Utrzymanie sprawności technicznej sprzętu techniki specjalnej - 20 000 zł</a:t>
            </a:r>
            <a:endParaRPr lang="pl-PL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Przeglądy pojazdów służbowych – 30 000 zł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019974" y="623002"/>
            <a:ext cx="5274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376092"/>
                </a:solidFill>
                <a:effectLst/>
              </a:rPr>
              <a:t>Potrzeby wsparcia KP PSP w Legionowie</a:t>
            </a:r>
          </a:p>
        </p:txBody>
      </p:sp>
      <p:pic>
        <p:nvPicPr>
          <p:cNvPr id="7" name="Picture 2" descr="Znalezione obrazy dla zapytania: powiat legionowski logo">
            <a:extLst>
              <a:ext uri="{FF2B5EF4-FFF2-40B4-BE49-F238E27FC236}">
                <a16:creationId xmlns:a16="http://schemas.microsoft.com/office/drawing/2014/main" id="{6D5ACE18-7FCA-4809-99CC-65C8FFE2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" y="15035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DF53CB7-8830-4150-ABD2-001FB18C6A63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57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78613"/>
            <a:ext cx="8229600" cy="484780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Prowadzenie i organizowanie działań ratowniczo – gaśniczych przez KSRG na terenie powiatu i Gminy Serock. Łącznie do dnia 31 grudnia 2022 r. 2891 zdarzeń na terenie całego powiatu, natomiast </a:t>
            </a:r>
            <a:r>
              <a:rPr lang="pl-PL" sz="2000" b="1" dirty="0">
                <a:latin typeface="+mj-lt"/>
                <a:cs typeface="Times New Roman" pitchFamily="18" charset="0"/>
              </a:rPr>
              <a:t>507 zdarzeń na terenie gminy Serock.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Działania w zakresie nadzoru nad funkcjonowaniem krajowego systemu ratowniczo-gaśniczego na terenie powiatu:</a:t>
            </a:r>
          </a:p>
          <a:p>
            <a:pPr marL="1143450" lvl="1" indent="-457200" algn="just" eaLnBrk="1" fontAlgn="auto" hangingPunct="1">
              <a:spcAft>
                <a:spcPts val="600"/>
              </a:spcAft>
              <a:buFont typeface="+mj-lt"/>
              <a:buAutoNum type="alphaL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przeprowadzenie inspekcji gotowości operacyjno-technicznej podmiotów KSRG na terenie powiatu – </a:t>
            </a:r>
            <a:r>
              <a:rPr lang="pl-PL" sz="2000" b="1" dirty="0">
                <a:latin typeface="+mj-lt"/>
                <a:cs typeface="Times New Roman" pitchFamily="18" charset="0"/>
              </a:rPr>
              <a:t>3 inspekcje SK KP PSP, </a:t>
            </a:r>
            <a:br>
              <a:rPr lang="pl-PL" sz="2000" b="1" dirty="0">
                <a:latin typeface="+mj-lt"/>
                <a:cs typeface="Times New Roman" pitchFamily="18" charset="0"/>
              </a:rPr>
            </a:br>
            <a:r>
              <a:rPr lang="pl-PL" sz="2000" b="1" dirty="0">
                <a:latin typeface="+mj-lt"/>
                <a:cs typeface="Times New Roman" pitchFamily="18" charset="0"/>
              </a:rPr>
              <a:t>3 inspekcje JRG, 11 inspekcji jednostek OSP,</a:t>
            </a:r>
            <a:endParaRPr lang="pl-PL" sz="2000" dirty="0">
              <a:latin typeface="+mj-lt"/>
              <a:cs typeface="Times New Roman" pitchFamily="18" charset="0"/>
            </a:endParaRPr>
          </a:p>
          <a:p>
            <a:pPr marL="1143450" lvl="1" indent="-457200" algn="just" eaLnBrk="1" fontAlgn="auto" hangingPunct="1">
              <a:spcAft>
                <a:spcPts val="600"/>
              </a:spcAft>
              <a:buFont typeface="+mj-lt"/>
              <a:buAutoNum type="alphaL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opracowywanie analiz z działań ratowniczo – gaśniczych prowadzonych na terenie powiatu – </a:t>
            </a:r>
            <a:r>
              <a:rPr lang="pl-PL" sz="2000" b="1" dirty="0">
                <a:latin typeface="+mj-lt"/>
                <a:cs typeface="Times New Roman" pitchFamily="18" charset="0"/>
              </a:rPr>
              <a:t>opracowano 6 analiz,</a:t>
            </a:r>
          </a:p>
        </p:txBody>
      </p:sp>
      <p:sp>
        <p:nvSpPr>
          <p:cNvPr id="6" name="Prostokąt 5"/>
          <p:cNvSpPr/>
          <p:nvPr/>
        </p:nvSpPr>
        <p:spPr>
          <a:xfrm>
            <a:off x="3141066" y="638145"/>
            <a:ext cx="309860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Działalność </a:t>
            </a:r>
            <a:r>
              <a:rPr lang="pl-PL" sz="2400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operacyjna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AF7240-E396-4D2E-8181-22BC3C88D70D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FF5A2F2A-03BB-4FFC-827D-AFBCF0E6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1434652" y="2599140"/>
            <a:ext cx="63722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Dziękuję za uwagę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20364" y="4521410"/>
            <a:ext cx="47032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</a:rPr>
              <a:t>KP PSP w Legionowie, ul. Jagiellońska 71 A</a:t>
            </a:r>
          </a:p>
          <a:p>
            <a:pPr algn="ctr">
              <a:defRPr/>
            </a:pPr>
            <a:r>
              <a:rPr lang="pl-PL" b="1" dirty="0"/>
              <a:t>legionowo@mazowsze.straz.pl</a:t>
            </a:r>
          </a:p>
          <a:p>
            <a:pPr algn="ctr">
              <a:defRPr/>
            </a:pPr>
            <a:endParaRPr lang="pl-PL" b="1" dirty="0"/>
          </a:p>
          <a:p>
            <a:pPr algn="ctr">
              <a:defRPr/>
            </a:pPr>
            <a:endParaRPr lang="pl-PL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6EBC9AB-3A94-46A1-9473-8043F06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10" y="5556063"/>
            <a:ext cx="3127903" cy="1289803"/>
          </a:xfrm>
          <a:prstGeom prst="rect">
            <a:avLst/>
          </a:prstGeom>
        </p:spPr>
      </p:pic>
      <p:pic>
        <p:nvPicPr>
          <p:cNvPr id="10" name="Picture 2" descr="Znalezione obrazy dla zapytania: powiat legionowski logo">
            <a:extLst>
              <a:ext uri="{FF2B5EF4-FFF2-40B4-BE49-F238E27FC236}">
                <a16:creationId xmlns:a16="http://schemas.microsoft.com/office/drawing/2014/main" id="{FABC7EBE-F101-455B-94E8-3E51600C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78613"/>
            <a:ext cx="8229600" cy="484780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 Rozpatrzono wnioski i wydano </a:t>
            </a:r>
            <a:r>
              <a:rPr lang="pl-PL" sz="2000" b="1" dirty="0">
                <a:latin typeface="+mj-lt"/>
                <a:cs typeface="Times New Roman" pitchFamily="18" charset="0"/>
              </a:rPr>
              <a:t>24 pozytywne decyzje </a:t>
            </a:r>
            <a:r>
              <a:rPr lang="pl-PL" sz="2000" dirty="0">
                <a:latin typeface="+mj-lt"/>
                <a:cs typeface="Times New Roman" pitchFamily="18" charset="0"/>
              </a:rPr>
              <a:t>przyznające </a:t>
            </a:r>
            <a:r>
              <a:rPr lang="pl-PL" sz="2000" b="1" dirty="0">
                <a:latin typeface="+mj-lt"/>
                <a:cs typeface="Times New Roman" pitchFamily="18" charset="0"/>
              </a:rPr>
              <a:t>świadczenia ratownicze </a:t>
            </a:r>
            <a:r>
              <a:rPr lang="pl-PL" sz="2000" dirty="0">
                <a:latin typeface="+mj-lt"/>
                <a:cs typeface="Times New Roman" pitchFamily="18" charset="0"/>
              </a:rPr>
              <a:t>dla członków Ochotniczych Straży Pożarnych z terenu gminy Serock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Udział w prewencyjnej dystrybucji jodku potasu do urzędów gmin.</a:t>
            </a:r>
          </a:p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Prowadzenie w sezonie letnim prewencyjnych patroli wspólnie z Policją na Zalewie Zegrzyńskim w ramach zwiększenia bezpieczeństwa  osób wypoczywających nad wodą.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78175" y="638145"/>
            <a:ext cx="3624390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Działalność </a:t>
            </a: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operacyjna c.d.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AF7240-E396-4D2E-8181-22BC3C88D70D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Znalezione obrazy dla zapytania: powiat legionowski logo">
            <a:extLst>
              <a:ext uri="{FF2B5EF4-FFF2-40B4-BE49-F238E27FC236}">
                <a16:creationId xmlns:a16="http://schemas.microsoft.com/office/drawing/2014/main" id="{2A562D6B-53D9-8DD6-58DA-37A27EF26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6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996952"/>
            <a:ext cx="8229600" cy="3529464"/>
          </a:xfrm>
        </p:spPr>
        <p:txBody>
          <a:bodyPr rtlCol="0">
            <a:normAutofit/>
          </a:bodyPr>
          <a:lstStyle/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 </a:t>
            </a:r>
            <a:r>
              <a:rPr lang="pl-PL" sz="2400" dirty="0">
                <a:latin typeface="+mj-lt"/>
                <a:cs typeface="Times New Roman" pitchFamily="18" charset="0"/>
              </a:rPr>
              <a:t>W miesiącach luty-marzec 2022 prowadzono działania w zakresie pomocy humanitarnej dla uchodźców z Ukrainy polegające m.in. na udziale w organizacji oraz koordynacji funkcjonowania punktów przyjęcia uchodźców, pomocy w zaopatrzeniu w żywność i inne niezbędne artykuły, zapewnieniu transportu, rozpoznaniu operacyjnym obiektów. </a:t>
            </a: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+mj-lt"/>
              <a:cs typeface="Times New Roman" pitchFamily="18" charset="0"/>
            </a:endParaRP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Picture 2" descr="Logo flaga Ukraina Polska PSP">
            <a:extLst>
              <a:ext uri="{FF2B5EF4-FFF2-40B4-BE49-F238E27FC236}">
                <a16:creationId xmlns:a16="http://schemas.microsoft.com/office/drawing/2014/main" id="{A8E352FF-299A-2A41-EE8C-9ACB395D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6368"/>
            <a:ext cx="3002896" cy="12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7415EC7-5084-2F19-B739-E6E824C3390A}"/>
              </a:ext>
            </a:extLst>
          </p:cNvPr>
          <p:cNvSpPr/>
          <p:nvPr/>
        </p:nvSpPr>
        <p:spPr>
          <a:xfrm>
            <a:off x="2878175" y="509771"/>
            <a:ext cx="362439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Działalność </a:t>
            </a: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operacyjna c.d.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POMOC UKRAINIE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11DB0CD-BC4D-7482-25B9-A90627DFFB59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 descr="Znalezione obrazy dla zapytania: powiat legionowski logo">
            <a:extLst>
              <a:ext uri="{FF2B5EF4-FFF2-40B4-BE49-F238E27FC236}">
                <a16:creationId xmlns:a16="http://schemas.microsoft.com/office/drawing/2014/main" id="{BEA874C0-42B2-2F97-C7EA-6712D15D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3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>
            <a:extLst>
              <a:ext uri="{FF2B5EF4-FFF2-40B4-BE49-F238E27FC236}">
                <a16:creationId xmlns:a16="http://schemas.microsoft.com/office/drawing/2014/main" id="{876C3D17-AB01-03F6-FBDB-9F9D89DA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16037"/>
            <a:ext cx="4319309" cy="22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78613"/>
            <a:ext cx="5544616" cy="4847803"/>
          </a:xfrm>
        </p:spPr>
        <p:txBody>
          <a:bodyPr rtlCol="0">
            <a:normAutofit/>
          </a:bodyPr>
          <a:lstStyle/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400" b="1" dirty="0">
              <a:latin typeface="+mj-lt"/>
              <a:cs typeface="Times New Roman" pitchFamily="18" charset="0"/>
            </a:endParaRP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r>
              <a:rPr lang="pl-PL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2. Zorganizowanie i koordynowanie ogólnopolskiej akcji informacyjnej dotyczącej pomocy Ukrainie </a:t>
            </a: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(dystrybucja ulotek informacyjnych przez jednostki OSP)</a:t>
            </a:r>
            <a:endParaRPr lang="pl-PL" sz="2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78175" y="509771"/>
            <a:ext cx="362439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Działalność </a:t>
            </a: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operacyjna c.d.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POMOC UKRAINIE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AF7240-E396-4D2E-8181-22BC3C88D70D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50" name="Picture 6" descr=" ">
            <a:extLst>
              <a:ext uri="{FF2B5EF4-FFF2-40B4-BE49-F238E27FC236}">
                <a16:creationId xmlns:a16="http://schemas.microsoft.com/office/drawing/2014/main" id="{186D8B79-50D9-2FAD-E997-B77F952A3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3"/>
          <a:stretch/>
        </p:blipFill>
        <p:spPr bwMode="auto">
          <a:xfrm>
            <a:off x="6177701" y="1844824"/>
            <a:ext cx="2354739" cy="23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nalezione obrazy dla zapytania: powiat legionowski logo">
            <a:extLst>
              <a:ext uri="{FF2B5EF4-FFF2-40B4-BE49-F238E27FC236}">
                <a16:creationId xmlns:a16="http://schemas.microsoft.com/office/drawing/2014/main" id="{6E8632BE-9E82-BC8D-BD20-60DEE7AB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k dostępnego opisu zdjęcia.">
            <a:extLst>
              <a:ext uri="{FF2B5EF4-FFF2-40B4-BE49-F238E27FC236}">
                <a16:creationId xmlns:a16="http://schemas.microsoft.com/office/drawing/2014/main" id="{309B7083-9A6A-6F7B-901D-990113D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316036"/>
            <a:ext cx="3384376" cy="22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2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78613"/>
            <a:ext cx="8229600" cy="4918739"/>
          </a:xfrm>
        </p:spPr>
        <p:txBody>
          <a:bodyPr numCol="2" rtlCol="0">
            <a:normAutofit/>
          </a:bodyPr>
          <a:lstStyle/>
          <a:p>
            <a:pPr marL="914400" lvl="1" indent="-457200" algn="just" eaLnBrk="1" fontAlgn="auto" hangingPunct="1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 Udział w zorganizowanej przez Komendanta Głównego PSP w zbiórce sprzętu</a:t>
            </a:r>
            <a:br>
              <a:rPr lang="pl-PL" sz="2000" dirty="0">
                <a:latin typeface="+mj-lt"/>
                <a:cs typeface="Times New Roman" pitchFamily="18" charset="0"/>
              </a:rPr>
            </a:br>
            <a:r>
              <a:rPr lang="pl-PL" sz="2000" dirty="0">
                <a:latin typeface="+mj-lt"/>
                <a:cs typeface="Times New Roman" pitchFamily="18" charset="0"/>
              </a:rPr>
              <a:t> i przekazanie strażakom na Ukrainie: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pojazdy pożarnicze </a:t>
            </a:r>
            <a:r>
              <a:rPr lang="pl-PL" sz="1600" dirty="0">
                <a:latin typeface="+mj-lt"/>
                <a:cs typeface="Times New Roman" pitchFamily="18" charset="0"/>
              </a:rPr>
              <a:t>przekazane     </a:t>
            </a:r>
          </a:p>
          <a:p>
            <a:pPr marL="457200" lvl="1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     przez jednostki OSP:         </a:t>
            </a:r>
          </a:p>
          <a:p>
            <a:pPr marL="457200" lvl="1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latin typeface="+mj-lt"/>
                <a:cs typeface="Times New Roman" pitchFamily="18" charset="0"/>
              </a:rPr>
              <a:t>     Legionowo, Janówek, Wieliszew.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środki ochrony osobistej</a:t>
            </a:r>
            <a:r>
              <a:rPr lang="pl-PL" sz="1600" dirty="0">
                <a:latin typeface="+mj-lt"/>
                <a:cs typeface="Times New Roman" pitchFamily="18" charset="0"/>
              </a:rPr>
              <a:t>: hełmy, rękawiczki, buty strażackie, ubrania specjalne, kominiarki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armatura </a:t>
            </a:r>
            <a:r>
              <a:rPr lang="pl-PL" sz="1600" b="1" dirty="0" err="1">
                <a:latin typeface="+mj-lt"/>
                <a:cs typeface="Times New Roman" pitchFamily="18" charset="0"/>
              </a:rPr>
              <a:t>pożarnicza</a:t>
            </a:r>
            <a:r>
              <a:rPr lang="pl-PL" sz="1600" dirty="0" err="1">
                <a:latin typeface="+mj-lt"/>
                <a:cs typeface="Times New Roman" pitchFamily="18" charset="0"/>
              </a:rPr>
              <a:t>:węże</a:t>
            </a:r>
            <a:r>
              <a:rPr lang="pl-PL" sz="1600" dirty="0">
                <a:latin typeface="+mj-lt"/>
                <a:cs typeface="Times New Roman" pitchFamily="18" charset="0"/>
              </a:rPr>
              <a:t>, prądownice wodne, wytwornice pianowe,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1600" dirty="0">
              <a:latin typeface="+mj-lt"/>
              <a:cs typeface="Times New Roman" pitchFamily="18" charset="0"/>
            </a:endParaRP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sprzęt medyczny</a:t>
            </a:r>
            <a:r>
              <a:rPr lang="pl-PL" sz="1600" dirty="0">
                <a:latin typeface="+mj-lt"/>
                <a:cs typeface="Times New Roman" pitchFamily="18" charset="0"/>
              </a:rPr>
              <a:t>: apteczki, kompresy </a:t>
            </a:r>
            <a:br>
              <a:rPr lang="pl-PL" sz="1600" dirty="0">
                <a:latin typeface="+mj-lt"/>
                <a:cs typeface="Times New Roman" pitchFamily="18" charset="0"/>
              </a:rPr>
            </a:br>
            <a:r>
              <a:rPr lang="pl-PL" sz="1600" dirty="0">
                <a:latin typeface="+mj-lt"/>
                <a:cs typeface="Times New Roman" pitchFamily="18" charset="0"/>
              </a:rPr>
              <a:t>i bandaże opatrunkowe, folie NRC  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1600" b="1" dirty="0">
                <a:latin typeface="+mj-lt"/>
                <a:cs typeface="Times New Roman" pitchFamily="18" charset="0"/>
              </a:rPr>
              <a:t>sprzęt specjalistyczny</a:t>
            </a:r>
            <a:r>
              <a:rPr lang="pl-PL" sz="1600" dirty="0">
                <a:latin typeface="+mj-lt"/>
                <a:cs typeface="Times New Roman" pitchFamily="18" charset="0"/>
              </a:rPr>
              <a:t>: kamery termowizyjne, agregaty prądotwórcze. </a:t>
            </a:r>
          </a:p>
          <a:p>
            <a:pPr marL="457200" lvl="1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dirty="0">
              <a:latin typeface="+mj-lt"/>
              <a:cs typeface="Times New Roman" pitchFamily="18" charset="0"/>
            </a:endParaRPr>
          </a:p>
          <a:p>
            <a:pPr marL="457200" lvl="1" indent="0" algn="just" eaLnBrk="1" fontAlgn="auto" hangingPunct="1">
              <a:spcAft>
                <a:spcPts val="600"/>
              </a:spcAft>
              <a:buNone/>
              <a:defRPr/>
            </a:pPr>
            <a:endParaRPr lang="pl-PL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16D23F0-91C3-C0DB-C7C1-1AAFB8BF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89040"/>
            <a:ext cx="3960440" cy="26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AE40A14-AA8A-8A71-28F8-4CD59753006C}"/>
              </a:ext>
            </a:extLst>
          </p:cNvPr>
          <p:cNvSpPr/>
          <p:nvPr/>
        </p:nvSpPr>
        <p:spPr>
          <a:xfrm>
            <a:off x="2878175" y="509771"/>
            <a:ext cx="362439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Działalność </a:t>
            </a: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operacyjna c.d.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POMOC UKRAINIE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AF7240-E396-4D2E-8181-22BC3C88D70D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Znalezione obrazy dla zapytania: powiat legionowski logo">
            <a:extLst>
              <a:ext uri="{FF2B5EF4-FFF2-40B4-BE49-F238E27FC236}">
                <a16:creationId xmlns:a16="http://schemas.microsoft.com/office/drawing/2014/main" id="{86644B45-11B7-8238-F0CB-7E732365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AE40A14-AA8A-8A71-28F8-4CD59753006C}"/>
              </a:ext>
            </a:extLst>
          </p:cNvPr>
          <p:cNvSpPr/>
          <p:nvPr/>
        </p:nvSpPr>
        <p:spPr>
          <a:xfrm>
            <a:off x="2878175" y="509771"/>
            <a:ext cx="362439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Działalność </a:t>
            </a: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operacyjna c.d.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Calibri"/>
              </a:rPr>
              <a:t>POMOC UKRAINIE</a:t>
            </a:r>
            <a:endParaRPr kumimoji="0" lang="pl-PL" sz="2400" b="1" i="0" u="none" strike="noStrike" kern="1200" cap="none" spc="0" normalizeH="0" baseline="0" noProof="0" dirty="0">
              <a:ln w="9000" cmpd="sng">
                <a:noFill/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AF7240-E396-4D2E-8181-22BC3C88D70D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Znalezione obrazy dla zapytania: powiat legionowski logo">
            <a:extLst>
              <a:ext uri="{FF2B5EF4-FFF2-40B4-BE49-F238E27FC236}">
                <a16:creationId xmlns:a16="http://schemas.microsoft.com/office/drawing/2014/main" id="{86644B45-11B7-8238-F0CB-7E732365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oże być zdjęciem przedstawiającym tekst „ZDARZENIA ZWIĄZANE z POMOCĄ UKRAINIE PAŃSTWOWA STRAŻ POŻARNA KP PSP w LEGIONOWIE 5% 139 2891 Ogólna liczba zdarzeńw 2022 roku Zdarzenia związane z pomocą Ukrainie”">
            <a:extLst>
              <a:ext uri="{FF2B5EF4-FFF2-40B4-BE49-F238E27FC236}">
                <a16:creationId xmlns:a16="http://schemas.microsoft.com/office/drawing/2014/main" id="{54FDF5AE-6E1F-C27D-0129-C5D5BF71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40885"/>
            <a:ext cx="712860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7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hMain_mediaViewer_imageMedium" descr="logo p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0"/>
            <a:ext cx="13906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418799" cy="2664296"/>
          </a:xfrm>
        </p:spPr>
        <p:txBody>
          <a:bodyPr rtlCol="0">
            <a:normAutofit/>
          </a:bodyPr>
          <a:lstStyle/>
          <a:p>
            <a:pPr marL="686250" lvl="1" indent="0" algn="just" eaLnBrk="1" fontAlgn="auto" hangingPunct="1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pl-PL" sz="2000" b="0" i="0" dirty="0">
                <a:solidFill>
                  <a:srgbClr val="1B1B1B"/>
                </a:solidFill>
                <a:effectLst/>
                <a:latin typeface="+mj-lt"/>
              </a:rPr>
              <a:t>W dniu 23 czerwca 2022 r. w siedzibie Legionowskiego Wodnego Ochotniczego Pogotowia Ratunkowego (Zegrze Południowe) KP PSP w Legionowie współorganizowała piknik edukacyjny dla dzieci i młodzieży „Bezpieczny wypoczynek nad Zalewem Zegrzyńskim”.</a:t>
            </a:r>
            <a:endParaRPr lang="pl-PL" sz="29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F199966-3BD0-489E-B28D-146054376765}"/>
              </a:ext>
            </a:extLst>
          </p:cNvPr>
          <p:cNvSpPr/>
          <p:nvPr/>
        </p:nvSpPr>
        <p:spPr>
          <a:xfrm>
            <a:off x="2690897" y="620688"/>
            <a:ext cx="384175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9000" cmpd="sng">
                  <a:noFill/>
                  <a:prstDash val="solid"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PREWENCJA SPOŁECZNA c.d.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50A4D05-C969-46D9-96D0-070B7BDD1FA7}"/>
              </a:ext>
            </a:extLst>
          </p:cNvPr>
          <p:cNvSpPr/>
          <p:nvPr/>
        </p:nvSpPr>
        <p:spPr>
          <a:xfrm>
            <a:off x="1849762" y="396635"/>
            <a:ext cx="5524035" cy="914400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Znalezione obrazy dla zapytania: powiat legionowski logo">
            <a:extLst>
              <a:ext uri="{FF2B5EF4-FFF2-40B4-BE49-F238E27FC236}">
                <a16:creationId xmlns:a16="http://schemas.microsoft.com/office/drawing/2014/main" id="{A7352658-C3A6-4FD5-89F4-A5698287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" y="40857"/>
            <a:ext cx="1392563" cy="1677600"/>
          </a:xfrm>
          <a:prstGeom prst="rect">
            <a:avLst/>
          </a:prstGeom>
          <a:noFill/>
          <a:effectLst>
            <a:reflection blurRad="12700" stA="38000" endPos="28000" dist="508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90B7E12B-2B6A-0D2A-7C3B-6E4B1B418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107504" y="3593373"/>
            <a:ext cx="2496520" cy="29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>
            <a:extLst>
              <a:ext uri="{FF2B5EF4-FFF2-40B4-BE49-F238E27FC236}">
                <a16:creationId xmlns:a16="http://schemas.microsoft.com/office/drawing/2014/main" id="{86A7E011-A680-F891-715D-36830237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39" y="3593373"/>
            <a:ext cx="3552395" cy="29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">
            <a:extLst>
              <a:ext uri="{FF2B5EF4-FFF2-40B4-BE49-F238E27FC236}">
                <a16:creationId xmlns:a16="http://schemas.microsoft.com/office/drawing/2014/main" id="{6A1A4FD6-12ED-508D-C441-9163C666F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22470"/>
          <a:stretch/>
        </p:blipFill>
        <p:spPr bwMode="auto">
          <a:xfrm>
            <a:off x="6228184" y="3593373"/>
            <a:ext cx="2800216" cy="29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1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8466</TotalTime>
  <Words>1492</Words>
  <Application>Microsoft Office PowerPoint</Application>
  <PresentationFormat>Pokaz na ekranie (4:3)</PresentationFormat>
  <Paragraphs>273</Paragraphs>
  <Slides>30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Garamond</vt:lpstr>
      <vt:lpstr>Times New Roman</vt:lpstr>
      <vt:lpstr>Motyw pakietu Office</vt:lpstr>
      <vt:lpstr>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zdarzeń z podziałem na gminy  w 2022 r.  </vt:lpstr>
      <vt:lpstr>Poszkodowani w pożarach i miejscowych zagrożeniach do dnia 31.12.2022 r. </vt:lpstr>
      <vt:lpstr>Prezentacja programu PowerPoint</vt:lpstr>
      <vt:lpstr> W roku 2022 Komenda Powiatowa PSP w Legionowie przeprowadziła  w Gminie Serock 13 czynności kontrolno-rozpoznawczych, w tym kontrole podstawowe, odbiorowe.   </vt:lpstr>
      <vt:lpstr>Prezentacja programu PowerPoint</vt:lpstr>
      <vt:lpstr>Prezentacja programu PowerPoint</vt:lpstr>
      <vt:lpstr>Prezentacja programu PowerPoint</vt:lpstr>
      <vt:lpstr> Zestawienie wybranych nieprawidłowości 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Prywatny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z działalności  Komendy Powiatowej  Państwowej Straży Pożarnej  w Nowym Dworze Mazowieckim   za 2012 rok</dc:title>
  <dc:creator>Użytkownik</dc:creator>
  <cp:lastModifiedBy>operacyjny 1</cp:lastModifiedBy>
  <cp:revision>346</cp:revision>
  <cp:lastPrinted>2021-11-10T10:04:20Z</cp:lastPrinted>
  <dcterms:created xsi:type="dcterms:W3CDTF">2013-03-20T12:20:17Z</dcterms:created>
  <dcterms:modified xsi:type="dcterms:W3CDTF">2023-02-28T14:00:21Z</dcterms:modified>
</cp:coreProperties>
</file>