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21"/>
  </p:notesMasterIdLst>
  <p:handoutMasterIdLst>
    <p:handoutMasterId r:id="rId22"/>
  </p:handoutMasterIdLst>
  <p:sldIdLst>
    <p:sldId id="261" r:id="rId2"/>
    <p:sldId id="257" r:id="rId3"/>
    <p:sldId id="262" r:id="rId4"/>
    <p:sldId id="271" r:id="rId5"/>
    <p:sldId id="284" r:id="rId6"/>
    <p:sldId id="263" r:id="rId7"/>
    <p:sldId id="272" r:id="rId8"/>
    <p:sldId id="273" r:id="rId9"/>
    <p:sldId id="274" r:id="rId10"/>
    <p:sldId id="264" r:id="rId11"/>
    <p:sldId id="277" r:id="rId12"/>
    <p:sldId id="278" r:id="rId13"/>
    <p:sldId id="287" r:id="rId14"/>
    <p:sldId id="285" r:id="rId15"/>
    <p:sldId id="286" r:id="rId16"/>
    <p:sldId id="279" r:id="rId17"/>
    <p:sldId id="276" r:id="rId18"/>
    <p:sldId id="281" r:id="rId19"/>
    <p:sldId id="282" r:id="rId20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706" autoAdjust="0"/>
  </p:normalViewPr>
  <p:slideViewPr>
    <p:cSldViewPr snapToGrid="0">
      <p:cViewPr varScale="1">
        <p:scale>
          <a:sx n="87" d="100"/>
          <a:sy n="87" d="100"/>
        </p:scale>
        <p:origin x="120" y="17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&#322;awek\Documents\OSP\koszty%20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&#322;awek\Documents\OSP\koszty%20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&#322;awek\Documents\OSP\koszty%2020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Arkusz2!$A$3</c:f>
              <c:strCache>
                <c:ptCount val="1"/>
                <c:pt idx="0">
                  <c:v>Liczba członków uprawnionych do udziału w działaniach ratowniczych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Arkusz2!$B$2:$E$2</c:f>
              <c:strCache>
                <c:ptCount val="4"/>
                <c:pt idx="0">
                  <c:v>OSP
Serock</c:v>
                </c:pt>
                <c:pt idx="1">
                  <c:v>OSP Wola Kiełpińska</c:v>
                </c:pt>
                <c:pt idx="2">
                  <c:v>OSP Gąsiorowo</c:v>
                </c:pt>
                <c:pt idx="3">
                  <c:v>OSP Stanisławowo Zegrzyńskie</c:v>
                </c:pt>
              </c:strCache>
            </c:strRef>
          </c:cat>
          <c:val>
            <c:numRef>
              <c:f>Arkusz2!$B$3:$E$3</c:f>
              <c:numCache>
                <c:formatCode>General</c:formatCode>
                <c:ptCount val="4"/>
                <c:pt idx="0">
                  <c:v>24</c:v>
                </c:pt>
                <c:pt idx="1">
                  <c:v>25</c:v>
                </c:pt>
                <c:pt idx="2">
                  <c:v>21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C4-4939-9C2B-829FAFCCBA2C}"/>
            </c:ext>
          </c:extLst>
        </c:ser>
        <c:ser>
          <c:idx val="1"/>
          <c:order val="1"/>
          <c:tx>
            <c:strRef>
              <c:f>Arkusz2!$A$4</c:f>
              <c:strCache>
                <c:ptCount val="1"/>
                <c:pt idx="0">
                  <c:v>Liczba członków nieuprawnionych do udziału w działaniach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Arkusz2!$B$2:$E$2</c:f>
              <c:strCache>
                <c:ptCount val="4"/>
                <c:pt idx="0">
                  <c:v>OSP
Serock</c:v>
                </c:pt>
                <c:pt idx="1">
                  <c:v>OSP Wola Kiełpińska</c:v>
                </c:pt>
                <c:pt idx="2">
                  <c:v>OSP Gąsiorowo</c:v>
                </c:pt>
                <c:pt idx="3">
                  <c:v>OSP Stanisławowo Zegrzyńskie</c:v>
                </c:pt>
              </c:strCache>
            </c:strRef>
          </c:cat>
          <c:val>
            <c:numRef>
              <c:f>Arkusz2!$B$4:$E$4</c:f>
              <c:numCache>
                <c:formatCode>General</c:formatCode>
                <c:ptCount val="4"/>
                <c:pt idx="0">
                  <c:v>6</c:v>
                </c:pt>
                <c:pt idx="1">
                  <c:v>8</c:v>
                </c:pt>
                <c:pt idx="2">
                  <c:v>7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C4-4939-9C2B-829FAFCCBA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82072719"/>
        <c:axId val="1182076047"/>
      </c:barChart>
      <c:catAx>
        <c:axId val="1182072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82076047"/>
        <c:crosses val="autoZero"/>
        <c:auto val="1"/>
        <c:lblAlgn val="ctr"/>
        <c:lblOffset val="100"/>
        <c:noMultiLvlLbl val="0"/>
      </c:catAx>
      <c:valAx>
        <c:axId val="1182076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82072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Arkusz1!$A$4</c:f>
              <c:strCache>
                <c:ptCount val="1"/>
                <c:pt idx="0">
                  <c:v>Interwencje Ogółem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rgbClr val="0070C0"/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C98-41A5-A6D1-4B216FE49DD5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C98-41A5-A6D1-4B216FE49DD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4C98-41A5-A6D1-4B216FE49DD5}"/>
              </c:ext>
            </c:extLst>
          </c:dPt>
          <c:cat>
            <c:strRef>
              <c:f>Arkusz1!$B$3:$E$3</c:f>
              <c:strCache>
                <c:ptCount val="4"/>
                <c:pt idx="0">
                  <c:v>OSP Serock</c:v>
                </c:pt>
                <c:pt idx="1">
                  <c:v>OSP Wola Kiełpińska</c:v>
                </c:pt>
                <c:pt idx="2">
                  <c:v>OSP Gąsiorowo</c:v>
                </c:pt>
                <c:pt idx="3">
                  <c:v>OSP Stanisławowo Zegrzyńskie</c:v>
                </c:pt>
              </c:strCache>
            </c:strRef>
          </c:cat>
          <c:val>
            <c:numRef>
              <c:f>Arkusz1!$B$4:$E$4</c:f>
              <c:numCache>
                <c:formatCode>General</c:formatCode>
                <c:ptCount val="4"/>
                <c:pt idx="0">
                  <c:v>192</c:v>
                </c:pt>
                <c:pt idx="1">
                  <c:v>166</c:v>
                </c:pt>
                <c:pt idx="2">
                  <c:v>43</c:v>
                </c:pt>
                <c:pt idx="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C98-41A5-A6D1-4B216FE49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8447824"/>
        <c:axId val="948449072"/>
        <c:axId val="0"/>
      </c:bar3DChart>
      <c:catAx>
        <c:axId val="94844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48449072"/>
        <c:crosses val="autoZero"/>
        <c:auto val="1"/>
        <c:lblAlgn val="ctr"/>
        <c:lblOffset val="100"/>
        <c:noMultiLvlLbl val="0"/>
      </c:catAx>
      <c:valAx>
        <c:axId val="948449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48447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Arkusz1!$A$23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strRef>
              <c:f>Arkusz1!$B$22:$E$22</c:f>
              <c:strCache>
                <c:ptCount val="4"/>
                <c:pt idx="0">
                  <c:v>OSP Serock</c:v>
                </c:pt>
                <c:pt idx="1">
                  <c:v>OSP Wola Kiełpińska</c:v>
                </c:pt>
                <c:pt idx="2">
                  <c:v>OSP Gąsiorowo</c:v>
                </c:pt>
                <c:pt idx="3">
                  <c:v>OSP Stanisławowo Zegrzyńskie</c:v>
                </c:pt>
              </c:strCache>
            </c:strRef>
          </c:cat>
          <c:val>
            <c:numRef>
              <c:f>Arkusz1!$B$23:$E$23</c:f>
              <c:numCache>
                <c:formatCode>General</c:formatCode>
                <c:ptCount val="4"/>
                <c:pt idx="0">
                  <c:v>31</c:v>
                </c:pt>
                <c:pt idx="1">
                  <c:v>28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A-4BFB-934E-67BEB87F9D9E}"/>
            </c:ext>
          </c:extLst>
        </c:ser>
        <c:ser>
          <c:idx val="1"/>
          <c:order val="1"/>
          <c:tx>
            <c:strRef>
              <c:f>Arkusz1!$A$24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Arkusz1!$B$22:$E$22</c:f>
              <c:strCache>
                <c:ptCount val="4"/>
                <c:pt idx="0">
                  <c:v>OSP Serock</c:v>
                </c:pt>
                <c:pt idx="1">
                  <c:v>OSP Wola Kiełpińska</c:v>
                </c:pt>
                <c:pt idx="2">
                  <c:v>OSP Gąsiorowo</c:v>
                </c:pt>
                <c:pt idx="3">
                  <c:v>OSP Stanisławowo Zegrzyńskie</c:v>
                </c:pt>
              </c:strCache>
            </c:strRef>
          </c:cat>
          <c:val>
            <c:numRef>
              <c:f>Arkusz1!$B$24:$E$24</c:f>
              <c:numCache>
                <c:formatCode>General</c:formatCode>
                <c:ptCount val="4"/>
                <c:pt idx="0">
                  <c:v>147</c:v>
                </c:pt>
                <c:pt idx="1">
                  <c:v>133</c:v>
                </c:pt>
                <c:pt idx="2">
                  <c:v>30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BA-4BFB-934E-67BEB87F9D9E}"/>
            </c:ext>
          </c:extLst>
        </c:ser>
        <c:ser>
          <c:idx val="2"/>
          <c:order val="2"/>
          <c:tx>
            <c:strRef>
              <c:f>Arkusz1!$A$25</c:f>
              <c:strCache>
                <c:ptCount val="1"/>
                <c:pt idx="0">
                  <c:v>Alarmy Fałszywe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Arkusz1!$B$22:$E$22</c:f>
              <c:strCache>
                <c:ptCount val="4"/>
                <c:pt idx="0">
                  <c:v>OSP Serock</c:v>
                </c:pt>
                <c:pt idx="1">
                  <c:v>OSP Wola Kiełpińska</c:v>
                </c:pt>
                <c:pt idx="2">
                  <c:v>OSP Gąsiorowo</c:v>
                </c:pt>
                <c:pt idx="3">
                  <c:v>OSP Stanisławowo Zegrzyńskie</c:v>
                </c:pt>
              </c:strCache>
            </c:strRef>
          </c:cat>
          <c:val>
            <c:numRef>
              <c:f>Arkusz1!$B$25:$E$25</c:f>
              <c:numCache>
                <c:formatCode>General</c:formatCode>
                <c:ptCount val="4"/>
                <c:pt idx="0">
                  <c:v>14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BA-4BFB-934E-67BEB87F9D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3425184"/>
        <c:axId val="943425600"/>
        <c:axId val="0"/>
      </c:bar3DChart>
      <c:catAx>
        <c:axId val="94342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43425600"/>
        <c:crosses val="autoZero"/>
        <c:auto val="1"/>
        <c:lblAlgn val="ctr"/>
        <c:lblOffset val="100"/>
        <c:noMultiLvlLbl val="0"/>
      </c:catAx>
      <c:valAx>
        <c:axId val="94342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43425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1F6B162-B019-4558-B36F-3F7010E42FDF}" type="datetime1">
              <a:rPr lang="pl-PL" smtClean="0"/>
              <a:t>28.02.2023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D5293-0EA9-4B42-A238-C80836CA7D9E}" type="datetime1">
              <a:rPr lang="pl-PL" smtClean="0"/>
              <a:pPr/>
              <a:t>28.02.2023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 smtClean="0"/>
              <a:t>Edytuj style wzorca tekstu</a:t>
            </a:r>
          </a:p>
          <a:p>
            <a:pPr lvl="1" rtl="0"/>
            <a:r>
              <a:rPr lang="pl-PL" noProof="0" dirty="0" smtClean="0"/>
              <a:t>Drugi </a:t>
            </a:r>
            <a:r>
              <a:rPr lang="pl-PL" noProof="0" dirty="0"/>
              <a:t>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4022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4178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6620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3324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356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0754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0738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803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02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7331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1755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7934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2423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8249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5075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011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6160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1" name="Łącznik prosty 10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23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24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upa 26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5" name="Łącznik prosty 4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Łącznik prosty 4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Łącznik prosty 4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Łącznik prosty 4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Łącznik prosty 4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upa 4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6" name="Łącznik prosty 5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Łącznik prosty 5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Łącznik prosty 5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Łącznik prosty 5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Łącznik prosty 5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Łącznik prosty 5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Łącznik prosty 5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Łącznik prosty 5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Łącznik prosty 5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Łącznik prosty 5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a 27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9" name="Łącznik prosty 28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Łącznik prosty 29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Łącznik prosty 30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Łącznik prosty 31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Łącznik prosty 32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upa 33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40" name="Łącznik prosty 39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Łącznik prosty 40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Łącznik prosty 41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Łącznik prosty 42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Łącznik prosty 43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Łącznik prosty 34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35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Łącznik prosty 36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Łącznik prosty 37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Łącznik prosty 38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Łącznik prosty 60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62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06AB-97F8-4E2E-BF87-8C3481B5FBD8}" type="datetime1">
              <a:rPr lang="pl-PL" smtClean="0"/>
              <a:pPr/>
              <a:t>28.02.2023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3783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7989-D074-470C-8B53-0A83600092FA}" type="datetime1">
              <a:rPr lang="pl-PL" smtClean="0"/>
              <a:pPr/>
              <a:t>28.02.2023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79213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F585-5FBB-4299-9362-D527BD2675CD}" type="datetime1">
              <a:rPr lang="pl-PL" smtClean="0"/>
              <a:pPr/>
              <a:t>28.02.2023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3236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1" name="Łącznik prosty 10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23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24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upa 26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5" name="Łącznik prosty 4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Łącznik prosty 4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Łącznik prosty 4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Łącznik prosty 4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Łącznik prosty 4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upa 4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6" name="Łącznik prosty 5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Łącznik prosty 5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Łącznik prosty 5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Łącznik prosty 5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Łącznik prosty 5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Łącznik prosty 5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Łącznik prosty 5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Łącznik prosty 5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Łącznik prosty 5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Łącznik prosty 5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a 27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9" name="Łącznik prosty 28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Łącznik prosty 29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Łącznik prosty 30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Łącznik prosty 31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Łącznik prosty 32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upa 33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40" name="Łącznik prosty 39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Łącznik prosty 40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Łącznik prosty 41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Łącznik prosty 42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Łącznik prosty 43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Łącznik prosty 34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35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Łącznik prosty 36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Łącznik prosty 37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Łącznik prosty 38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Łącznik prosty 60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58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908B-D51D-4142-A5CB-EE5D4309B568}" type="datetime1">
              <a:rPr lang="pl-PL" smtClean="0"/>
              <a:pPr/>
              <a:t>28.02.2023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7997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82C9-380C-424E-AF82-A6E8CC1E028B}" type="datetime1">
              <a:rPr lang="pl-PL" smtClean="0"/>
              <a:pPr/>
              <a:t>28.02.2023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4241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B9CC-4696-4285-BA6C-9DFABDF44C2A}" type="datetime1">
              <a:rPr lang="pl-PL" smtClean="0"/>
              <a:pPr/>
              <a:t>28.02.2023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 smtClean="0"/>
              <a:t>Dodaj stopkę</a:t>
            </a:r>
            <a:endParaRPr lang="pl-PL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8052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F4F9-CFFF-4A1E-866B-3C5280452CB1}" type="datetime1">
              <a:rPr lang="pl-PL" smtClean="0"/>
              <a:pPr/>
              <a:t>28.02.2023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pl-PL" noProof="0" smtClean="0"/>
              <a:t>Dodaj stopkę</a:t>
            </a:r>
            <a:endParaRPr lang="pl-PL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pPr/>
              <a:t>‹#›</a:t>
            </a:fld>
            <a:endParaRPr lang="pl-PL" noProof="0"/>
          </a:p>
        </p:txBody>
      </p:sp>
      <p:grpSp>
        <p:nvGrpSpPr>
          <p:cNvPr id="10" name="Grupa 9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1" name="Łącznik prosty 10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23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24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upa 26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5" name="Łącznik prosty 4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Łącznik prosty 4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Łącznik prosty 4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Łącznik prosty 4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Łącznik prosty 4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upa 4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6" name="Łącznik prosty 5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Łącznik prosty 5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Łącznik prosty 5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Łącznik prosty 5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Łącznik prosty 5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Łącznik prosty 5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Łącznik prosty 5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Łącznik prosty 5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Łącznik prosty 5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Łącznik prosty 5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a 27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9" name="Łącznik prosty 28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Łącznik prosty 29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Łącznik prosty 30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Łącznik prosty 31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Łącznik prosty 32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upa 33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40" name="Łącznik prosty 39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Łącznik prosty 40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Łącznik prosty 41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Łącznik prosty 42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Łącznik prosty 43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Łącznik prosty 34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35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Łącznik prosty 36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Łącznik prosty 37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Łącznik prosty 38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4527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E2E449-FA09-4791-AF38-A83448FE51DA}" type="datetime1">
              <a:rPr lang="pl-PL" smtClean="0"/>
              <a:pPr/>
              <a:t>28.02.2023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 smtClean="0"/>
              <a:t>Dodaj stopkę</a:t>
            </a:r>
            <a:endParaRPr lang="pl-PL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31375A4-56A4-47D6-9801-1991572033F7}" type="slidenum">
              <a:rPr lang="pl-PL" noProof="0" smtClean="0"/>
              <a:pPr/>
              <a:t>‹#›</a:t>
            </a:fld>
            <a:endParaRPr lang="pl-PL" noProof="0"/>
          </a:p>
        </p:txBody>
      </p:sp>
      <p:grpSp>
        <p:nvGrpSpPr>
          <p:cNvPr id="10" name="Grupa 9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1" name="Łącznik prosty 10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23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24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upa 26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5" name="Łącznik prosty 4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Łącznik prosty 4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Łącznik prosty 4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Łącznik prosty 4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Łącznik prosty 4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upa 4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6" name="Łącznik prosty 5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Łącznik prosty 5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Łącznik prosty 5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Łącznik prosty 5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Łącznik prosty 5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Łącznik prosty 5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Łącznik prosty 5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Łącznik prosty 5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Łącznik prosty 5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Łącznik prosty 5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a 27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9" name="Łącznik prosty 28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Łącznik prosty 29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Łącznik prosty 30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Łącznik prosty 31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Łącznik prosty 32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upa 33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40" name="Łącznik prosty 39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Łącznik prosty 40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Łącznik prosty 41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Łącznik prosty 42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Łącznik prosty 43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Łącznik prosty 34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35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Łącznik prosty 36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Łącznik prosty 37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Łącznik prosty 38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Prostokąt 60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cxnSp>
        <p:nvCxnSpPr>
          <p:cNvPr id="62" name="Łącznik prosty 61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17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88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465ED12-3D75-43E0-9D6D-9FB5D68B824D}" type="datetime1">
              <a:rPr lang="pl-PL" smtClean="0"/>
              <a:pPr/>
              <a:t>28.02.2023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pl-PL" noProof="0" smtClean="0"/>
              <a:t>Dodaj stopkę</a:t>
            </a:r>
            <a:endParaRPr lang="pl-PL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E31375A4-56A4-47D6-9801-1991572033F7}" type="slidenum">
              <a:rPr lang="pl-PL" noProof="0" smtClean="0"/>
              <a:pPr/>
              <a:t>‹#›</a:t>
            </a:fld>
            <a:endParaRPr lang="pl-PL" noProof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a 10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12" name="Łącznik prosty 1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2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2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Łącznik prosty 2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a 2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6" name="Łącznik prosty 4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Łącznik prosty 4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Łącznik prosty 4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Łącznik prosty 4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Łącznik prosty 4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Grupa 5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7" name="Łącznik prosty 5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Łącznik prosty 5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Łącznik prosty 5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Łącznik prosty 5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Łącznik prosty 6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Łącznik prosty 5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Łącznik prosty 5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Łącznik prosty 5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Łącznik prosty 5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Łącznik prosty 5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a 2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30" name="Łącznik prosty 2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Łącznik prosty 3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Łącznik prosty 3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Łącznik prosty 3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upa 3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41" name="Łącznik prosty 4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Łącznik prosty 4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Łącznik prosty 4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Łącznik prosty 4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Łącznik prosty 4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Łącznik prosty 3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Łącznik prosty 3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Łącznik prosty 3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Łącznik prosty 3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Łącznik prosty 3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2" name="Łącznik prosty 61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28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93845" y="1002535"/>
            <a:ext cx="9604310" cy="2787267"/>
          </a:xfrm>
        </p:spPr>
        <p:txBody>
          <a:bodyPr rtlCol="0">
            <a:normAutofit fontScale="90000"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</a:pP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4900" b="1" dirty="0" smtClean="0">
                <a:solidFill>
                  <a:srgbClr val="FF0000"/>
                </a:solidFill>
              </a:rPr>
              <a:t>Ocena stanu bezpieczeństwa publicznego na terenie </a:t>
            </a:r>
            <a:br>
              <a:rPr lang="pl-PL" sz="4900" b="1" dirty="0" smtClean="0">
                <a:solidFill>
                  <a:srgbClr val="FF0000"/>
                </a:solidFill>
              </a:rPr>
            </a:br>
            <a:r>
              <a:rPr lang="pl-PL" sz="4900" b="1" dirty="0" smtClean="0">
                <a:solidFill>
                  <a:srgbClr val="FF0000"/>
                </a:solidFill>
              </a:rPr>
              <a:t>Miasta i Gminy Serock </a:t>
            </a:r>
            <a:endParaRPr lang="pl-PL" sz="4800" b="1" dirty="0">
              <a:solidFill>
                <a:srgbClr val="FF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>
            <a:noAutofit/>
          </a:bodyPr>
          <a:lstStyle/>
          <a:p>
            <a:pPr algn="ctr" rtl="0"/>
            <a:r>
              <a:rPr lang="pl-PL" sz="3600" b="1" dirty="0" smtClean="0"/>
              <a:t>Ochotnicze Straże Pożarne</a:t>
            </a:r>
          </a:p>
          <a:p>
            <a:pPr rtl="0"/>
            <a:endParaRPr lang="pl-PL" sz="3600" b="1" dirty="0"/>
          </a:p>
          <a:p>
            <a:pPr algn="ctr"/>
            <a:r>
              <a:rPr lang="pl-PL" sz="2800" i="1" dirty="0"/>
              <a:t>Sesja Rady </a:t>
            </a:r>
            <a:r>
              <a:rPr lang="pl-PL" sz="2800" i="1" dirty="0" smtClean="0"/>
              <a:t>Miejskiej, 1 MARCA 2023r.</a:t>
            </a:r>
            <a:endParaRPr lang="pl-PL" sz="2800" b="1" i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35"/>
          <a:stretch/>
        </p:blipFill>
        <p:spPr>
          <a:xfrm>
            <a:off x="10681587" y="-36286"/>
            <a:ext cx="1312293" cy="141997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80"/>
            <a:ext cx="1355270" cy="13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Sprzęt i wyposażenie pozyskane przez OSP </a:t>
            </a:r>
            <a:br>
              <a:rPr lang="pl-PL" dirty="0" smtClean="0"/>
            </a:br>
            <a:r>
              <a:rPr lang="pl-PL" dirty="0" smtClean="0"/>
              <a:t>w 2022 r.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258" y="1570909"/>
            <a:ext cx="9406568" cy="29022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 smtClean="0"/>
          </a:p>
          <a:p>
            <a:r>
              <a:rPr lang="pl-PL" sz="2800" b="1" dirty="0" smtClean="0"/>
              <a:t>Lekki samochód </a:t>
            </a:r>
            <a:r>
              <a:rPr lang="pl-PL" sz="2800" b="1" dirty="0" err="1"/>
              <a:t>SLRt</a:t>
            </a:r>
            <a:r>
              <a:rPr lang="pl-PL" sz="2800" b="1" dirty="0"/>
              <a:t> na podwoziu Peugeot </a:t>
            </a:r>
            <a:r>
              <a:rPr lang="pl-PL" sz="2800" b="1" dirty="0" err="1"/>
              <a:t>Boxer</a:t>
            </a:r>
            <a:r>
              <a:rPr lang="pl-PL" sz="2800" b="1" dirty="0"/>
              <a:t> </a:t>
            </a:r>
            <a:r>
              <a:rPr lang="pl-PL" sz="2300" b="1" dirty="0"/>
              <a:t> </a:t>
            </a:r>
            <a:r>
              <a:rPr lang="pl-PL" sz="2300" dirty="0" smtClean="0"/>
              <a:t>(OSP Wola Kiełpińska)</a:t>
            </a:r>
          </a:p>
          <a:p>
            <a:pPr lvl="1"/>
            <a:r>
              <a:rPr lang="pl-PL" sz="2400" dirty="0"/>
              <a:t>Wartość zadania: </a:t>
            </a:r>
            <a:r>
              <a:rPr lang="pl-PL" sz="2400" b="1" dirty="0" smtClean="0"/>
              <a:t>280 000,00 </a:t>
            </a:r>
            <a:r>
              <a:rPr lang="pl-PL" sz="2400" dirty="0" smtClean="0"/>
              <a:t>zł z czego:</a:t>
            </a:r>
          </a:p>
          <a:p>
            <a:pPr lvl="2"/>
            <a:r>
              <a:rPr lang="pl-PL" sz="1800" dirty="0" smtClean="0"/>
              <a:t>Miasto </a:t>
            </a:r>
            <a:r>
              <a:rPr lang="pl-PL" sz="1800" dirty="0"/>
              <a:t>i Gmina </a:t>
            </a:r>
            <a:r>
              <a:rPr lang="pl-PL" sz="1800" dirty="0" smtClean="0"/>
              <a:t>Serock: 200 000,00 zł (kwota zawiera pożyczkę </a:t>
            </a:r>
          </a:p>
          <a:p>
            <a:pPr marL="384048" lvl="2" indent="0">
              <a:buNone/>
            </a:pPr>
            <a:r>
              <a:rPr lang="pl-PL" sz="1800" dirty="0" smtClean="0"/>
              <a:t>z </a:t>
            </a:r>
            <a:r>
              <a:rPr lang="pl-PL" sz="1800" dirty="0" err="1" smtClean="0"/>
              <a:t>WFOSiGW</a:t>
            </a:r>
            <a:r>
              <a:rPr lang="pl-PL" sz="1800" dirty="0" smtClean="0"/>
              <a:t> w Warszawie w wys. 190 000,00 zł)</a:t>
            </a:r>
          </a:p>
          <a:p>
            <a:pPr lvl="2"/>
            <a:r>
              <a:rPr lang="pl-PL" sz="1800" dirty="0" smtClean="0"/>
              <a:t>Urząd Marszałkowski </a:t>
            </a:r>
            <a:r>
              <a:rPr lang="pl-PL" sz="1800" dirty="0"/>
              <a:t>Województwa </a:t>
            </a:r>
            <a:r>
              <a:rPr lang="pl-PL" sz="1800" dirty="0" smtClean="0"/>
              <a:t>Mazowieckiego: 80 000,00 zł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354" y="2255174"/>
            <a:ext cx="5303646" cy="39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1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Sprzęt i wyposażenie pozyskane przez OSP </a:t>
            </a:r>
            <a:br>
              <a:rPr lang="pl-PL" dirty="0" smtClean="0"/>
            </a:br>
            <a:r>
              <a:rPr lang="pl-PL" dirty="0" smtClean="0"/>
              <a:t>w 2022 r.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737360"/>
            <a:ext cx="9859178" cy="3078480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Średni  </a:t>
            </a:r>
            <a:r>
              <a:rPr lang="pl-PL" sz="2800" b="1" dirty="0"/>
              <a:t>samochód </a:t>
            </a:r>
            <a:r>
              <a:rPr lang="pl-PL" sz="2800" b="1" dirty="0" smtClean="0"/>
              <a:t>ratowniczo-gaśniczy na </a:t>
            </a:r>
            <a:r>
              <a:rPr lang="pl-PL" sz="2800" b="1" dirty="0"/>
              <a:t>podwoziu </a:t>
            </a:r>
            <a:r>
              <a:rPr lang="pl-PL" sz="2800" b="1" dirty="0" smtClean="0"/>
              <a:t>Volvo </a:t>
            </a:r>
            <a:r>
              <a:rPr lang="pl-PL" sz="2300" b="1" dirty="0" smtClean="0"/>
              <a:t> </a:t>
            </a:r>
            <a:r>
              <a:rPr lang="pl-PL" sz="2300" dirty="0"/>
              <a:t>(OSP </a:t>
            </a:r>
            <a:r>
              <a:rPr lang="pl-PL" sz="2300" dirty="0" smtClean="0"/>
              <a:t>Gąsiorowo)</a:t>
            </a:r>
            <a:endParaRPr lang="pl-PL" sz="2300" dirty="0"/>
          </a:p>
          <a:p>
            <a:pPr lvl="1"/>
            <a:r>
              <a:rPr lang="pl-PL" sz="2400" dirty="0"/>
              <a:t>Wartość zadania: </a:t>
            </a:r>
            <a:r>
              <a:rPr lang="pl-PL" sz="2400" b="1" dirty="0" smtClean="0"/>
              <a:t>979 990,20 </a:t>
            </a:r>
            <a:r>
              <a:rPr lang="pl-PL" sz="2400" dirty="0"/>
              <a:t>zł z czego:</a:t>
            </a:r>
          </a:p>
          <a:p>
            <a:pPr lvl="2"/>
            <a:r>
              <a:rPr lang="pl-PL" sz="1800" dirty="0"/>
              <a:t>Miasto i Gmina Serock: </a:t>
            </a:r>
            <a:r>
              <a:rPr lang="pl-PL" sz="1800" dirty="0" smtClean="0"/>
              <a:t>392 278,40 zł </a:t>
            </a:r>
            <a:r>
              <a:rPr lang="pl-PL" sz="1800" dirty="0" err="1"/>
              <a:t>zł</a:t>
            </a:r>
            <a:r>
              <a:rPr lang="pl-PL" sz="1800" dirty="0"/>
              <a:t> (kwota zawiera pożyczkę </a:t>
            </a:r>
          </a:p>
          <a:p>
            <a:pPr marL="384048" lvl="2" indent="0">
              <a:buNone/>
            </a:pPr>
            <a:r>
              <a:rPr lang="pl-PL" sz="1800" dirty="0"/>
              <a:t>z </a:t>
            </a:r>
            <a:r>
              <a:rPr lang="pl-PL" sz="1800" dirty="0" err="1"/>
              <a:t>WFOSiGW</a:t>
            </a:r>
            <a:r>
              <a:rPr lang="pl-PL" sz="1800" dirty="0"/>
              <a:t> w Warszawie w wys. </a:t>
            </a:r>
            <a:r>
              <a:rPr lang="pl-PL" sz="1800" dirty="0" smtClean="0"/>
              <a:t>390 </a:t>
            </a:r>
            <a:r>
              <a:rPr lang="pl-PL" sz="1800" dirty="0"/>
              <a:t>000,00 zł)</a:t>
            </a:r>
          </a:p>
          <a:p>
            <a:pPr lvl="2"/>
            <a:r>
              <a:rPr lang="pl-PL" sz="1800" dirty="0" smtClean="0"/>
              <a:t>Urząd Marszałkowski: 100 </a:t>
            </a:r>
            <a:r>
              <a:rPr lang="pl-PL" sz="1800" dirty="0"/>
              <a:t>000,00 </a:t>
            </a:r>
            <a:r>
              <a:rPr lang="pl-PL" sz="1800" dirty="0" smtClean="0"/>
              <a:t>zł</a:t>
            </a:r>
          </a:p>
          <a:p>
            <a:pPr lvl="2"/>
            <a:r>
              <a:rPr lang="pl-PL" sz="1800" dirty="0" smtClean="0"/>
              <a:t>Środki pochodzące z </a:t>
            </a:r>
            <a:r>
              <a:rPr lang="pl-PL" sz="1800" dirty="0" smtClean="0"/>
              <a:t>KSRG:  </a:t>
            </a:r>
            <a:r>
              <a:rPr lang="pl-PL" sz="1800" dirty="0" smtClean="0"/>
              <a:t>475 000,00 zł</a:t>
            </a:r>
          </a:p>
          <a:p>
            <a:pPr lvl="2"/>
            <a:r>
              <a:rPr lang="pl-PL" sz="1800" dirty="0" smtClean="0"/>
              <a:t>Sołectwo Kania Nowa: 12 711,83</a:t>
            </a:r>
          </a:p>
          <a:p>
            <a:pPr lvl="2"/>
            <a:endParaRPr lang="pl-PL" sz="1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29" y="3259914"/>
            <a:ext cx="4351571" cy="3111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87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Sprzęt i wyposażenie pozyskane przez OSP </a:t>
            </a:r>
            <a:br>
              <a:rPr lang="pl-PL" dirty="0" smtClean="0"/>
            </a:br>
            <a:r>
              <a:rPr lang="pl-PL" dirty="0" smtClean="0"/>
              <a:t>w 2022 r. dzięki środkom zewnętrznym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399" y="1828799"/>
            <a:ext cx="9833271" cy="4208443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smtClean="0"/>
              <a:t>OSP Serock</a:t>
            </a:r>
          </a:p>
          <a:p>
            <a:pPr lvl="1"/>
            <a:r>
              <a:rPr lang="pl-PL" dirty="0" smtClean="0"/>
              <a:t>Wartość zadania </a:t>
            </a:r>
            <a:r>
              <a:rPr lang="pl-PL" b="1" dirty="0" smtClean="0"/>
              <a:t>11 450,00 zł z czego:</a:t>
            </a:r>
            <a:endParaRPr lang="pl-PL" b="1" dirty="0"/>
          </a:p>
          <a:p>
            <a:pPr lvl="2"/>
            <a:r>
              <a:rPr lang="pl-PL" dirty="0" smtClean="0"/>
              <a:t>Środki z KSRG : 9 250,00 zł</a:t>
            </a:r>
          </a:p>
          <a:p>
            <a:pPr lvl="2"/>
            <a:r>
              <a:rPr lang="pl-PL" dirty="0" smtClean="0"/>
              <a:t>Środki własne OSP: 2 200,00 zł</a:t>
            </a:r>
          </a:p>
          <a:p>
            <a:pPr marL="9144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pl-PL" sz="2000" dirty="0"/>
              <a:t>Zakupiono:</a:t>
            </a:r>
          </a:p>
          <a:p>
            <a:pPr lvl="1"/>
            <a:r>
              <a:rPr lang="pl-PL" dirty="0" smtClean="0"/>
              <a:t>Parawan ochronny </a:t>
            </a:r>
          </a:p>
          <a:p>
            <a:pPr lvl="1"/>
            <a:r>
              <a:rPr lang="pl-PL" dirty="0" smtClean="0"/>
              <a:t>Zestaw do wyważania drzwi</a:t>
            </a:r>
          </a:p>
          <a:p>
            <a:r>
              <a:rPr lang="pl-PL" b="1" dirty="0" smtClean="0"/>
              <a:t>OSP Wola Kiełpińska</a:t>
            </a:r>
          </a:p>
          <a:p>
            <a:pPr lvl="1"/>
            <a:r>
              <a:rPr lang="pl-PL" dirty="0"/>
              <a:t>Wartość zadania </a:t>
            </a:r>
            <a:r>
              <a:rPr lang="pl-PL" b="1" dirty="0" smtClean="0"/>
              <a:t>9 950,00 </a:t>
            </a:r>
            <a:r>
              <a:rPr lang="pl-PL" b="1" dirty="0"/>
              <a:t>zł z czego:</a:t>
            </a:r>
          </a:p>
          <a:p>
            <a:pPr lvl="2"/>
            <a:r>
              <a:rPr lang="pl-PL" dirty="0"/>
              <a:t>Środki z KSRG : 9 </a:t>
            </a:r>
            <a:r>
              <a:rPr lang="pl-PL" dirty="0" smtClean="0"/>
              <a:t>950,00 </a:t>
            </a:r>
            <a:r>
              <a:rPr lang="pl-PL" dirty="0"/>
              <a:t>zł</a:t>
            </a:r>
            <a:endParaRPr lang="pl-PL" dirty="0" smtClean="0"/>
          </a:p>
          <a:p>
            <a:pPr marL="9144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pl-PL" sz="2000" dirty="0"/>
              <a:t>Zakupiono:</a:t>
            </a:r>
          </a:p>
          <a:p>
            <a:pPr lvl="1"/>
            <a:r>
              <a:rPr lang="pl-PL" dirty="0" smtClean="0"/>
              <a:t>Buty strażackie skórzane </a:t>
            </a:r>
            <a:endParaRPr lang="pl-PL" dirty="0"/>
          </a:p>
          <a:p>
            <a:pPr lvl="1"/>
            <a:r>
              <a:rPr lang="pl-PL" dirty="0" smtClean="0"/>
              <a:t>Kombinezony ochronne na owady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49" y="3933019"/>
            <a:ext cx="2195661" cy="21956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757" y="1828799"/>
            <a:ext cx="2143125" cy="21431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034" y="2973345"/>
            <a:ext cx="1839659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Sprzęt i wyposażenie pozyskane przez OSP </a:t>
            </a:r>
            <a:br>
              <a:rPr lang="pl-PL" dirty="0" smtClean="0"/>
            </a:br>
            <a:r>
              <a:rPr lang="pl-PL" dirty="0" smtClean="0"/>
              <a:t>w 2022 r. dzięki środkom zewnętrznym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399" y="1828799"/>
            <a:ext cx="9833271" cy="4208443"/>
          </a:xfrm>
        </p:spPr>
        <p:txBody>
          <a:bodyPr>
            <a:normAutofit fontScale="77500" lnSpcReduction="20000"/>
          </a:bodyPr>
          <a:lstStyle/>
          <a:p>
            <a:r>
              <a:rPr lang="pl-PL" b="1" dirty="0" smtClean="0"/>
              <a:t>OSP Serock</a:t>
            </a:r>
          </a:p>
          <a:p>
            <a:pPr lvl="1"/>
            <a:r>
              <a:rPr lang="pl-PL" dirty="0" smtClean="0"/>
              <a:t>Wartość zadania </a:t>
            </a:r>
            <a:r>
              <a:rPr lang="pl-PL" b="1" dirty="0" smtClean="0"/>
              <a:t>37 128,09 </a:t>
            </a:r>
            <a:r>
              <a:rPr lang="pl-PL" b="1" dirty="0" smtClean="0"/>
              <a:t>zł z czego:</a:t>
            </a:r>
            <a:endParaRPr lang="pl-PL" b="1" dirty="0"/>
          </a:p>
          <a:p>
            <a:pPr lvl="2"/>
            <a:r>
              <a:rPr lang="pl-PL" dirty="0" smtClean="0"/>
              <a:t>Środki z </a:t>
            </a:r>
            <a:r>
              <a:rPr lang="pl-PL" dirty="0" err="1" smtClean="0"/>
              <a:t>WFOSiGW</a:t>
            </a:r>
            <a:r>
              <a:rPr lang="pl-PL" dirty="0" smtClean="0"/>
              <a:t> </a:t>
            </a:r>
            <a:r>
              <a:rPr lang="pl-PL" dirty="0" smtClean="0"/>
              <a:t>: </a:t>
            </a:r>
            <a:r>
              <a:rPr lang="pl-PL" dirty="0" smtClean="0"/>
              <a:t>18 500,00 </a:t>
            </a:r>
            <a:r>
              <a:rPr lang="pl-PL" dirty="0" smtClean="0"/>
              <a:t>zł</a:t>
            </a:r>
          </a:p>
          <a:p>
            <a:pPr lvl="2"/>
            <a:r>
              <a:rPr lang="pl-PL" dirty="0" smtClean="0"/>
              <a:t>Środki własne OSP: </a:t>
            </a:r>
            <a:r>
              <a:rPr lang="pl-PL" dirty="0" smtClean="0"/>
              <a:t>18 628,00 </a:t>
            </a:r>
            <a:r>
              <a:rPr lang="pl-PL" dirty="0" smtClean="0"/>
              <a:t>zł</a:t>
            </a:r>
          </a:p>
          <a:p>
            <a:pPr marL="9144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pl-PL" sz="2000" dirty="0"/>
              <a:t>Zakupiono:</a:t>
            </a:r>
          </a:p>
          <a:p>
            <a:pPr lvl="1"/>
            <a:r>
              <a:rPr lang="pl-PL" dirty="0" smtClean="0"/>
              <a:t>Sprzęt do oświetlania terenu akcji </a:t>
            </a:r>
            <a:endParaRPr lang="pl-PL" dirty="0" smtClean="0"/>
          </a:p>
          <a:p>
            <a:pPr lvl="1"/>
            <a:r>
              <a:rPr lang="pl-PL" dirty="0" smtClean="0"/>
              <a:t>Prądownica wodna</a:t>
            </a:r>
          </a:p>
          <a:p>
            <a:pPr lvl="1"/>
            <a:r>
              <a:rPr lang="pl-PL" dirty="0" smtClean="0"/>
              <a:t>Pompa elektryczna</a:t>
            </a:r>
          </a:p>
          <a:p>
            <a:pPr lvl="1"/>
            <a:r>
              <a:rPr lang="pl-PL" dirty="0" smtClean="0"/>
              <a:t>Stojak hydrantowy</a:t>
            </a:r>
          </a:p>
          <a:p>
            <a:pPr lvl="1"/>
            <a:r>
              <a:rPr lang="pl-PL" dirty="0" smtClean="0"/>
              <a:t>Parawan ochronny</a:t>
            </a:r>
          </a:p>
          <a:p>
            <a:pPr lvl="1"/>
            <a:r>
              <a:rPr lang="pl-PL" dirty="0" smtClean="0"/>
              <a:t>Poduszki powietrzne</a:t>
            </a:r>
            <a:endParaRPr lang="pl-PL" dirty="0" smtClean="0"/>
          </a:p>
          <a:p>
            <a:r>
              <a:rPr lang="pl-PL" b="1" dirty="0" smtClean="0"/>
              <a:t>OSP Wola Kiełpińska</a:t>
            </a:r>
          </a:p>
          <a:p>
            <a:pPr lvl="1"/>
            <a:r>
              <a:rPr lang="pl-PL" dirty="0"/>
              <a:t>Wartość zadania </a:t>
            </a:r>
            <a:r>
              <a:rPr lang="pl-PL" b="1" dirty="0" smtClean="0"/>
              <a:t>19 655,00 </a:t>
            </a:r>
            <a:r>
              <a:rPr lang="pl-PL" b="1" dirty="0"/>
              <a:t>zł z czego:</a:t>
            </a:r>
          </a:p>
          <a:p>
            <a:pPr lvl="2"/>
            <a:r>
              <a:rPr lang="pl-PL" dirty="0"/>
              <a:t>Środki z </a:t>
            </a:r>
            <a:r>
              <a:rPr lang="pl-PL" dirty="0" err="1"/>
              <a:t>WFOSiGW</a:t>
            </a:r>
            <a:r>
              <a:rPr lang="pl-PL" dirty="0"/>
              <a:t> </a:t>
            </a:r>
            <a:r>
              <a:rPr lang="pl-PL" dirty="0"/>
              <a:t>: </a:t>
            </a:r>
            <a:r>
              <a:rPr lang="pl-PL" dirty="0" smtClean="0"/>
              <a:t>19 265,00 </a:t>
            </a:r>
            <a:r>
              <a:rPr lang="pl-PL" dirty="0"/>
              <a:t>zł</a:t>
            </a:r>
            <a:endParaRPr lang="pl-PL" dirty="0" smtClean="0"/>
          </a:p>
          <a:p>
            <a:pPr marL="9144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pl-PL" sz="2000" dirty="0"/>
              <a:t>Zakupiono:</a:t>
            </a:r>
          </a:p>
          <a:p>
            <a:pPr lvl="1"/>
            <a:r>
              <a:rPr lang="pl-PL" dirty="0"/>
              <a:t>drabina przenośna ratownicza D10W, pilarka ratownicza do materiałów wielowarstwowych, pilarka do drewna, kombinezony ochronny na owady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46" y="2835188"/>
            <a:ext cx="2195661" cy="21956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757" y="1828799"/>
            <a:ext cx="2143125" cy="21431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650" y="2268599"/>
            <a:ext cx="1839659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2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pl-PL" dirty="0" smtClean="0"/>
              <a:t>Dofinansowanie na modernizację </a:t>
            </a:r>
            <a:r>
              <a:rPr lang="pl-PL" dirty="0"/>
              <a:t>s</a:t>
            </a:r>
            <a:r>
              <a:rPr lang="pl-PL" dirty="0" smtClean="0"/>
              <a:t>trażnicy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46761" y="1889760"/>
            <a:ext cx="10576560" cy="4373880"/>
          </a:xfrm>
        </p:spPr>
        <p:txBody>
          <a:bodyPr>
            <a:normAutofit/>
          </a:bodyPr>
          <a:lstStyle/>
          <a:p>
            <a:r>
              <a:rPr lang="pl-PL" b="1" dirty="0" smtClean="0"/>
              <a:t>OSP Stanisławowo</a:t>
            </a:r>
          </a:p>
          <a:p>
            <a:pPr lvl="1"/>
            <a:r>
              <a:rPr lang="pl-PL" dirty="0" smtClean="0"/>
              <a:t>Wartość zadania </a:t>
            </a:r>
            <a:r>
              <a:rPr lang="pl-PL" b="1" dirty="0" smtClean="0"/>
              <a:t>34 900,00 zł z czego:</a:t>
            </a:r>
            <a:endParaRPr lang="pl-PL" b="1" dirty="0"/>
          </a:p>
          <a:p>
            <a:pPr lvl="2"/>
            <a:r>
              <a:rPr lang="pl-PL" dirty="0" smtClean="0"/>
              <a:t>Środki z budżetu </a:t>
            </a:r>
            <a:r>
              <a:rPr lang="pl-PL" dirty="0" smtClean="0"/>
              <a:t>województwa mazowieckiego  </a:t>
            </a:r>
            <a:r>
              <a:rPr lang="pl-PL" dirty="0" smtClean="0"/>
              <a:t>30 000,00 zł</a:t>
            </a:r>
          </a:p>
          <a:p>
            <a:pPr lvl="2"/>
            <a:r>
              <a:rPr lang="pl-PL" dirty="0" smtClean="0"/>
              <a:t>Środki z budżetu </a:t>
            </a:r>
            <a:r>
              <a:rPr lang="pl-PL" dirty="0" err="1" smtClean="0"/>
              <a:t>MiG</a:t>
            </a:r>
            <a:r>
              <a:rPr lang="pl-PL" dirty="0" smtClean="0"/>
              <a:t> Serock: 4 900,00 zł</a:t>
            </a:r>
          </a:p>
          <a:p>
            <a:pPr marL="9144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pl-PL" sz="2000" dirty="0" smtClean="0"/>
              <a:t>Wykonano:</a:t>
            </a:r>
            <a:endParaRPr lang="pl-PL" sz="2000" dirty="0"/>
          </a:p>
          <a:p>
            <a:pPr lvl="1"/>
            <a:r>
              <a:rPr lang="pl-PL" dirty="0" smtClean="0"/>
              <a:t>Modernizację instalacji elektrycznej, </a:t>
            </a:r>
            <a:endParaRPr lang="pl-PL" dirty="0" smtClean="0"/>
          </a:p>
          <a:p>
            <a:pPr lvl="1"/>
            <a:r>
              <a:rPr lang="pl-PL" dirty="0" smtClean="0"/>
              <a:t>Zamontowano bramę garażową wraz z  automatycznym napędem, </a:t>
            </a:r>
            <a:endParaRPr lang="pl-PL" dirty="0" smtClean="0"/>
          </a:p>
          <a:p>
            <a:pPr lvl="1"/>
            <a:r>
              <a:rPr lang="pl-PL" dirty="0" smtClean="0"/>
              <a:t>Wykonano orynnowanie budynku</a:t>
            </a:r>
            <a:r>
              <a:rPr lang="pl-PL" dirty="0" smtClean="0"/>
              <a:t>,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993" y="1889760"/>
            <a:ext cx="2908450" cy="387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pl-PL" dirty="0" smtClean="0"/>
              <a:t>Dofinansowanie na funkcjonowanie Młodzieżowych Drużyn Pożarniczych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46761" y="1889760"/>
            <a:ext cx="10576560" cy="4373880"/>
          </a:xfrm>
        </p:spPr>
        <p:txBody>
          <a:bodyPr>
            <a:normAutofit lnSpcReduction="10000"/>
          </a:bodyPr>
          <a:lstStyle/>
          <a:p>
            <a:r>
              <a:rPr lang="pl-PL" b="1" dirty="0" smtClean="0"/>
              <a:t>OSP Serock</a:t>
            </a:r>
          </a:p>
          <a:p>
            <a:pPr lvl="1"/>
            <a:r>
              <a:rPr lang="pl-PL" dirty="0" smtClean="0"/>
              <a:t>Wartość zadania </a:t>
            </a:r>
            <a:r>
              <a:rPr lang="pl-PL" b="1" dirty="0" smtClean="0"/>
              <a:t>4 329,98 zł z czego:</a:t>
            </a:r>
            <a:endParaRPr lang="pl-PL" b="1" dirty="0"/>
          </a:p>
          <a:p>
            <a:pPr lvl="2"/>
            <a:r>
              <a:rPr lang="pl-PL" dirty="0" smtClean="0"/>
              <a:t>Środki z KG PSP  (KSRG)  3 515,00 zł</a:t>
            </a:r>
          </a:p>
          <a:p>
            <a:pPr lvl="2"/>
            <a:r>
              <a:rPr lang="pl-PL" dirty="0" smtClean="0"/>
              <a:t>Środki własne OSP 814,98 zł</a:t>
            </a:r>
          </a:p>
          <a:p>
            <a:pPr marL="9144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pl-PL" sz="2000" dirty="0" smtClean="0"/>
              <a:t>Zakupiono :</a:t>
            </a:r>
            <a:endParaRPr lang="pl-PL" sz="2000" dirty="0"/>
          </a:p>
          <a:p>
            <a:pPr lvl="1"/>
            <a:r>
              <a:rPr lang="pl-PL" dirty="0" smtClean="0"/>
              <a:t>Komputer Laptop </a:t>
            </a:r>
          </a:p>
          <a:p>
            <a:r>
              <a:rPr lang="pl-PL" b="1" dirty="0"/>
              <a:t>OSP </a:t>
            </a:r>
            <a:r>
              <a:rPr lang="pl-PL" b="1" dirty="0" smtClean="0"/>
              <a:t>Wola Kiełpińska</a:t>
            </a:r>
            <a:endParaRPr lang="pl-PL" b="1" dirty="0"/>
          </a:p>
          <a:p>
            <a:pPr lvl="1"/>
            <a:r>
              <a:rPr lang="pl-PL" dirty="0"/>
              <a:t>Wartość zadania </a:t>
            </a:r>
            <a:r>
              <a:rPr lang="pl-PL" b="1" dirty="0" smtClean="0"/>
              <a:t>15 690 </a:t>
            </a:r>
            <a:r>
              <a:rPr lang="pl-PL" b="1" dirty="0"/>
              <a:t>zł z czego:</a:t>
            </a:r>
          </a:p>
          <a:p>
            <a:pPr lvl="2"/>
            <a:r>
              <a:rPr lang="pl-PL" dirty="0"/>
              <a:t>Środki z </a:t>
            </a:r>
            <a:r>
              <a:rPr lang="pl-PL" dirty="0" err="1" smtClean="0"/>
              <a:t>WFOSiGW</a:t>
            </a:r>
            <a:r>
              <a:rPr lang="pl-PL" dirty="0" smtClean="0"/>
              <a:t>  12 911,50 </a:t>
            </a:r>
            <a:r>
              <a:rPr lang="pl-PL" dirty="0"/>
              <a:t>zł</a:t>
            </a:r>
          </a:p>
          <a:p>
            <a:pPr lvl="2"/>
            <a:r>
              <a:rPr lang="pl-PL" dirty="0"/>
              <a:t>Środki własne OSP </a:t>
            </a:r>
            <a:r>
              <a:rPr lang="pl-PL" dirty="0" smtClean="0"/>
              <a:t>2 778,50 </a:t>
            </a:r>
            <a:r>
              <a:rPr lang="pl-PL" dirty="0"/>
              <a:t>zł</a:t>
            </a:r>
          </a:p>
          <a:p>
            <a:pPr lvl="1"/>
            <a:r>
              <a:rPr lang="pl-PL" dirty="0"/>
              <a:t>Wartość zadania </a:t>
            </a:r>
            <a:r>
              <a:rPr lang="pl-PL" b="1" dirty="0" smtClean="0"/>
              <a:t>5 267,5 zł (</a:t>
            </a:r>
            <a:r>
              <a:rPr lang="pl-PL" dirty="0"/>
              <a:t>Środki z KG PSP  (KSRG</a:t>
            </a:r>
            <a:r>
              <a:rPr lang="pl-PL" dirty="0" smtClean="0"/>
              <a:t>)) </a:t>
            </a:r>
            <a:r>
              <a:rPr lang="pl-PL" b="1" dirty="0" smtClean="0"/>
              <a:t>:</a:t>
            </a:r>
          </a:p>
          <a:p>
            <a:pPr marL="9144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pl-PL" sz="2000" dirty="0" smtClean="0"/>
              <a:t>Zakupiono:</a:t>
            </a:r>
            <a:endParaRPr lang="pl-PL" sz="2000" dirty="0"/>
          </a:p>
          <a:p>
            <a:pPr lvl="1"/>
            <a:r>
              <a:rPr lang="pl-PL" dirty="0" smtClean="0"/>
              <a:t>ubrania </a:t>
            </a:r>
            <a:r>
              <a:rPr lang="pl-PL" dirty="0"/>
              <a:t>koszarowe, </a:t>
            </a:r>
            <a:r>
              <a:rPr lang="pl-PL" dirty="0" smtClean="0"/>
              <a:t>czapki</a:t>
            </a:r>
            <a:r>
              <a:rPr lang="pl-PL" dirty="0"/>
              <a:t>, buty, rękawice ochronne, polary, koszulki i buty</a:t>
            </a:r>
            <a:endParaRPr lang="pl-PL" dirty="0" smtClean="0"/>
          </a:p>
          <a:p>
            <a:pPr lvl="1"/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9461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Sprzęt i wyposażenie pozyskane przez OSP </a:t>
            </a:r>
            <a:br>
              <a:rPr lang="pl-PL" dirty="0" smtClean="0"/>
            </a:br>
            <a:r>
              <a:rPr lang="pl-PL" dirty="0" smtClean="0"/>
              <a:t>w 2022 r.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400" y="1646238"/>
            <a:ext cx="3353718" cy="408909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Pilarki do drewna</a:t>
            </a:r>
          </a:p>
          <a:p>
            <a:r>
              <a:rPr lang="pl-PL" dirty="0" smtClean="0"/>
              <a:t>Umundurowanie </a:t>
            </a:r>
            <a:endParaRPr lang="pl-PL" dirty="0" smtClean="0"/>
          </a:p>
          <a:p>
            <a:r>
              <a:rPr lang="pl-PL" dirty="0" smtClean="0"/>
              <a:t>Aparaty prądotwórcze</a:t>
            </a:r>
            <a:endParaRPr lang="pl-PL" dirty="0" smtClean="0"/>
          </a:p>
          <a:p>
            <a:r>
              <a:rPr lang="pl-PL" dirty="0" smtClean="0"/>
              <a:t>Lampę akumulatorową</a:t>
            </a:r>
            <a:endParaRPr lang="pl-PL" dirty="0" smtClean="0"/>
          </a:p>
          <a:p>
            <a:r>
              <a:rPr lang="pl-PL" dirty="0" smtClean="0"/>
              <a:t>Akumulatory do pojazdów</a:t>
            </a:r>
          </a:p>
          <a:p>
            <a:r>
              <a:rPr lang="pl-PL" dirty="0" smtClean="0"/>
              <a:t>Środki na owady</a:t>
            </a:r>
          </a:p>
          <a:p>
            <a:r>
              <a:rPr lang="pl-PL" dirty="0" smtClean="0"/>
              <a:t>Wysięgnik teleskopowy</a:t>
            </a:r>
          </a:p>
          <a:p>
            <a:r>
              <a:rPr lang="pl-PL" dirty="0" smtClean="0"/>
              <a:t>Armatura wodno</a:t>
            </a:r>
            <a:r>
              <a:rPr lang="pl-PL" dirty="0"/>
              <a:t>-</a:t>
            </a:r>
            <a:r>
              <a:rPr lang="pl-PL" dirty="0" smtClean="0"/>
              <a:t>pianowa (węże, prądownice),</a:t>
            </a:r>
          </a:p>
          <a:p>
            <a:r>
              <a:rPr lang="pl-PL" dirty="0" smtClean="0"/>
              <a:t>Sprzęt burzący</a:t>
            </a:r>
          </a:p>
          <a:p>
            <a:r>
              <a:rPr lang="pl-PL" dirty="0" smtClean="0"/>
              <a:t>Elektrody do defibrylatora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308" y="3409553"/>
            <a:ext cx="2767711" cy="207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795" y="2787647"/>
            <a:ext cx="2093205" cy="2413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915" y="1301767"/>
            <a:ext cx="2020602" cy="2692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6"/>
          <a:srcRect l="23660" t="16631" r="29232" b="17106"/>
          <a:stretch/>
        </p:blipFill>
        <p:spPr>
          <a:xfrm>
            <a:off x="7850435" y="3994194"/>
            <a:ext cx="1905919" cy="2677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67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pl-PL" b="1" dirty="0" smtClean="0"/>
              <a:t>Wydatki budżetu Miasta i Gminy Serock na utrzymanie jednostek OSP w 2022 </a:t>
            </a:r>
            <a:r>
              <a:rPr lang="pl-PL" b="1" dirty="0" smtClean="0"/>
              <a:t>r.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2518" y="1417320"/>
            <a:ext cx="7297757" cy="44656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 smtClean="0"/>
          </a:p>
          <a:p>
            <a:r>
              <a:rPr lang="pl-PL" sz="2200" b="1" dirty="0" smtClean="0"/>
              <a:t>Budżet Miasta i Gminy Serock  1 210 041,81 zł z czego:</a:t>
            </a:r>
            <a:endParaRPr lang="pl-PL" sz="2200" b="1" dirty="0" smtClean="0"/>
          </a:p>
          <a:p>
            <a:r>
              <a:rPr lang="pl-PL" dirty="0"/>
              <a:t>Ekwiwalent pieniężny za udział w akcji ratowniczej/szkoleniu/ </a:t>
            </a:r>
            <a:r>
              <a:rPr lang="pl-PL" dirty="0" smtClean="0"/>
              <a:t>ćwiczeniu 64 056,20 zł</a:t>
            </a:r>
          </a:p>
          <a:p>
            <a:r>
              <a:rPr lang="pl-PL" dirty="0" smtClean="0"/>
              <a:t>Umundurowanie 33 721,56</a:t>
            </a:r>
            <a:endParaRPr lang="pl-PL" dirty="0" smtClean="0"/>
          </a:p>
          <a:p>
            <a:r>
              <a:rPr lang="pl-PL" dirty="0" smtClean="0"/>
              <a:t>Pożyczka z </a:t>
            </a:r>
            <a:r>
              <a:rPr lang="pl-PL" dirty="0" err="1" smtClean="0"/>
              <a:t>WFOSiGW</a:t>
            </a:r>
            <a:r>
              <a:rPr lang="pl-PL" dirty="0" smtClean="0"/>
              <a:t> w Warszawie 580 000,00 zł</a:t>
            </a:r>
            <a:endParaRPr lang="pl-PL" dirty="0" smtClean="0"/>
          </a:p>
          <a:p>
            <a:r>
              <a:rPr lang="pl-PL" dirty="0" smtClean="0"/>
              <a:t>Dotacja na modernizację strażnicy w Stanisławowie 30 000,00 zł </a:t>
            </a:r>
          </a:p>
          <a:p>
            <a:r>
              <a:rPr lang="pl-PL" dirty="0" smtClean="0"/>
              <a:t>Dotacja do zakupu lekkiego pojazdu dla Wola Kiełpińska 80 000,00 zł</a:t>
            </a:r>
          </a:p>
          <a:p>
            <a:r>
              <a:rPr lang="pl-PL" dirty="0" smtClean="0"/>
              <a:t>Dotacja na zakup średniego pojazdu dla OSP Gąsiorowo 100 000,00 zł</a:t>
            </a:r>
            <a:endParaRPr lang="pl-PL" dirty="0" smtClean="0"/>
          </a:p>
          <a:p>
            <a:r>
              <a:rPr lang="pl-PL" dirty="0" smtClean="0"/>
              <a:t>Zakup materiałów i wyposażenia 91 592,73</a:t>
            </a:r>
          </a:p>
          <a:p>
            <a:r>
              <a:rPr lang="pl-PL" dirty="0" smtClean="0"/>
              <a:t>Zakup usług zdrowotnych 16 150,00 zł</a:t>
            </a:r>
          </a:p>
          <a:p>
            <a:r>
              <a:rPr lang="pl-PL" dirty="0" smtClean="0"/>
              <a:t>Pozostałe koszty funkcjonowania OSP 214 521,32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165" y="2267174"/>
            <a:ext cx="1932599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6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2518" y="1646238"/>
            <a:ext cx="9601200" cy="40890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 l="19054" t="21982" r="46214" b="6089"/>
          <a:stretch/>
        </p:blipFill>
        <p:spPr>
          <a:xfrm>
            <a:off x="7766512" y="111917"/>
            <a:ext cx="4296286" cy="573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81" y="0"/>
            <a:ext cx="4329454" cy="3249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/>
          <a:srcRect t="9344" b="33404"/>
          <a:stretch/>
        </p:blipFill>
        <p:spPr>
          <a:xfrm>
            <a:off x="4912849" y="439462"/>
            <a:ext cx="3077281" cy="427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81" y="3236117"/>
            <a:ext cx="3952840" cy="296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3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2520" y="2546013"/>
            <a:ext cx="9601200" cy="1142385"/>
          </a:xfrm>
        </p:spPr>
        <p:txBody>
          <a:bodyPr/>
          <a:lstStyle/>
          <a:p>
            <a:pPr algn="ctr"/>
            <a:r>
              <a:rPr lang="pl-PL" dirty="0" smtClean="0"/>
              <a:t>Dziękuję za uwagę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564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pl-PL" dirty="0" smtClean="0"/>
              <a:t>Ochotnicze Straże Pożarne na terenie </a:t>
            </a:r>
            <a:br>
              <a:rPr lang="pl-PL" dirty="0" smtClean="0"/>
            </a:br>
            <a:r>
              <a:rPr lang="pl-PL" dirty="0" smtClean="0"/>
              <a:t>Miasta i Gminy Serock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615440" y="2577946"/>
            <a:ext cx="9601200" cy="2100733"/>
          </a:xfrm>
        </p:spPr>
        <p:txBody>
          <a:bodyPr rtlCol="0"/>
          <a:lstStyle/>
          <a:p>
            <a:pPr rtl="0"/>
            <a:r>
              <a:rPr lang="pl-PL" b="1" dirty="0" smtClean="0"/>
              <a:t>Ochotnicza Straż Pożarna w Gąsiorowie (KSRG)</a:t>
            </a:r>
          </a:p>
          <a:p>
            <a:pPr rtl="0"/>
            <a:r>
              <a:rPr lang="pl-PL" b="1" dirty="0" smtClean="0"/>
              <a:t>Ochotnicza Straż Pożarna w Serocku (KSRG)</a:t>
            </a:r>
            <a:endParaRPr lang="pl-PL" b="1" dirty="0"/>
          </a:p>
          <a:p>
            <a:r>
              <a:rPr lang="pl-PL" b="1" dirty="0" smtClean="0"/>
              <a:t>Ochotnicza Straż Pożarna w Woli Kiełpińskiej (KSRG)</a:t>
            </a:r>
            <a:endParaRPr lang="pl-PL" b="1" dirty="0"/>
          </a:p>
          <a:p>
            <a:r>
              <a:rPr lang="pl-PL" b="1" dirty="0"/>
              <a:t>Ochotnicza Straż Pożarna </a:t>
            </a:r>
            <a:r>
              <a:rPr lang="pl-PL" b="1" dirty="0" smtClean="0"/>
              <a:t>w Stanisławowie Zegrzyńskim</a:t>
            </a:r>
            <a:endParaRPr lang="pl-PL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84" y="2038119"/>
            <a:ext cx="3258468" cy="410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0" y="229533"/>
            <a:ext cx="9601200" cy="1142385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Stan osobowy w jednostkach</a:t>
            </a:r>
            <a:br>
              <a:rPr lang="pl-PL" dirty="0" smtClean="0"/>
            </a:br>
            <a:r>
              <a:rPr lang="pl-PL" dirty="0" smtClean="0"/>
              <a:t>Ochotniczych Straży Pożarnych w 2022 r.</a:t>
            </a:r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139782"/>
              </p:ext>
            </p:extLst>
          </p:nvPr>
        </p:nvGraphicFramePr>
        <p:xfrm>
          <a:off x="5588230" y="2038120"/>
          <a:ext cx="6083300" cy="20955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473582">
                  <a:extLst>
                    <a:ext uri="{9D8B030D-6E8A-4147-A177-3AD203B41FA5}">
                      <a16:colId xmlns:a16="http://schemas.microsoft.com/office/drawing/2014/main" val="257909255"/>
                    </a:ext>
                  </a:extLst>
                </a:gridCol>
                <a:gridCol w="1028318">
                  <a:extLst>
                    <a:ext uri="{9D8B030D-6E8A-4147-A177-3AD203B41FA5}">
                      <a16:colId xmlns:a16="http://schemas.microsoft.com/office/drawing/2014/main" val="298383297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57395356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52848411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6223240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88687058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Ilość członków OSP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OSP</a:t>
                      </a:r>
                      <a:br>
                        <a:rPr lang="pl-PL" sz="1100" b="1" u="none" strike="noStrike" dirty="0">
                          <a:effectLst/>
                        </a:rPr>
                      </a:br>
                      <a:r>
                        <a:rPr lang="pl-PL" sz="1100" b="1" u="none" strike="noStrike" dirty="0">
                          <a:effectLst/>
                        </a:rPr>
                        <a:t>Serock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OSP Wola Kiełpińska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OSP Gąsiorowo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OSP Stanisławowo Zegrzyńskie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Razem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15269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Liczba członków uprawnionych do udziału w działaniach ratowniczych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24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25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21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14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84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62639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Liczba członków nieuprawnionych do udziału w działaniach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6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8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7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10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31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84676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Liczba członków ogółem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30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33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28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24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effectLst/>
                        </a:rPr>
                        <a:t>115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234452"/>
                  </a:ext>
                </a:extLst>
              </a:tr>
            </a:tbl>
          </a:graphicData>
        </a:graphic>
      </p:graphicFrame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1538442"/>
              </p:ext>
            </p:extLst>
          </p:nvPr>
        </p:nvGraphicFramePr>
        <p:xfrm>
          <a:off x="229518" y="1958247"/>
          <a:ext cx="5358712" cy="3968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60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0" y="229533"/>
            <a:ext cx="9601200" cy="1142385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Interwencje</a:t>
            </a:r>
            <a:br>
              <a:rPr lang="pl-PL" dirty="0" smtClean="0"/>
            </a:br>
            <a:r>
              <a:rPr lang="pl-PL" dirty="0" smtClean="0"/>
              <a:t>Ochotniczych Straży Pożarnych w 2022 r.</a:t>
            </a:r>
            <a:endParaRPr lang="pl-PL" dirty="0"/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5694822"/>
              </p:ext>
            </p:extLst>
          </p:nvPr>
        </p:nvGraphicFramePr>
        <p:xfrm>
          <a:off x="383755" y="2112484"/>
          <a:ext cx="5873826" cy="3506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055142"/>
              </p:ext>
            </p:extLst>
          </p:nvPr>
        </p:nvGraphicFramePr>
        <p:xfrm>
          <a:off x="6096000" y="3596640"/>
          <a:ext cx="5821684" cy="164297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48216">
                  <a:extLst>
                    <a:ext uri="{9D8B030D-6E8A-4147-A177-3AD203B41FA5}">
                      <a16:colId xmlns:a16="http://schemas.microsoft.com/office/drawing/2014/main" val="2732074182"/>
                    </a:ext>
                  </a:extLst>
                </a:gridCol>
                <a:gridCol w="1043367">
                  <a:extLst>
                    <a:ext uri="{9D8B030D-6E8A-4147-A177-3AD203B41FA5}">
                      <a16:colId xmlns:a16="http://schemas.microsoft.com/office/drawing/2014/main" val="725940022"/>
                    </a:ext>
                  </a:extLst>
                </a:gridCol>
                <a:gridCol w="1043367">
                  <a:extLst>
                    <a:ext uri="{9D8B030D-6E8A-4147-A177-3AD203B41FA5}">
                      <a16:colId xmlns:a16="http://schemas.microsoft.com/office/drawing/2014/main" val="1223164406"/>
                    </a:ext>
                  </a:extLst>
                </a:gridCol>
                <a:gridCol w="1043367">
                  <a:extLst>
                    <a:ext uri="{9D8B030D-6E8A-4147-A177-3AD203B41FA5}">
                      <a16:colId xmlns:a16="http://schemas.microsoft.com/office/drawing/2014/main" val="1355974258"/>
                    </a:ext>
                  </a:extLst>
                </a:gridCol>
                <a:gridCol w="1043367">
                  <a:extLst>
                    <a:ext uri="{9D8B030D-6E8A-4147-A177-3AD203B41FA5}">
                      <a16:colId xmlns:a16="http://schemas.microsoft.com/office/drawing/2014/main" val="1978166140"/>
                    </a:ext>
                  </a:extLst>
                </a:gridCol>
              </a:tblGrid>
              <a:tr h="108481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effectLst/>
                        </a:rPr>
                        <a:t>Rodzaj </a:t>
                      </a:r>
                      <a:r>
                        <a:rPr lang="pl-PL" sz="1200" b="1" u="none" strike="noStrike" dirty="0" smtClean="0">
                          <a:effectLst/>
                        </a:rPr>
                        <a:t>zdarzenia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effectLst/>
                        </a:rPr>
                        <a:t>OSP Serock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effectLst/>
                        </a:rPr>
                        <a:t>OSP Wola Kiełpińska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effectLst/>
                        </a:rPr>
                        <a:t>OSP Gąsiorowo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effectLst/>
                        </a:rPr>
                        <a:t>OSP Stanisławowo Zegrzyńskie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9894315"/>
                  </a:ext>
                </a:extLst>
              </a:tr>
              <a:tr h="241070">
                <a:tc>
                  <a:txBody>
                    <a:bodyPr/>
                    <a:lstStyle/>
                    <a:p>
                      <a:pPr algn="ctr" fontAlgn="b"/>
                      <a:endParaRPr lang="pl-PL" sz="12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pl-PL" sz="1200" b="1" u="none" strike="noStrike" dirty="0" smtClean="0">
                          <a:effectLst/>
                        </a:rPr>
                        <a:t>Interwencje Ogółem</a:t>
                      </a:r>
                    </a:p>
                    <a:p>
                      <a:pPr algn="ctr" fontAlgn="b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 smtClean="0">
                          <a:effectLst/>
                        </a:rPr>
                        <a:t>192</a:t>
                      </a:r>
                    </a:p>
                    <a:p>
                      <a:pPr algn="ctr" fontAlgn="b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 smtClean="0">
                          <a:effectLst/>
                        </a:rPr>
                        <a:t>166</a:t>
                      </a:r>
                    </a:p>
                    <a:p>
                      <a:pPr algn="ctr" fontAlgn="b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 smtClean="0">
                          <a:effectLst/>
                        </a:rPr>
                        <a:t>43</a:t>
                      </a:r>
                    </a:p>
                    <a:p>
                      <a:pPr algn="ctr" fontAlgn="b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 smtClean="0">
                          <a:effectLst/>
                        </a:rPr>
                        <a:t>23</a:t>
                      </a:r>
                    </a:p>
                    <a:p>
                      <a:pPr algn="ctr" fontAlgn="b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4775636"/>
                  </a:ext>
                </a:extLst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4526280" y="1979977"/>
            <a:ext cx="7421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0000"/>
                </a:solidFill>
              </a:rPr>
              <a:t>W 2022 roku na terenie Gminy </a:t>
            </a:r>
            <a:r>
              <a:rPr lang="pl-PL" sz="2000" b="1" dirty="0" err="1" smtClean="0">
                <a:solidFill>
                  <a:srgbClr val="FF0000"/>
                </a:solidFill>
              </a:rPr>
              <a:t>MiG</a:t>
            </a:r>
            <a:r>
              <a:rPr lang="pl-PL" sz="2000" b="1" dirty="0" smtClean="0">
                <a:solidFill>
                  <a:srgbClr val="FF0000"/>
                </a:solidFill>
              </a:rPr>
              <a:t> Serock odnotowano 507 zdarzeń z udziałem jednostek ochrony przeciwpożarowej </a:t>
            </a:r>
            <a:endParaRPr lang="pl-P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0" y="229533"/>
            <a:ext cx="9601200" cy="1142385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Interwencje</a:t>
            </a:r>
            <a:br>
              <a:rPr lang="pl-PL" dirty="0" smtClean="0"/>
            </a:br>
            <a:r>
              <a:rPr lang="pl-PL" dirty="0" smtClean="0"/>
              <a:t>Ochotniczych Straży Pożarnych w 2022 r.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608332"/>
              </p:ext>
            </p:extLst>
          </p:nvPr>
        </p:nvGraphicFramePr>
        <p:xfrm>
          <a:off x="97316" y="1874933"/>
          <a:ext cx="5873826" cy="4151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891211"/>
              </p:ext>
            </p:extLst>
          </p:nvPr>
        </p:nvGraphicFramePr>
        <p:xfrm>
          <a:off x="5547361" y="1874933"/>
          <a:ext cx="6385559" cy="3036633"/>
        </p:xfrm>
        <a:graphic>
          <a:graphicData uri="http://schemas.openxmlformats.org/drawingml/2006/table">
            <a:tbl>
              <a:tblPr/>
              <a:tblGrid>
                <a:gridCol w="1807859">
                  <a:extLst>
                    <a:ext uri="{9D8B030D-6E8A-4147-A177-3AD203B41FA5}">
                      <a16:colId xmlns:a16="http://schemas.microsoft.com/office/drawing/2014/main" val="2718529109"/>
                    </a:ext>
                  </a:extLst>
                </a:gridCol>
                <a:gridCol w="1144425">
                  <a:extLst>
                    <a:ext uri="{9D8B030D-6E8A-4147-A177-3AD203B41FA5}">
                      <a16:colId xmlns:a16="http://schemas.microsoft.com/office/drawing/2014/main" val="2207585884"/>
                    </a:ext>
                  </a:extLst>
                </a:gridCol>
                <a:gridCol w="1144425">
                  <a:extLst>
                    <a:ext uri="{9D8B030D-6E8A-4147-A177-3AD203B41FA5}">
                      <a16:colId xmlns:a16="http://schemas.microsoft.com/office/drawing/2014/main" val="3665494766"/>
                    </a:ext>
                  </a:extLst>
                </a:gridCol>
                <a:gridCol w="1144425">
                  <a:extLst>
                    <a:ext uri="{9D8B030D-6E8A-4147-A177-3AD203B41FA5}">
                      <a16:colId xmlns:a16="http://schemas.microsoft.com/office/drawing/2014/main" val="2923404107"/>
                    </a:ext>
                  </a:extLst>
                </a:gridCol>
                <a:gridCol w="1144425">
                  <a:extLst>
                    <a:ext uri="{9D8B030D-6E8A-4147-A177-3AD203B41FA5}">
                      <a16:colId xmlns:a16="http://schemas.microsoft.com/office/drawing/2014/main" val="3454609777"/>
                    </a:ext>
                  </a:extLst>
                </a:gridCol>
              </a:tblGrid>
              <a:tr h="135261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Rodzaj </a:t>
                      </a:r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zdarzenia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 Serock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 </a:t>
                      </a:r>
                      <a:endParaRPr lang="pl-PL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Wola </a:t>
                      </a:r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Kiełpińska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 Gąsiorowo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Stanisławowo Zegrzyńskie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02835"/>
                  </a:ext>
                </a:extLst>
              </a:tr>
              <a:tr h="27798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Pożary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888805"/>
                  </a:ext>
                </a:extLst>
              </a:tr>
              <a:tr h="546642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Miejscowe Zagrożenia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080670"/>
                  </a:ext>
                </a:extLst>
              </a:tr>
              <a:tr h="27798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Alarmy Fałszywe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780285"/>
                  </a:ext>
                </a:extLst>
              </a:tr>
              <a:tr h="546642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Ogółem interwencje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5858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20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pl-PL" dirty="0" smtClean="0"/>
              <a:t>Pojazdy ratowniczo-gaśnicze będące na wyposażeniu jednostek OSP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914400" y="1981199"/>
            <a:ext cx="5212080" cy="2261392"/>
          </a:xfrm>
        </p:spPr>
        <p:txBody>
          <a:bodyPr rtlCol="0"/>
          <a:lstStyle/>
          <a:p>
            <a:pPr marL="0" indent="0" rtl="0">
              <a:buNone/>
            </a:pPr>
            <a:r>
              <a:rPr lang="pl-PL" sz="2800" b="1" dirty="0" smtClean="0"/>
              <a:t>OSP Gąsiorowo:</a:t>
            </a:r>
            <a:endParaRPr lang="pl-PL" sz="2800" b="1" dirty="0"/>
          </a:p>
          <a:p>
            <a:pPr rtl="0"/>
            <a:r>
              <a:rPr lang="pl-PL" dirty="0" smtClean="0"/>
              <a:t>Ford </a:t>
            </a:r>
            <a:r>
              <a:rPr lang="pl-PL" dirty="0" err="1" smtClean="0"/>
              <a:t>Ranger</a:t>
            </a:r>
            <a:r>
              <a:rPr lang="pl-PL" dirty="0" smtClean="0"/>
              <a:t> - lekki pojazd z funkcją gaśniczą, pojazd pozyskany w 2021 r.</a:t>
            </a:r>
            <a:endParaRPr lang="pl-PL" dirty="0"/>
          </a:p>
          <a:p>
            <a:pPr rtl="0"/>
            <a:r>
              <a:rPr lang="pl-PL" dirty="0" smtClean="0"/>
              <a:t>Volvo FL 4x4 </a:t>
            </a:r>
            <a:r>
              <a:rPr lang="pl-PL" dirty="0" smtClean="0"/>
              <a:t>- średni </a:t>
            </a:r>
            <a:r>
              <a:rPr lang="pl-PL" dirty="0"/>
              <a:t>p</a:t>
            </a:r>
            <a:r>
              <a:rPr lang="pl-PL" dirty="0" smtClean="0"/>
              <a:t>ojazd ratowniczo-gaśniczy pozyskany w 2022r.</a:t>
            </a:r>
          </a:p>
          <a:p>
            <a:pPr rtl="0"/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6" t="33073" r="39667" b="2523"/>
          <a:stretch/>
        </p:blipFill>
        <p:spPr>
          <a:xfrm>
            <a:off x="8766691" y="1670528"/>
            <a:ext cx="3246120" cy="2572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90924"/>
            <a:ext cx="3737491" cy="2672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50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pl-PL" dirty="0" smtClean="0"/>
              <a:t>P</a:t>
            </a:r>
            <a:r>
              <a:rPr lang="pl-PL" dirty="0"/>
              <a:t>ojazdy ratowniczo-gaśnicze będące </a:t>
            </a:r>
            <a:r>
              <a:rPr lang="pl-PL" dirty="0" smtClean="0"/>
              <a:t>na wyposażeniu jednostek OSP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739640" cy="4587241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l-PL" sz="2800" b="1" dirty="0" smtClean="0"/>
              <a:t>OSP Wola Kiełpińska:</a:t>
            </a:r>
            <a:endParaRPr lang="pl-PL" sz="2800" b="1" dirty="0"/>
          </a:p>
          <a:p>
            <a:pPr rtl="0"/>
            <a:r>
              <a:rPr lang="pl-PL" b="1" dirty="0" smtClean="0"/>
              <a:t>Średni samochód ratowniczo </a:t>
            </a:r>
            <a:r>
              <a:rPr lang="pl-PL" dirty="0" smtClean="0"/>
              <a:t>-</a:t>
            </a:r>
            <a:r>
              <a:rPr lang="pl-PL" b="1" dirty="0" smtClean="0"/>
              <a:t>gaśniczy</a:t>
            </a:r>
            <a:r>
              <a:rPr lang="pl-PL" dirty="0" smtClean="0"/>
              <a:t> MAN  TGM 13.290 4x4 </a:t>
            </a:r>
            <a:endParaRPr lang="pl-PL" dirty="0"/>
          </a:p>
          <a:p>
            <a:r>
              <a:rPr lang="pl-PL" b="1" dirty="0" smtClean="0"/>
              <a:t>Ciężki samochód ratowniczo </a:t>
            </a:r>
            <a:r>
              <a:rPr lang="pl-PL" dirty="0" smtClean="0"/>
              <a:t>– </a:t>
            </a:r>
            <a:r>
              <a:rPr lang="pl-PL" b="1" dirty="0" smtClean="0"/>
              <a:t>gaśniczy</a:t>
            </a:r>
            <a:r>
              <a:rPr lang="pl-PL" dirty="0" smtClean="0"/>
              <a:t> Scania </a:t>
            </a:r>
            <a:r>
              <a:rPr lang="pl-PL" altLang="pl-PL" dirty="0"/>
              <a:t>P 410 z układem napędowym 6 x </a:t>
            </a:r>
            <a:r>
              <a:rPr lang="pl-PL" altLang="pl-PL" dirty="0" smtClean="0"/>
              <a:t>6 </a:t>
            </a:r>
            <a:r>
              <a:rPr lang="pl-PL" altLang="pl-PL" dirty="0"/>
              <a:t>zakupiony w 2021 r.</a:t>
            </a:r>
            <a:endParaRPr lang="pl-PL" dirty="0"/>
          </a:p>
          <a:p>
            <a:r>
              <a:rPr lang="pl-PL" altLang="pl-PL" b="1" dirty="0" smtClean="0"/>
              <a:t>Lekki samochód ratowniczo techniczny </a:t>
            </a:r>
            <a:r>
              <a:rPr lang="pl-PL" altLang="pl-PL" dirty="0" smtClean="0"/>
              <a:t>na </a:t>
            </a:r>
            <a:r>
              <a:rPr lang="pl-PL" altLang="pl-PL" dirty="0"/>
              <a:t>podwoziu Peugeot </a:t>
            </a:r>
            <a:r>
              <a:rPr lang="pl-PL" altLang="pl-PL" dirty="0" err="1" smtClean="0"/>
              <a:t>Boxer</a:t>
            </a:r>
            <a:r>
              <a:rPr lang="pl-PL" altLang="pl-PL" dirty="0" smtClean="0"/>
              <a:t> zakupiony w 2022r</a:t>
            </a:r>
          </a:p>
          <a:p>
            <a:r>
              <a:rPr lang="pl-PL" dirty="0" smtClean="0"/>
              <a:t>Volkswagen </a:t>
            </a:r>
            <a:r>
              <a:rPr lang="pl-PL" dirty="0"/>
              <a:t>Transporter - lekki pojazd ratowniczy</a:t>
            </a:r>
          </a:p>
          <a:p>
            <a:r>
              <a:rPr lang="pl-PL" dirty="0"/>
              <a:t>Mercedes - lekki pojazd rozpoznawczo-taktyczny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218" y="3934785"/>
            <a:ext cx="2990473" cy="224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163" y="1807825"/>
            <a:ext cx="2952888" cy="2214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373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pl-PL" dirty="0" smtClean="0"/>
              <a:t>P</a:t>
            </a:r>
            <a:r>
              <a:rPr lang="pl-PL" dirty="0"/>
              <a:t>ojazdy ratowniczo-gaśnicze będące </a:t>
            </a:r>
            <a:r>
              <a:rPr lang="pl-PL" dirty="0" smtClean="0"/>
              <a:t>na wyposażeniu jednostek OSP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l-PL" sz="2800" b="1" dirty="0" smtClean="0"/>
              <a:t>OSP Stanisławowo Zegrzyńskie:</a:t>
            </a:r>
            <a:endParaRPr lang="pl-PL" sz="2800" b="1" dirty="0"/>
          </a:p>
          <a:p>
            <a:pPr rtl="0"/>
            <a:r>
              <a:rPr lang="pl-PL" dirty="0" err="1" smtClean="0"/>
              <a:t>Daf</a:t>
            </a:r>
            <a:r>
              <a:rPr lang="pl-PL" dirty="0" smtClean="0"/>
              <a:t> – średni pojazd ratowniczo -gaśniczy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260" y="1982339"/>
            <a:ext cx="2915067" cy="3886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9864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pl-PL" dirty="0" smtClean="0"/>
              <a:t>P</a:t>
            </a:r>
            <a:r>
              <a:rPr lang="pl-PL" dirty="0"/>
              <a:t>ojazdy ratowniczo-gaśnicze będące </a:t>
            </a:r>
            <a:r>
              <a:rPr lang="pl-PL" dirty="0" smtClean="0"/>
              <a:t>na wyposażeniu jednostek OSP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295399" y="1981199"/>
            <a:ext cx="4818961" cy="3810001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l-PL" sz="2800" b="1" dirty="0" smtClean="0"/>
              <a:t>OSP Serock:</a:t>
            </a:r>
            <a:endParaRPr lang="pl-PL" sz="2800" b="1" dirty="0"/>
          </a:p>
          <a:p>
            <a:pPr rtl="0"/>
            <a:r>
              <a:rPr lang="pl-PL" dirty="0" smtClean="0"/>
              <a:t>MAN 13.290 – średni pojazd ratowniczo-gaśniczy</a:t>
            </a:r>
          </a:p>
          <a:p>
            <a:r>
              <a:rPr lang="pl-PL" dirty="0" smtClean="0"/>
              <a:t>MAN 18.320 – </a:t>
            </a:r>
            <a:r>
              <a:rPr lang="pl-PL" dirty="0"/>
              <a:t>średni pojazd ratowniczo-gaśniczy</a:t>
            </a:r>
            <a:r>
              <a:rPr lang="pl-PL" dirty="0" smtClean="0"/>
              <a:t> </a:t>
            </a:r>
          </a:p>
          <a:p>
            <a:r>
              <a:rPr lang="pl-PL" dirty="0"/>
              <a:t>Ford </a:t>
            </a:r>
            <a:r>
              <a:rPr lang="pl-PL" dirty="0" err="1"/>
              <a:t>Ranger</a:t>
            </a:r>
            <a:r>
              <a:rPr lang="pl-PL" dirty="0"/>
              <a:t> - lekki pojazd z funkcją gaśniczą, pojazd pozyskany w </a:t>
            </a:r>
            <a:r>
              <a:rPr lang="pl-PL" dirty="0" smtClean="0"/>
              <a:t>2021 r.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663" y="1646238"/>
            <a:ext cx="3183251" cy="2389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699" y="2130688"/>
            <a:ext cx="2368626" cy="298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426" y="4140504"/>
            <a:ext cx="3172488" cy="2381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243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yw pakietu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3654</TotalTime>
  <Words>892</Words>
  <Application>Microsoft Office PowerPoint</Application>
  <PresentationFormat>Panoramiczny</PresentationFormat>
  <Paragraphs>215</Paragraphs>
  <Slides>19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Retrospekcja</vt:lpstr>
      <vt:lpstr> Ocena stanu bezpieczeństwa publicznego na terenie  Miasta i Gminy Serock </vt:lpstr>
      <vt:lpstr>Ochotnicze Straże Pożarne na terenie  Miasta i Gminy Serock</vt:lpstr>
      <vt:lpstr>Stan osobowy w jednostkach Ochotniczych Straży Pożarnych w 2022 r.</vt:lpstr>
      <vt:lpstr>Interwencje Ochotniczych Straży Pożarnych w 2022 r.</vt:lpstr>
      <vt:lpstr>Interwencje Ochotniczych Straży Pożarnych w 2022 r.</vt:lpstr>
      <vt:lpstr>Pojazdy ratowniczo-gaśnicze będące na wyposażeniu jednostek OSP</vt:lpstr>
      <vt:lpstr>Pojazdy ratowniczo-gaśnicze będące na wyposażeniu jednostek OSP</vt:lpstr>
      <vt:lpstr>Pojazdy ratowniczo-gaśnicze będące na wyposażeniu jednostek OSP</vt:lpstr>
      <vt:lpstr>Pojazdy ratowniczo-gaśnicze będące na wyposażeniu jednostek OSP</vt:lpstr>
      <vt:lpstr>Sprzęt i wyposażenie pozyskane przez OSP  w 2022 r.</vt:lpstr>
      <vt:lpstr>Sprzęt i wyposażenie pozyskane przez OSP  w 2022 r.</vt:lpstr>
      <vt:lpstr>Sprzęt i wyposażenie pozyskane przez OSP  w 2022 r. dzięki środkom zewnętrznym</vt:lpstr>
      <vt:lpstr>Sprzęt i wyposażenie pozyskane przez OSP  w 2022 r. dzięki środkom zewnętrznym</vt:lpstr>
      <vt:lpstr>Dofinansowanie na modernizację strażnicy</vt:lpstr>
      <vt:lpstr>Dofinansowanie na funkcjonowanie Młodzieżowych Drużyn Pożarniczych</vt:lpstr>
      <vt:lpstr>Sprzęt i wyposażenie pozyskane przez OSP  w 2022 r.</vt:lpstr>
      <vt:lpstr>Wydatki budżetu Miasta i Gminy Serock na utrzymanie jednostek OSP w 2022 r.</vt:lpstr>
      <vt:lpstr>Prezentacja programu PowerPoint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Ocena stanu bezpieczeństwa publicznego na terenie  Miasta i Gminy Serock</dc:title>
  <dc:creator>Sławek</dc:creator>
  <cp:lastModifiedBy>Sławek</cp:lastModifiedBy>
  <cp:revision>83</cp:revision>
  <dcterms:created xsi:type="dcterms:W3CDTF">2022-02-20T17:51:47Z</dcterms:created>
  <dcterms:modified xsi:type="dcterms:W3CDTF">2023-02-28T12:41:48Z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