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85" r:id="rId18"/>
    <p:sldId id="286" r:id="rId19"/>
    <p:sldId id="287" r:id="rId20"/>
    <p:sldId id="288" r:id="rId21"/>
    <p:sldId id="272" r:id="rId22"/>
    <p:sldId id="273" r:id="rId23"/>
    <p:sldId id="274" r:id="rId24"/>
    <p:sldId id="275" r:id="rId25"/>
    <p:sldId id="276" r:id="rId26"/>
    <p:sldId id="277" r:id="rId27"/>
    <p:sldId id="278" r:id="rId28"/>
    <p:sldId id="279" r:id="rId29"/>
    <p:sldId id="293" r:id="rId30"/>
    <p:sldId id="294" r:id="rId31"/>
    <p:sldId id="280" r:id="rId32"/>
    <p:sldId id="295" r:id="rId33"/>
    <p:sldId id="281" r:id="rId34"/>
    <p:sldId id="282" r:id="rId35"/>
    <p:sldId id="283" r:id="rId36"/>
    <p:sldId id="291" r:id="rId37"/>
    <p:sldId id="289" r:id="rId38"/>
    <p:sldId id="284" r:id="rId39"/>
    <p:sldId id="292" r:id="rId40"/>
    <p:sldId id="290" r:id="rId4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77A15070-15EF-4A92-94E4-AC1FE4310656}" type="datetimeFigureOut">
              <a:rPr lang="pl-PL" smtClean="0"/>
              <a:t>2022-04-20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51E34F2-9C8B-4C9B-8D75-9348BEA69763}" type="slidenum">
              <a:rPr lang="pl-PL" smtClean="0"/>
              <a:t>‹#›</a:t>
            </a:fld>
            <a:endParaRPr lang="pl-PL"/>
          </a:p>
        </p:txBody>
      </p:sp>
    </p:spTree>
    <p:extLst>
      <p:ext uri="{BB962C8B-B14F-4D97-AF65-F5344CB8AC3E}">
        <p14:creationId xmlns:p14="http://schemas.microsoft.com/office/powerpoint/2010/main" val="362258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7A15070-15EF-4A92-94E4-AC1FE4310656}" type="datetimeFigureOut">
              <a:rPr lang="pl-PL" smtClean="0"/>
              <a:t>2022-04-20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51E34F2-9C8B-4C9B-8D75-9348BEA69763}" type="slidenum">
              <a:rPr lang="pl-PL" smtClean="0"/>
              <a:t>‹#›</a:t>
            </a:fld>
            <a:endParaRPr lang="pl-PL"/>
          </a:p>
        </p:txBody>
      </p:sp>
    </p:spTree>
    <p:extLst>
      <p:ext uri="{BB962C8B-B14F-4D97-AF65-F5344CB8AC3E}">
        <p14:creationId xmlns:p14="http://schemas.microsoft.com/office/powerpoint/2010/main" val="553496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7A15070-15EF-4A92-94E4-AC1FE4310656}" type="datetimeFigureOut">
              <a:rPr lang="pl-PL" smtClean="0"/>
              <a:t>2022-04-20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51E34F2-9C8B-4C9B-8D75-9348BEA69763}" type="slidenum">
              <a:rPr lang="pl-PL" smtClean="0"/>
              <a:t>‹#›</a:t>
            </a:fld>
            <a:endParaRPr lang="pl-PL"/>
          </a:p>
        </p:txBody>
      </p:sp>
    </p:spTree>
    <p:extLst>
      <p:ext uri="{BB962C8B-B14F-4D97-AF65-F5344CB8AC3E}">
        <p14:creationId xmlns:p14="http://schemas.microsoft.com/office/powerpoint/2010/main" val="2580240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7A15070-15EF-4A92-94E4-AC1FE4310656}" type="datetimeFigureOut">
              <a:rPr lang="pl-PL" smtClean="0"/>
              <a:t>2022-04-20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51E34F2-9C8B-4C9B-8D75-9348BEA69763}" type="slidenum">
              <a:rPr lang="pl-PL" smtClean="0"/>
              <a:t>‹#›</a:t>
            </a:fld>
            <a:endParaRPr lang="pl-PL"/>
          </a:p>
        </p:txBody>
      </p:sp>
    </p:spTree>
    <p:extLst>
      <p:ext uri="{BB962C8B-B14F-4D97-AF65-F5344CB8AC3E}">
        <p14:creationId xmlns:p14="http://schemas.microsoft.com/office/powerpoint/2010/main" val="2980266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77A15070-15EF-4A92-94E4-AC1FE4310656}" type="datetimeFigureOut">
              <a:rPr lang="pl-PL" smtClean="0"/>
              <a:t>2022-04-20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51E34F2-9C8B-4C9B-8D75-9348BEA69763}" type="slidenum">
              <a:rPr lang="pl-PL" smtClean="0"/>
              <a:t>‹#›</a:t>
            </a:fld>
            <a:endParaRPr lang="pl-PL"/>
          </a:p>
        </p:txBody>
      </p:sp>
    </p:spTree>
    <p:extLst>
      <p:ext uri="{BB962C8B-B14F-4D97-AF65-F5344CB8AC3E}">
        <p14:creationId xmlns:p14="http://schemas.microsoft.com/office/powerpoint/2010/main" val="2202584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77A15070-15EF-4A92-94E4-AC1FE4310656}" type="datetimeFigureOut">
              <a:rPr lang="pl-PL" smtClean="0"/>
              <a:t>2022-04-20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51E34F2-9C8B-4C9B-8D75-9348BEA69763}" type="slidenum">
              <a:rPr lang="pl-PL" smtClean="0"/>
              <a:t>‹#›</a:t>
            </a:fld>
            <a:endParaRPr lang="pl-PL"/>
          </a:p>
        </p:txBody>
      </p:sp>
    </p:spTree>
    <p:extLst>
      <p:ext uri="{BB962C8B-B14F-4D97-AF65-F5344CB8AC3E}">
        <p14:creationId xmlns:p14="http://schemas.microsoft.com/office/powerpoint/2010/main" val="544563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77A15070-15EF-4A92-94E4-AC1FE4310656}" type="datetimeFigureOut">
              <a:rPr lang="pl-PL" smtClean="0"/>
              <a:t>2022-04-20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151E34F2-9C8B-4C9B-8D75-9348BEA69763}" type="slidenum">
              <a:rPr lang="pl-PL" smtClean="0"/>
              <a:t>‹#›</a:t>
            </a:fld>
            <a:endParaRPr lang="pl-PL"/>
          </a:p>
        </p:txBody>
      </p:sp>
    </p:spTree>
    <p:extLst>
      <p:ext uri="{BB962C8B-B14F-4D97-AF65-F5344CB8AC3E}">
        <p14:creationId xmlns:p14="http://schemas.microsoft.com/office/powerpoint/2010/main" val="4230111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77A15070-15EF-4A92-94E4-AC1FE4310656}" type="datetimeFigureOut">
              <a:rPr lang="pl-PL" smtClean="0"/>
              <a:t>2022-04-20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151E34F2-9C8B-4C9B-8D75-9348BEA69763}" type="slidenum">
              <a:rPr lang="pl-PL" smtClean="0"/>
              <a:t>‹#›</a:t>
            </a:fld>
            <a:endParaRPr lang="pl-PL"/>
          </a:p>
        </p:txBody>
      </p:sp>
    </p:spTree>
    <p:extLst>
      <p:ext uri="{BB962C8B-B14F-4D97-AF65-F5344CB8AC3E}">
        <p14:creationId xmlns:p14="http://schemas.microsoft.com/office/powerpoint/2010/main" val="3691761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77A15070-15EF-4A92-94E4-AC1FE4310656}" type="datetimeFigureOut">
              <a:rPr lang="pl-PL" smtClean="0"/>
              <a:t>2022-04-20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151E34F2-9C8B-4C9B-8D75-9348BEA69763}" type="slidenum">
              <a:rPr lang="pl-PL" smtClean="0"/>
              <a:t>‹#›</a:t>
            </a:fld>
            <a:endParaRPr lang="pl-PL"/>
          </a:p>
        </p:txBody>
      </p:sp>
    </p:spTree>
    <p:extLst>
      <p:ext uri="{BB962C8B-B14F-4D97-AF65-F5344CB8AC3E}">
        <p14:creationId xmlns:p14="http://schemas.microsoft.com/office/powerpoint/2010/main" val="157059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77A15070-15EF-4A92-94E4-AC1FE4310656}" type="datetimeFigureOut">
              <a:rPr lang="pl-PL" smtClean="0"/>
              <a:t>2022-04-20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51E34F2-9C8B-4C9B-8D75-9348BEA69763}" type="slidenum">
              <a:rPr lang="pl-PL" smtClean="0"/>
              <a:t>‹#›</a:t>
            </a:fld>
            <a:endParaRPr lang="pl-PL"/>
          </a:p>
        </p:txBody>
      </p:sp>
    </p:spTree>
    <p:extLst>
      <p:ext uri="{BB962C8B-B14F-4D97-AF65-F5344CB8AC3E}">
        <p14:creationId xmlns:p14="http://schemas.microsoft.com/office/powerpoint/2010/main" val="313931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77A15070-15EF-4A92-94E4-AC1FE4310656}" type="datetimeFigureOut">
              <a:rPr lang="pl-PL" smtClean="0"/>
              <a:t>2022-04-20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51E34F2-9C8B-4C9B-8D75-9348BEA69763}" type="slidenum">
              <a:rPr lang="pl-PL" smtClean="0"/>
              <a:t>‹#›</a:t>
            </a:fld>
            <a:endParaRPr lang="pl-PL"/>
          </a:p>
        </p:txBody>
      </p:sp>
    </p:spTree>
    <p:extLst>
      <p:ext uri="{BB962C8B-B14F-4D97-AF65-F5344CB8AC3E}">
        <p14:creationId xmlns:p14="http://schemas.microsoft.com/office/powerpoint/2010/main" val="1013500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A15070-15EF-4A92-94E4-AC1FE4310656}" type="datetimeFigureOut">
              <a:rPr lang="pl-PL" smtClean="0"/>
              <a:t>2022-04-20</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1E34F2-9C8B-4C9B-8D75-9348BEA69763}" type="slidenum">
              <a:rPr lang="pl-PL" smtClean="0"/>
              <a:t>‹#›</a:t>
            </a:fld>
            <a:endParaRPr lang="pl-PL"/>
          </a:p>
        </p:txBody>
      </p:sp>
    </p:spTree>
    <p:extLst>
      <p:ext uri="{BB962C8B-B14F-4D97-AF65-F5344CB8AC3E}">
        <p14:creationId xmlns:p14="http://schemas.microsoft.com/office/powerpoint/2010/main" val="2007761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87610" y="1240403"/>
            <a:ext cx="9144000" cy="2881810"/>
          </a:xfrm>
        </p:spPr>
        <p:txBody>
          <a:bodyPr>
            <a:normAutofit fontScale="90000"/>
          </a:bodyPr>
          <a:lstStyle/>
          <a:p>
            <a:r>
              <a:rPr lang="pl-PL" dirty="0"/>
              <a:t/>
            </a:r>
            <a:br>
              <a:rPr lang="pl-PL" dirty="0"/>
            </a:br>
            <a:r>
              <a:rPr lang="pl-PL" dirty="0"/>
              <a:t>Kontrola realizacji uchwał Rady Miejskiej w zakresie gospodarki odpadami komunalnymi na terenie </a:t>
            </a:r>
            <a:r>
              <a:rPr lang="pl-PL" dirty="0" smtClean="0"/>
              <a:t>Miasta i Gminy Serock.</a:t>
            </a:r>
            <a:endParaRPr lang="pl-PL" dirty="0"/>
          </a:p>
        </p:txBody>
      </p:sp>
      <p:sp>
        <p:nvSpPr>
          <p:cNvPr id="3" name="Podtytuł 2"/>
          <p:cNvSpPr>
            <a:spLocks noGrp="1"/>
          </p:cNvSpPr>
          <p:nvPr>
            <p:ph type="subTitle" idx="1"/>
          </p:nvPr>
        </p:nvSpPr>
        <p:spPr>
          <a:xfrm>
            <a:off x="1524000" y="4635610"/>
            <a:ext cx="9144000" cy="622190"/>
          </a:xfrm>
        </p:spPr>
        <p:txBody>
          <a:bodyPr/>
          <a:lstStyle/>
          <a:p>
            <a:r>
              <a:rPr lang="pl-PL" dirty="0" smtClean="0"/>
              <a:t>20 kwietnia 2022 r. </a:t>
            </a:r>
            <a:endParaRPr lang="pl-PL" dirty="0"/>
          </a:p>
        </p:txBody>
      </p:sp>
    </p:spTree>
    <p:extLst>
      <p:ext uri="{BB962C8B-B14F-4D97-AF65-F5344CB8AC3E}">
        <p14:creationId xmlns:p14="http://schemas.microsoft.com/office/powerpoint/2010/main" val="2499554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0000" lnSpcReduction="20000"/>
          </a:bodyPr>
          <a:lstStyle/>
          <a:p>
            <a:pPr algn="just"/>
            <a:r>
              <a:rPr lang="pl-PL" sz="2300" dirty="0"/>
              <a:t>Uchwała Nr 518/XLVI/2022 Rady Miejskiej w Serocku z dnia 26 stycznia 2022 r. w sprawie określenia górnych stawek opłat za odbiór odpadów komunalnych ponoszonych przez właścicieli nieruchomości, którzy nie są obowiązani do ponoszenia opłat za gospodarowanie odpadami komunalnymi na rzecz gminy oraz górnych stawek opłat ponoszonych przez właścicieli nieruchomości za usługi opróżniania zbiorników bezodpływowych i transportu nieczystości ciekłych</a:t>
            </a:r>
            <a:r>
              <a:rPr lang="pl-PL" sz="2300" dirty="0" smtClean="0"/>
              <a:t>.</a:t>
            </a:r>
          </a:p>
          <a:p>
            <a:pPr algn="just"/>
            <a:endParaRPr lang="pl-PL" sz="2300" dirty="0" smtClean="0"/>
          </a:p>
          <a:p>
            <a:pPr>
              <a:buFont typeface="Wingdings" panose="05000000000000000000" pitchFamily="2" charset="2"/>
              <a:buChar char="Ø"/>
            </a:pPr>
            <a:r>
              <a:rPr lang="pl-PL" sz="2600" dirty="0" smtClean="0"/>
              <a:t>za </a:t>
            </a:r>
            <a:r>
              <a:rPr lang="pl-PL" sz="2600" dirty="0"/>
              <a:t>worek o pojemności 60 L – 20,00 zł;</a:t>
            </a:r>
          </a:p>
          <a:p>
            <a:pPr>
              <a:buFont typeface="Wingdings" panose="05000000000000000000" pitchFamily="2" charset="2"/>
              <a:buChar char="Ø"/>
            </a:pPr>
            <a:r>
              <a:rPr lang="pl-PL" sz="2600" dirty="0"/>
              <a:t>za worek lub pojemnik o pojemności 120 L – 40,00 zł</a:t>
            </a:r>
            <a:r>
              <a:rPr lang="pl-PL" sz="2600" dirty="0" smtClean="0"/>
              <a:t>.</a:t>
            </a:r>
          </a:p>
          <a:p>
            <a:pPr>
              <a:buFont typeface="Wingdings" panose="05000000000000000000" pitchFamily="2" charset="2"/>
              <a:buChar char="Ø"/>
            </a:pPr>
            <a:endParaRPr lang="pl-PL" sz="2600" dirty="0"/>
          </a:p>
          <a:p>
            <a:pPr marL="0" indent="0">
              <a:buNone/>
            </a:pPr>
            <a:r>
              <a:rPr lang="pl-PL" sz="2600" dirty="0"/>
              <a:t>W przypadku braku segregacji: </a:t>
            </a:r>
          </a:p>
          <a:p>
            <a:pPr>
              <a:buFont typeface="Wingdings" panose="05000000000000000000" pitchFamily="2" charset="2"/>
              <a:buChar char="Ø"/>
            </a:pPr>
            <a:r>
              <a:rPr lang="pl-PL" sz="2600" dirty="0"/>
              <a:t>za worek lub pojemnik o pojemności 120 L – 80,00 zł;</a:t>
            </a:r>
          </a:p>
          <a:p>
            <a:pPr>
              <a:buFont typeface="Wingdings" panose="05000000000000000000" pitchFamily="2" charset="2"/>
              <a:buChar char="Ø"/>
            </a:pPr>
            <a:r>
              <a:rPr lang="pl-PL" sz="2600" dirty="0"/>
              <a:t>za pojemnik o pojemności 240 L – 160,00 zł;</a:t>
            </a:r>
          </a:p>
          <a:p>
            <a:pPr>
              <a:buFont typeface="Wingdings" panose="05000000000000000000" pitchFamily="2" charset="2"/>
              <a:buChar char="Ø"/>
            </a:pPr>
            <a:r>
              <a:rPr lang="pl-PL" sz="2600" dirty="0"/>
              <a:t>za pojemnik o pojemności 1 100 L – 230,00 </a:t>
            </a:r>
            <a:r>
              <a:rPr lang="pl-PL" sz="2600" dirty="0" smtClean="0"/>
              <a:t>zł.</a:t>
            </a:r>
          </a:p>
          <a:p>
            <a:pPr>
              <a:buFont typeface="Wingdings" panose="05000000000000000000" pitchFamily="2" charset="2"/>
              <a:buChar char="Ø"/>
            </a:pPr>
            <a:endParaRPr lang="pl-PL" sz="2600" dirty="0" smtClean="0"/>
          </a:p>
          <a:p>
            <a:pPr>
              <a:buFont typeface="Wingdings" panose="05000000000000000000" pitchFamily="2" charset="2"/>
              <a:buChar char="Ø"/>
            </a:pPr>
            <a:r>
              <a:rPr lang="pl-PL" sz="2600" dirty="0"/>
              <a:t>o</a:t>
            </a:r>
            <a:r>
              <a:rPr lang="pl-PL" sz="2600" dirty="0" smtClean="0"/>
              <a:t>kreśla </a:t>
            </a:r>
            <a:r>
              <a:rPr lang="pl-PL" sz="2600" dirty="0"/>
              <a:t>się górną opróżniania zbiorników bezodpływowych i transportu nieczystości ciekłych w wysokości 30,00 zł za 1 m</a:t>
            </a:r>
            <a:r>
              <a:rPr lang="pl-PL" sz="2600" baseline="30000" dirty="0"/>
              <a:t>3</a:t>
            </a:r>
            <a:r>
              <a:rPr lang="pl-PL" sz="2600" dirty="0"/>
              <a:t> nieczystości ciekłych.</a:t>
            </a:r>
          </a:p>
          <a:p>
            <a:pPr marL="0" indent="0">
              <a:buNone/>
            </a:pPr>
            <a:endParaRPr lang="pl-PL" dirty="0"/>
          </a:p>
        </p:txBody>
      </p:sp>
      <p:sp>
        <p:nvSpPr>
          <p:cNvPr id="4" name="Tytuł 1"/>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700" dirty="0" smtClean="0"/>
              <a:t>Uchwała określająca górne stawki opłat za odbiór odpadów komunalnych ponoszonych przez właścicieli nieruchomości, którzy nie są objęci systemem gminnym  </a:t>
            </a:r>
            <a:endParaRPr lang="pl-PL" sz="2700" dirty="0"/>
          </a:p>
        </p:txBody>
      </p:sp>
    </p:spTree>
    <p:extLst>
      <p:ext uri="{BB962C8B-B14F-4D97-AF65-F5344CB8AC3E}">
        <p14:creationId xmlns:p14="http://schemas.microsoft.com/office/powerpoint/2010/main" val="1246757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just"/>
            <a:r>
              <a:rPr lang="pl-PL" sz="2400" dirty="0"/>
              <a:t>Uchwała Nr 316/XXIX/2020 Rady Miejskiej w Serocku z dnia 2 grudnia 2020 r. </a:t>
            </a:r>
            <a:r>
              <a:rPr lang="pl-PL" sz="2400" dirty="0" smtClean="0"/>
              <a:t/>
            </a:r>
            <a:br>
              <a:rPr lang="pl-PL" sz="2400" dirty="0" smtClean="0"/>
            </a:br>
            <a:r>
              <a:rPr lang="pl-PL" sz="2400" dirty="0" smtClean="0"/>
              <a:t>w </a:t>
            </a:r>
            <a:r>
              <a:rPr lang="pl-PL" sz="2400" dirty="0"/>
              <a:t>sprawie uchwalenia Regulaminu utrzymania czystości </a:t>
            </a:r>
            <a:r>
              <a:rPr lang="pl-PL" sz="2400" dirty="0" smtClean="0"/>
              <a:t>i </a:t>
            </a:r>
            <a:r>
              <a:rPr lang="pl-PL" sz="2400" dirty="0"/>
              <a:t>porządku na terenie Miasta i Gminy </a:t>
            </a:r>
            <a:r>
              <a:rPr lang="pl-PL" sz="2400" dirty="0" smtClean="0"/>
              <a:t>Serock</a:t>
            </a:r>
          </a:p>
          <a:p>
            <a:pPr marL="0" indent="0" algn="just">
              <a:buNone/>
            </a:pPr>
            <a:endParaRPr lang="pl-PL" sz="2400" dirty="0"/>
          </a:p>
          <a:p>
            <a:pPr marL="0" indent="0" algn="just">
              <a:buNone/>
            </a:pPr>
            <a:r>
              <a:rPr lang="pl-PL" dirty="0"/>
              <a:t>Rozdział </a:t>
            </a:r>
            <a:r>
              <a:rPr lang="pl-PL" dirty="0" smtClean="0"/>
              <a:t>1.</a:t>
            </a:r>
            <a:r>
              <a:rPr lang="pl-PL" dirty="0"/>
              <a:t> </a:t>
            </a:r>
            <a:r>
              <a:rPr lang="pl-PL" dirty="0" smtClean="0"/>
              <a:t>Wymagania </a:t>
            </a:r>
            <a:r>
              <a:rPr lang="pl-PL" dirty="0"/>
              <a:t>w zakresie selektywnego zbierania i odbierania odpadów komunalnych </a:t>
            </a:r>
            <a:r>
              <a:rPr lang="pl-PL" dirty="0" smtClean="0"/>
              <a:t>powstałych na terenie</a:t>
            </a:r>
            <a:r>
              <a:rPr lang="pl-PL" dirty="0"/>
              <a:t> </a:t>
            </a:r>
            <a:r>
              <a:rPr lang="pl-PL" dirty="0" smtClean="0"/>
              <a:t>nieruchomości</a:t>
            </a:r>
            <a:r>
              <a:rPr lang="pl-PL" dirty="0"/>
              <a:t>, uprzątania błota, śniegu, lodu i innych zanieczyszczeń z części nieruchomości służący </a:t>
            </a:r>
            <a:r>
              <a:rPr lang="pl-PL" dirty="0" smtClean="0"/>
              <a:t>do</a:t>
            </a:r>
            <a:r>
              <a:rPr lang="pl-PL" dirty="0"/>
              <a:t> </a:t>
            </a:r>
            <a:r>
              <a:rPr lang="pl-PL" dirty="0" smtClean="0"/>
              <a:t>użytku </a:t>
            </a:r>
            <a:r>
              <a:rPr lang="pl-PL" dirty="0"/>
              <a:t>publicznego oraz mycia i naprawy pojazdów samochodowych poza </a:t>
            </a:r>
            <a:r>
              <a:rPr lang="pl-PL" dirty="0" smtClean="0"/>
              <a:t>myjniami i </a:t>
            </a:r>
            <a:r>
              <a:rPr lang="pl-PL" dirty="0"/>
              <a:t>warsztatami </a:t>
            </a:r>
            <a:r>
              <a:rPr lang="pl-PL" dirty="0" smtClean="0"/>
              <a:t>naprawczymi, </a:t>
            </a:r>
            <a:endParaRPr lang="pl-PL" dirty="0"/>
          </a:p>
        </p:txBody>
      </p:sp>
      <p:sp>
        <p:nvSpPr>
          <p:cNvPr id="4" name="Tytuł 1"/>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700" dirty="0" smtClean="0"/>
              <a:t>Uchwała w sprawie regulaminu utrzymania czystości i porządku na terenie Miasta i Gminy Serock</a:t>
            </a:r>
            <a:endParaRPr lang="pl-PL" sz="2700" dirty="0"/>
          </a:p>
        </p:txBody>
      </p:sp>
    </p:spTree>
    <p:extLst>
      <p:ext uri="{BB962C8B-B14F-4D97-AF65-F5344CB8AC3E}">
        <p14:creationId xmlns:p14="http://schemas.microsoft.com/office/powerpoint/2010/main" val="823474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38200" y="413468"/>
            <a:ext cx="10515600" cy="5763495"/>
          </a:xfrm>
        </p:spPr>
        <p:txBody>
          <a:bodyPr>
            <a:normAutofit/>
          </a:bodyPr>
          <a:lstStyle/>
          <a:p>
            <a:pPr algn="just"/>
            <a:r>
              <a:rPr lang="pl-PL" dirty="0"/>
              <a:t>Rozdział </a:t>
            </a:r>
            <a:r>
              <a:rPr lang="pl-PL" dirty="0" smtClean="0"/>
              <a:t>2.</a:t>
            </a:r>
            <a:r>
              <a:rPr lang="pl-PL" dirty="0"/>
              <a:t> </a:t>
            </a:r>
            <a:r>
              <a:rPr lang="pl-PL" dirty="0" smtClean="0"/>
              <a:t>Rodzaje </a:t>
            </a:r>
            <a:r>
              <a:rPr lang="pl-PL" dirty="0"/>
              <a:t>i minimalna pojemność pojemników lub worków przeznaczonych do zbierania </a:t>
            </a:r>
            <a:r>
              <a:rPr lang="pl-PL" dirty="0" smtClean="0"/>
              <a:t>odpadów</a:t>
            </a:r>
            <a:r>
              <a:rPr lang="pl-PL" dirty="0"/>
              <a:t> </a:t>
            </a:r>
            <a:r>
              <a:rPr lang="pl-PL" dirty="0" smtClean="0"/>
              <a:t>komunalnych </a:t>
            </a:r>
            <a:r>
              <a:rPr lang="pl-PL" dirty="0"/>
              <a:t>na terenie nieruchomości w tym na terenach przeznaczonych do użytku </a:t>
            </a:r>
            <a:r>
              <a:rPr lang="pl-PL" dirty="0" smtClean="0"/>
              <a:t>publicznego</a:t>
            </a:r>
            <a:r>
              <a:rPr lang="pl-PL" dirty="0"/>
              <a:t> </a:t>
            </a:r>
            <a:r>
              <a:rPr lang="pl-PL" dirty="0" smtClean="0"/>
              <a:t>oraz </a:t>
            </a:r>
            <a:r>
              <a:rPr lang="pl-PL" dirty="0"/>
              <a:t>na drogach publicznych, warunków rozmieszczania tych pojemników i worków oraz </a:t>
            </a:r>
            <a:r>
              <a:rPr lang="pl-PL" dirty="0" smtClean="0"/>
              <a:t>utrzymania</a:t>
            </a:r>
            <a:r>
              <a:rPr lang="pl-PL" dirty="0"/>
              <a:t> </a:t>
            </a:r>
            <a:r>
              <a:rPr lang="pl-PL" dirty="0" smtClean="0"/>
              <a:t>pojemników </a:t>
            </a:r>
            <a:br>
              <a:rPr lang="pl-PL" dirty="0" smtClean="0"/>
            </a:br>
            <a:r>
              <a:rPr lang="pl-PL" dirty="0" smtClean="0"/>
              <a:t>w odpowiednim </a:t>
            </a:r>
            <a:r>
              <a:rPr lang="pl-PL" dirty="0"/>
              <a:t>stanie sanitarnym, porządkowym i technicznym oraz </a:t>
            </a:r>
            <a:r>
              <a:rPr lang="pl-PL" dirty="0" smtClean="0"/>
              <a:t>utrzymania</a:t>
            </a:r>
            <a:r>
              <a:rPr lang="pl-PL" dirty="0"/>
              <a:t> </a:t>
            </a:r>
            <a:r>
              <a:rPr lang="pl-PL" dirty="0" smtClean="0"/>
              <a:t>w </a:t>
            </a:r>
            <a:r>
              <a:rPr lang="pl-PL" dirty="0"/>
              <a:t>odpowiednim stanie sanitarnym i porządkowym miejsc gromadzenia </a:t>
            </a:r>
            <a:r>
              <a:rPr lang="pl-PL" dirty="0" smtClean="0"/>
              <a:t>odpadów</a:t>
            </a:r>
          </a:p>
          <a:p>
            <a:pPr algn="just"/>
            <a:r>
              <a:rPr lang="pl-PL" dirty="0"/>
              <a:t>Rozdział </a:t>
            </a:r>
            <a:r>
              <a:rPr lang="pl-PL" dirty="0" smtClean="0"/>
              <a:t>3.</a:t>
            </a:r>
            <a:r>
              <a:rPr lang="pl-PL" dirty="0"/>
              <a:t> </a:t>
            </a:r>
            <a:r>
              <a:rPr lang="pl-PL" dirty="0" smtClean="0"/>
              <a:t>Częstotliwość </a:t>
            </a:r>
            <a:r>
              <a:rPr lang="pl-PL" dirty="0"/>
              <a:t>i sposób pozbywania się odpadów komunalnych i nieczystości </a:t>
            </a:r>
            <a:r>
              <a:rPr lang="pl-PL" dirty="0" smtClean="0"/>
              <a:t>ciekłych</a:t>
            </a:r>
            <a:r>
              <a:rPr lang="pl-PL" dirty="0"/>
              <a:t> </a:t>
            </a:r>
            <a:r>
              <a:rPr lang="pl-PL" dirty="0" smtClean="0"/>
              <a:t>z </a:t>
            </a:r>
            <a:r>
              <a:rPr lang="pl-PL" dirty="0"/>
              <a:t>terenu nieruchomości oraz </a:t>
            </a:r>
            <a:r>
              <a:rPr lang="pl-PL" dirty="0" smtClean="0"/>
              <a:t/>
            </a:r>
            <a:br>
              <a:rPr lang="pl-PL" dirty="0" smtClean="0"/>
            </a:br>
            <a:r>
              <a:rPr lang="pl-PL" dirty="0" smtClean="0"/>
              <a:t>z </a:t>
            </a:r>
            <a:r>
              <a:rPr lang="pl-PL" dirty="0"/>
              <a:t>terenów przeznaczonych do użytku publicznego</a:t>
            </a:r>
            <a:r>
              <a:rPr lang="pl-PL" dirty="0" smtClean="0"/>
              <a:t>.</a:t>
            </a:r>
          </a:p>
          <a:p>
            <a:pPr algn="just"/>
            <a:r>
              <a:rPr lang="pl-PL" dirty="0"/>
              <a:t>Rozdział </a:t>
            </a:r>
            <a:r>
              <a:rPr lang="pl-PL" dirty="0" smtClean="0"/>
              <a:t>4.</a:t>
            </a:r>
            <a:r>
              <a:rPr lang="pl-PL" dirty="0"/>
              <a:t> </a:t>
            </a:r>
            <a:r>
              <a:rPr lang="pl-PL" dirty="0" smtClean="0"/>
              <a:t>Inne </a:t>
            </a:r>
            <a:r>
              <a:rPr lang="pl-PL" dirty="0"/>
              <a:t>wymagania wynikające z Wojewódzkiego Planu Gospodarki Odpadami</a:t>
            </a:r>
          </a:p>
        </p:txBody>
      </p:sp>
    </p:spTree>
    <p:extLst>
      <p:ext uri="{BB962C8B-B14F-4D97-AF65-F5344CB8AC3E}">
        <p14:creationId xmlns:p14="http://schemas.microsoft.com/office/powerpoint/2010/main" val="1141805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38200" y="413468"/>
            <a:ext cx="10515600" cy="5763495"/>
          </a:xfrm>
        </p:spPr>
        <p:txBody>
          <a:bodyPr>
            <a:normAutofit/>
          </a:bodyPr>
          <a:lstStyle/>
          <a:p>
            <a:pPr algn="just"/>
            <a:r>
              <a:rPr lang="pl-PL" dirty="0"/>
              <a:t>Rozdział </a:t>
            </a:r>
            <a:r>
              <a:rPr lang="pl-PL" dirty="0" smtClean="0"/>
              <a:t>5.</a:t>
            </a:r>
            <a:r>
              <a:rPr lang="pl-PL" dirty="0"/>
              <a:t> </a:t>
            </a:r>
            <a:r>
              <a:rPr lang="pl-PL" dirty="0" smtClean="0"/>
              <a:t>Obowiązki </a:t>
            </a:r>
            <a:r>
              <a:rPr lang="pl-PL" dirty="0"/>
              <a:t>osób utrzymujących zwierzęta </a:t>
            </a:r>
            <a:r>
              <a:rPr lang="pl-PL" dirty="0" smtClean="0"/>
              <a:t>domowe, mających </a:t>
            </a:r>
            <a:r>
              <a:rPr lang="pl-PL" dirty="0"/>
              <a:t>na celu ochronę przed </a:t>
            </a:r>
            <a:r>
              <a:rPr lang="pl-PL" dirty="0" smtClean="0"/>
              <a:t>zagrożeniem</a:t>
            </a:r>
            <a:r>
              <a:rPr lang="pl-PL" dirty="0"/>
              <a:t> </a:t>
            </a:r>
            <a:r>
              <a:rPr lang="pl-PL" dirty="0" smtClean="0"/>
              <a:t>lub </a:t>
            </a:r>
            <a:r>
              <a:rPr lang="pl-PL" dirty="0"/>
              <a:t>uciążliwością dla ludzi oraz przed </a:t>
            </a:r>
            <a:r>
              <a:rPr lang="pl-PL" dirty="0" smtClean="0"/>
              <a:t>zanieczyszczeniem </a:t>
            </a:r>
            <a:r>
              <a:rPr lang="pl-PL" dirty="0"/>
              <a:t>terenów przeznaczonych </a:t>
            </a:r>
            <a:r>
              <a:rPr lang="pl-PL" dirty="0" smtClean="0"/>
              <a:t>do wspólnego </a:t>
            </a:r>
            <a:r>
              <a:rPr lang="pl-PL" dirty="0"/>
              <a:t>użytku</a:t>
            </a:r>
            <a:r>
              <a:rPr lang="pl-PL" dirty="0" smtClean="0"/>
              <a:t>.</a:t>
            </a:r>
          </a:p>
          <a:p>
            <a:pPr algn="just"/>
            <a:r>
              <a:rPr lang="pl-PL" dirty="0"/>
              <a:t>Rozdział </a:t>
            </a:r>
            <a:r>
              <a:rPr lang="pl-PL" dirty="0" smtClean="0"/>
              <a:t>6.</a:t>
            </a:r>
            <a:r>
              <a:rPr lang="pl-PL" dirty="0"/>
              <a:t> </a:t>
            </a:r>
            <a:r>
              <a:rPr lang="pl-PL" dirty="0" smtClean="0"/>
              <a:t>Wymagania </a:t>
            </a:r>
            <a:r>
              <a:rPr lang="pl-PL" dirty="0"/>
              <a:t>dotyczące utrzymywania zwierząt gospodarskich na terenach </a:t>
            </a:r>
            <a:r>
              <a:rPr lang="pl-PL" dirty="0" smtClean="0"/>
              <a:t>wyłączonych</a:t>
            </a:r>
            <a:r>
              <a:rPr lang="pl-PL" dirty="0"/>
              <a:t> </a:t>
            </a:r>
            <a:r>
              <a:rPr lang="pl-PL" dirty="0" smtClean="0"/>
              <a:t>z </a:t>
            </a:r>
            <a:r>
              <a:rPr lang="pl-PL" dirty="0"/>
              <a:t>produkcji rolniczej, w tym także zakazy ich utrzymywania na określonych obszarach </a:t>
            </a:r>
            <a:r>
              <a:rPr lang="pl-PL" dirty="0" smtClean="0"/>
              <a:t>lub</a:t>
            </a:r>
            <a:r>
              <a:rPr lang="pl-PL" dirty="0"/>
              <a:t> </a:t>
            </a:r>
            <a:r>
              <a:rPr lang="pl-PL" dirty="0" smtClean="0"/>
              <a:t/>
            </a:r>
            <a:br>
              <a:rPr lang="pl-PL" dirty="0" smtClean="0"/>
            </a:br>
            <a:r>
              <a:rPr lang="pl-PL" dirty="0" smtClean="0"/>
              <a:t>w poszczególnych nieruchomościach.</a:t>
            </a:r>
          </a:p>
          <a:p>
            <a:r>
              <a:rPr lang="pl-PL" dirty="0"/>
              <a:t>Rozdział </a:t>
            </a:r>
            <a:r>
              <a:rPr lang="pl-PL" dirty="0" smtClean="0"/>
              <a:t>7.</a:t>
            </a:r>
            <a:r>
              <a:rPr lang="pl-PL" dirty="0"/>
              <a:t> </a:t>
            </a:r>
            <a:r>
              <a:rPr lang="pl-PL" dirty="0" smtClean="0"/>
              <a:t>Obszary </a:t>
            </a:r>
            <a:r>
              <a:rPr lang="pl-PL" dirty="0"/>
              <a:t>podlegające obowiązkowej deratyzacji oraz terminy jej </a:t>
            </a:r>
            <a:r>
              <a:rPr lang="pl-PL" dirty="0" smtClean="0"/>
              <a:t>przeprowadzania.</a:t>
            </a:r>
          </a:p>
          <a:p>
            <a:pPr marL="0" indent="0" algn="just">
              <a:buNone/>
            </a:pPr>
            <a:endParaRPr lang="pl-PL" dirty="0" smtClean="0"/>
          </a:p>
          <a:p>
            <a:endParaRPr lang="pl-PL" dirty="0"/>
          </a:p>
        </p:txBody>
      </p:sp>
    </p:spTree>
    <p:extLst>
      <p:ext uri="{BB962C8B-B14F-4D97-AF65-F5344CB8AC3E}">
        <p14:creationId xmlns:p14="http://schemas.microsoft.com/office/powerpoint/2010/main" val="2095675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38200" y="445273"/>
            <a:ext cx="10515600" cy="5731690"/>
          </a:xfrm>
        </p:spPr>
        <p:txBody>
          <a:bodyPr/>
          <a:lstStyle/>
          <a:p>
            <a:r>
              <a:rPr lang="pl-PL" dirty="0" smtClean="0"/>
              <a:t>Rozdział 8. Wymagania dotyczące kompostowania bioodpadów stanowiących odpady komunalne w kompostownikach przydomowych na terenie nieruchomości zabudowanych budynkami mieszkalnymi</a:t>
            </a:r>
            <a:br>
              <a:rPr lang="pl-PL" dirty="0" smtClean="0"/>
            </a:br>
            <a:r>
              <a:rPr lang="pl-PL" dirty="0" smtClean="0"/>
              <a:t>jednorodzinnymi oraz zwolnienia w całości właścicieli takich nieruchomości</a:t>
            </a:r>
            <a:br>
              <a:rPr lang="pl-PL" dirty="0" smtClean="0"/>
            </a:br>
            <a:r>
              <a:rPr lang="pl-PL" dirty="0" smtClean="0"/>
              <a:t>z obowiązku posiadania pojemnika lub worka na te odpady.</a:t>
            </a:r>
          </a:p>
          <a:p>
            <a:endParaRPr lang="pl-PL" dirty="0" smtClean="0"/>
          </a:p>
          <a:p>
            <a:r>
              <a:rPr lang="pl-PL" dirty="0" smtClean="0"/>
              <a:t>Rozdział 9.</a:t>
            </a:r>
            <a:r>
              <a:rPr lang="pl-PL" dirty="0"/>
              <a:t> </a:t>
            </a:r>
            <a:r>
              <a:rPr lang="pl-PL" dirty="0" smtClean="0"/>
              <a:t>Warunki </a:t>
            </a:r>
            <a:r>
              <a:rPr lang="pl-PL" dirty="0"/>
              <a:t>uznania, że odpady komunalne są zbierane w sposób </a:t>
            </a:r>
            <a:r>
              <a:rPr lang="pl-PL" dirty="0" smtClean="0"/>
              <a:t>selektywny.</a:t>
            </a:r>
          </a:p>
          <a:p>
            <a:endParaRPr lang="pl-PL" dirty="0"/>
          </a:p>
        </p:txBody>
      </p:sp>
    </p:spTree>
    <p:extLst>
      <p:ext uri="{BB962C8B-B14F-4D97-AF65-F5344CB8AC3E}">
        <p14:creationId xmlns:p14="http://schemas.microsoft.com/office/powerpoint/2010/main" val="1867090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lvl="0" algn="just"/>
            <a:r>
              <a:rPr lang="pl-PL" dirty="0"/>
              <a:t>Uchwała Nr 482/XLIII/2021 Rady Miejskiej w Serocku z dnia </a:t>
            </a:r>
            <a:r>
              <a:rPr lang="pl-PL" dirty="0" smtClean="0"/>
              <a:t/>
            </a:r>
            <a:br>
              <a:rPr lang="pl-PL" dirty="0" smtClean="0"/>
            </a:br>
            <a:r>
              <a:rPr lang="pl-PL" dirty="0" smtClean="0"/>
              <a:t>17 </a:t>
            </a:r>
            <a:r>
              <a:rPr lang="pl-PL" dirty="0"/>
              <a:t>listopada 2021 r. uchylająca uchwałę w sprawie odbioru odpadów komunalnych od właścicieli nieruchomości, położonych na terenie Miasta i Gminy Serock, na których nie zamieszkują mieszkańcy </a:t>
            </a:r>
            <a:r>
              <a:rPr lang="pl-PL" dirty="0" smtClean="0"/>
              <a:t/>
            </a:r>
            <a:br>
              <a:rPr lang="pl-PL" dirty="0" smtClean="0"/>
            </a:br>
            <a:r>
              <a:rPr lang="pl-PL" dirty="0" smtClean="0"/>
              <a:t>a </a:t>
            </a:r>
            <a:r>
              <a:rPr lang="pl-PL" dirty="0"/>
              <a:t>powstają odpady </a:t>
            </a:r>
            <a:r>
              <a:rPr lang="pl-PL" dirty="0" smtClean="0"/>
              <a:t>komunalne; </a:t>
            </a:r>
          </a:p>
          <a:p>
            <a:pPr lvl="0" algn="just"/>
            <a:r>
              <a:rPr lang="pl-PL" dirty="0" smtClean="0"/>
              <a:t>Uchwała </a:t>
            </a:r>
            <a:r>
              <a:rPr lang="pl-PL" dirty="0"/>
              <a:t>nr 208/XXI/2016 Rady Miejskiej w Serocku z dnia 23 maja 2016 r. w sprawie obioru odpadów komunalnych od właścicieli nieruchomości, położonych na terenie Miasta i Gminy Serock, na których nie zamieszkują mieszkańcy a powstają odpady komunalne</a:t>
            </a:r>
          </a:p>
          <a:p>
            <a:endParaRPr lang="pl-PL" dirty="0"/>
          </a:p>
        </p:txBody>
      </p:sp>
      <p:sp>
        <p:nvSpPr>
          <p:cNvPr id="4" name="Tytuł 1"/>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700" dirty="0" smtClean="0"/>
              <a:t>Uchwały dotyczące „nieruchomości letniskowych” </a:t>
            </a:r>
            <a:endParaRPr lang="pl-PL" sz="2700" dirty="0"/>
          </a:p>
        </p:txBody>
      </p:sp>
    </p:spTree>
    <p:extLst>
      <p:ext uri="{BB962C8B-B14F-4D97-AF65-F5344CB8AC3E}">
        <p14:creationId xmlns:p14="http://schemas.microsoft.com/office/powerpoint/2010/main" val="76522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Nieruchomości wykorzystywane na cele rekreacyjnie, letniskowe</a:t>
            </a:r>
            <a:endParaRPr lang="pl-PL" dirty="0"/>
          </a:p>
        </p:txBody>
      </p:sp>
      <p:sp>
        <p:nvSpPr>
          <p:cNvPr id="3" name="Symbol zastępczy zawartości 2"/>
          <p:cNvSpPr>
            <a:spLocks noGrp="1"/>
          </p:cNvSpPr>
          <p:nvPr>
            <p:ph idx="1"/>
          </p:nvPr>
        </p:nvSpPr>
        <p:spPr/>
        <p:txBody>
          <a:bodyPr/>
          <a:lstStyle/>
          <a:p>
            <a:pPr algn="just"/>
            <a:r>
              <a:rPr lang="pl-PL" dirty="0"/>
              <a:t>w</a:t>
            </a:r>
            <a:r>
              <a:rPr lang="pl-PL" dirty="0" smtClean="0"/>
              <a:t> 2021 r. kiedy nieruchomości wykorzystywane na cele rekreacyjne były w gminnym systemie odbioru odpadów – złożone były 3 384 deklaracje; </a:t>
            </a:r>
          </a:p>
          <a:p>
            <a:pPr marL="0" indent="0" algn="just">
              <a:buNone/>
            </a:pPr>
            <a:r>
              <a:rPr lang="pl-PL" dirty="0" smtClean="0"/>
              <a:t>(3 384 x 181 zł = 612 504 zł)</a:t>
            </a:r>
          </a:p>
          <a:p>
            <a:pPr algn="just"/>
            <a:r>
              <a:rPr lang="pl-PL" dirty="0"/>
              <a:t>n</a:t>
            </a:r>
            <a:r>
              <a:rPr lang="pl-PL" dirty="0" smtClean="0"/>
              <a:t>a dzień 18 kwietnia 2022 r. do systemu gminnego wpłynęło 661 (20%) deklaracji z adresów, które wcześniej zadeklarowane były jako nieruchomości ,,letniskowe”; </a:t>
            </a:r>
          </a:p>
          <a:p>
            <a:pPr marL="0" indent="0" algn="just">
              <a:buNone/>
            </a:pPr>
            <a:endParaRPr lang="pl-PL" dirty="0" smtClean="0"/>
          </a:p>
        </p:txBody>
      </p:sp>
    </p:spTree>
    <p:extLst>
      <p:ext uri="{BB962C8B-B14F-4D97-AF65-F5344CB8AC3E}">
        <p14:creationId xmlns:p14="http://schemas.microsoft.com/office/powerpoint/2010/main" val="29449981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just"/>
            <a:endParaRPr lang="pl-PL" dirty="0" smtClean="0"/>
          </a:p>
          <a:p>
            <a:pPr algn="just"/>
            <a:r>
              <a:rPr lang="pl-PL" dirty="0" smtClean="0"/>
              <a:t>Uchwała </a:t>
            </a:r>
            <a:r>
              <a:rPr lang="pl-PL" dirty="0"/>
              <a:t>NR 508/XLV/2021 Rady Miejskiej w Serocku z dnia </a:t>
            </a:r>
            <a:r>
              <a:rPr lang="pl-PL" dirty="0" smtClean="0"/>
              <a:t/>
            </a:r>
            <a:br>
              <a:rPr lang="pl-PL" dirty="0" smtClean="0"/>
            </a:br>
            <a:r>
              <a:rPr lang="pl-PL" dirty="0" smtClean="0"/>
              <a:t>22 </a:t>
            </a:r>
            <a:r>
              <a:rPr lang="pl-PL" dirty="0"/>
              <a:t>grudnia 2021 r. w sprawie pokrycia części kosztów gospodarowania odpadami komunalnymi z dochodów własnych niepochodzących </a:t>
            </a:r>
            <a:r>
              <a:rPr lang="pl-PL" dirty="0" smtClean="0"/>
              <a:t/>
            </a:r>
            <a:br>
              <a:rPr lang="pl-PL" dirty="0" smtClean="0"/>
            </a:br>
            <a:r>
              <a:rPr lang="pl-PL" dirty="0" smtClean="0"/>
              <a:t>z </a:t>
            </a:r>
            <a:r>
              <a:rPr lang="pl-PL" dirty="0"/>
              <a:t>pobranej  opłaty za gospodarowanie odpadami </a:t>
            </a:r>
            <a:r>
              <a:rPr lang="pl-PL" dirty="0" smtClean="0"/>
              <a:t>komunalnym</a:t>
            </a:r>
            <a:endParaRPr lang="pl-PL" dirty="0"/>
          </a:p>
        </p:txBody>
      </p:sp>
      <p:sp>
        <p:nvSpPr>
          <p:cNvPr id="4" name="Tytuł 1"/>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700" dirty="0" smtClean="0"/>
              <a:t>Uchwała dotycząca </a:t>
            </a:r>
            <a:r>
              <a:rPr lang="pl-PL" sz="2800" dirty="0" smtClean="0"/>
              <a:t>pokrycia części kosztów gospodarowania odpadami komunalnymi z dochodów własnych </a:t>
            </a:r>
            <a:endParaRPr lang="pl-PL" sz="2700" dirty="0"/>
          </a:p>
        </p:txBody>
      </p:sp>
    </p:spTree>
    <p:extLst>
      <p:ext uri="{BB962C8B-B14F-4D97-AF65-F5344CB8AC3E}">
        <p14:creationId xmlns:p14="http://schemas.microsoft.com/office/powerpoint/2010/main" val="1739971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38200" y="437322"/>
            <a:ext cx="10515600" cy="5739641"/>
          </a:xfrm>
        </p:spPr>
        <p:txBody>
          <a:bodyPr>
            <a:normAutofit lnSpcReduction="10000"/>
          </a:bodyPr>
          <a:lstStyle/>
          <a:p>
            <a:pPr marL="0" indent="0">
              <a:buNone/>
            </a:pPr>
            <a:r>
              <a:rPr lang="pl-PL" dirty="0" smtClean="0"/>
              <a:t>Przy kalkulacji wysokości stawki opłaty za gospodarowanie odpadami komunalnymi przyjęto następujące dane: </a:t>
            </a:r>
          </a:p>
          <a:p>
            <a:pPr marL="0" indent="0">
              <a:buNone/>
            </a:pPr>
            <a:r>
              <a:rPr lang="pl-PL" dirty="0" smtClean="0"/>
              <a:t>a) w zabudowie jednorodzinnej:</a:t>
            </a:r>
          </a:p>
          <a:p>
            <a:pPr>
              <a:buFontTx/>
              <a:buChar char="-"/>
            </a:pPr>
            <a:r>
              <a:rPr lang="pl-PL" dirty="0" smtClean="0"/>
              <a:t>wzrost mieszkańców o 4 %,  tj. zakładana liczba w 2022 r.: 13 506 osób, </a:t>
            </a:r>
          </a:p>
          <a:p>
            <a:pPr>
              <a:buFontTx/>
              <a:buChar char="-"/>
            </a:pPr>
            <a:r>
              <a:rPr lang="pl-PL" dirty="0" smtClean="0"/>
              <a:t>przyjęta stawka 33 zł/osobę</a:t>
            </a:r>
          </a:p>
          <a:p>
            <a:pPr marL="0" indent="0" algn="ctr">
              <a:buNone/>
            </a:pPr>
            <a:r>
              <a:rPr lang="pl-PL" b="1" dirty="0" smtClean="0"/>
              <a:t>13 506 x 12 miesięcy x 33 zł/osoba</a:t>
            </a:r>
            <a:r>
              <a:rPr lang="pl-PL" b="1" dirty="0"/>
              <a:t> </a:t>
            </a:r>
            <a:r>
              <a:rPr lang="pl-PL" b="1" dirty="0" smtClean="0"/>
              <a:t>=</a:t>
            </a:r>
            <a:r>
              <a:rPr lang="pl-PL" dirty="0" smtClean="0"/>
              <a:t> </a:t>
            </a:r>
            <a:r>
              <a:rPr lang="pl-PL" b="1" dirty="0" smtClean="0"/>
              <a:t>5 348 376,00 zł</a:t>
            </a:r>
          </a:p>
          <a:p>
            <a:pPr marL="0" indent="0">
              <a:buNone/>
            </a:pPr>
            <a:r>
              <a:rPr lang="pl-PL" dirty="0" smtClean="0"/>
              <a:t>b) w zabudowie wielolokalowej:</a:t>
            </a:r>
            <a:endParaRPr lang="pl-PL" dirty="0"/>
          </a:p>
          <a:p>
            <a:pPr>
              <a:buFontTx/>
              <a:buChar char="-"/>
            </a:pPr>
            <a:r>
              <a:rPr lang="pl-PL" dirty="0"/>
              <a:t>w</a:t>
            </a:r>
            <a:r>
              <a:rPr lang="pl-PL" dirty="0" smtClean="0"/>
              <a:t>zrost zużycia wody, również o 4%, tj. 90 166 m</a:t>
            </a:r>
            <a:r>
              <a:rPr lang="pl-PL" baseline="30000" dirty="0" smtClean="0"/>
              <a:t>3</a:t>
            </a:r>
          </a:p>
          <a:p>
            <a:pPr marL="0" indent="0">
              <a:buNone/>
            </a:pPr>
            <a:r>
              <a:rPr lang="pl-PL" dirty="0" smtClean="0"/>
              <a:t>-przyjęta stawka 11 zł/m</a:t>
            </a:r>
            <a:r>
              <a:rPr lang="pl-PL" baseline="30000" dirty="0" smtClean="0"/>
              <a:t>3</a:t>
            </a:r>
          </a:p>
          <a:p>
            <a:pPr marL="0" indent="0" algn="ctr">
              <a:buNone/>
            </a:pPr>
            <a:r>
              <a:rPr lang="pl-PL" b="1" dirty="0" smtClean="0"/>
              <a:t>90 166 m</a:t>
            </a:r>
            <a:r>
              <a:rPr lang="pl-PL" b="1" baseline="30000" dirty="0" smtClean="0"/>
              <a:t>3 x </a:t>
            </a:r>
            <a:r>
              <a:rPr lang="pl-PL" b="1" dirty="0" smtClean="0"/>
              <a:t>11 zł/m</a:t>
            </a:r>
            <a:r>
              <a:rPr lang="pl-PL" b="1" baseline="30000" dirty="0" smtClean="0"/>
              <a:t>3</a:t>
            </a:r>
            <a:r>
              <a:rPr lang="pl-PL" b="1" dirty="0" smtClean="0"/>
              <a:t> = 991 826,00 zł </a:t>
            </a:r>
            <a:endParaRPr lang="pl-PL" b="1" baseline="30000" dirty="0" smtClean="0"/>
          </a:p>
          <a:p>
            <a:pPr marL="0" indent="0">
              <a:buNone/>
            </a:pPr>
            <a:endParaRPr lang="pl-PL" baseline="30000" dirty="0" smtClean="0"/>
          </a:p>
          <a:p>
            <a:pPr marL="0" indent="0" algn="ctr">
              <a:buNone/>
            </a:pPr>
            <a:r>
              <a:rPr lang="pl-PL" b="1" dirty="0" smtClean="0"/>
              <a:t> 5 348 376,00 zł + 991 826,00 zł = 6 340 202,00 zł </a:t>
            </a:r>
            <a:endParaRPr lang="pl-PL" b="1" baseline="30000" dirty="0" smtClean="0"/>
          </a:p>
          <a:p>
            <a:pPr marL="0" indent="0">
              <a:buNone/>
            </a:pPr>
            <a:endParaRPr lang="pl-PL" b="1" dirty="0" smtClean="0"/>
          </a:p>
          <a:p>
            <a:endParaRPr lang="pl-PL" dirty="0"/>
          </a:p>
        </p:txBody>
      </p:sp>
    </p:spTree>
    <p:extLst>
      <p:ext uri="{BB962C8B-B14F-4D97-AF65-F5344CB8AC3E}">
        <p14:creationId xmlns:p14="http://schemas.microsoft.com/office/powerpoint/2010/main" val="33984589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80445" y="461176"/>
            <a:ext cx="10765404" cy="6042991"/>
          </a:xfrm>
        </p:spPr>
        <p:txBody>
          <a:bodyPr>
            <a:normAutofit/>
          </a:bodyPr>
          <a:lstStyle/>
          <a:p>
            <a:pPr marL="0" indent="0" algn="ctr">
              <a:buNone/>
            </a:pPr>
            <a:r>
              <a:rPr lang="pl-PL" b="1" dirty="0" smtClean="0"/>
              <a:t>5 348 376,00 zł + 991 826,00 zł = 6 340 202,00 zł </a:t>
            </a:r>
          </a:p>
          <a:p>
            <a:pPr marL="0" indent="0" algn="ctr">
              <a:buNone/>
            </a:pPr>
            <a:r>
              <a:rPr lang="pl-PL" dirty="0" smtClean="0"/>
              <a:t>6 340 202,00 zł  – 320 000,00 zł (odpisy karty 3+, kompostowniki) = </a:t>
            </a:r>
          </a:p>
          <a:p>
            <a:pPr marL="0" indent="0" algn="ctr">
              <a:buNone/>
            </a:pPr>
            <a:r>
              <a:rPr lang="pl-PL" dirty="0" smtClean="0"/>
              <a:t>6 020 202,00 zł  </a:t>
            </a:r>
          </a:p>
          <a:p>
            <a:pPr marL="0" indent="0" algn="ctr">
              <a:buNone/>
            </a:pPr>
            <a:r>
              <a:rPr lang="pl-PL" dirty="0"/>
              <a:t>p</a:t>
            </a:r>
            <a:r>
              <a:rPr lang="pl-PL" dirty="0" smtClean="0"/>
              <a:t>lanowany dochód w wysokości 95% - 5 719 191,90 zł </a:t>
            </a:r>
          </a:p>
          <a:p>
            <a:pPr marL="0" indent="0" algn="ctr">
              <a:buNone/>
            </a:pPr>
            <a:r>
              <a:rPr lang="pl-PL" b="1" dirty="0" smtClean="0"/>
              <a:t>+ </a:t>
            </a:r>
            <a:r>
              <a:rPr lang="pl-PL" dirty="0" smtClean="0"/>
              <a:t>wpływy na zaległości (140 000,00 zł) =  </a:t>
            </a:r>
            <a:r>
              <a:rPr lang="pl-PL" b="1" dirty="0" smtClean="0"/>
              <a:t>5 859 191,90 zł</a:t>
            </a:r>
          </a:p>
          <a:p>
            <a:pPr marL="0" indent="0" algn="just">
              <a:buNone/>
            </a:pPr>
            <a:r>
              <a:rPr lang="pl-PL" b="1" dirty="0" smtClean="0"/>
              <a:t>Szacowany koszt zagospodarowania odpadów komunalnych w 2022 r.</a:t>
            </a:r>
            <a:r>
              <a:rPr lang="pl-PL" dirty="0" smtClean="0"/>
              <a:t> (liczony na podstawie zakładanego wzrostu ilości odebranych i zagospodarowanych odpadów komunalnych, przy uwzględnieniu wartości wskaźnika cen towarów i usług konsumpcyjnych za 2020 r. wg GUS, który wynosił 103,4 %  przy podstawie za rok poprzedni równy 100%):  </a:t>
            </a:r>
            <a:r>
              <a:rPr lang="pl-PL" b="1" dirty="0" smtClean="0"/>
              <a:t>7 270 791,54 zł</a:t>
            </a:r>
          </a:p>
          <a:p>
            <a:pPr marL="0" indent="0" algn="just">
              <a:buNone/>
            </a:pPr>
            <a:r>
              <a:rPr lang="pl-PL" b="1" dirty="0" smtClean="0"/>
              <a:t>Prognozowany deficyt na etapie planowania budżetu 7 270 791,54 zł - 5 859 191,90 zł = 1 411 600,54 zł</a:t>
            </a:r>
          </a:p>
          <a:p>
            <a:pPr marL="0" indent="0">
              <a:buNone/>
            </a:pPr>
            <a:endParaRPr lang="pl-PL" b="1" dirty="0"/>
          </a:p>
          <a:p>
            <a:pPr marL="0" indent="0">
              <a:buNone/>
            </a:pPr>
            <a:endParaRPr lang="pl-PL" b="1" dirty="0" smtClean="0"/>
          </a:p>
          <a:p>
            <a:pPr marL="0" indent="0">
              <a:buNone/>
            </a:pPr>
            <a:endParaRPr lang="pl-PL" dirty="0" smtClean="0"/>
          </a:p>
          <a:p>
            <a:pPr marL="0" indent="0">
              <a:buNone/>
            </a:pPr>
            <a:endParaRPr lang="pl-PL" b="1" dirty="0" smtClean="0"/>
          </a:p>
        </p:txBody>
      </p:sp>
    </p:spTree>
    <p:extLst>
      <p:ext uri="{BB962C8B-B14F-4D97-AF65-F5344CB8AC3E}">
        <p14:creationId xmlns:p14="http://schemas.microsoft.com/office/powerpoint/2010/main" val="742738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45579" y="1794107"/>
            <a:ext cx="10515600" cy="2606332"/>
          </a:xfrm>
        </p:spPr>
        <p:txBody>
          <a:bodyPr>
            <a:normAutofit fontScale="92500" lnSpcReduction="10000"/>
          </a:bodyPr>
          <a:lstStyle/>
          <a:p>
            <a:pPr algn="just"/>
            <a:r>
              <a:rPr lang="pl-PL" dirty="0" smtClean="0"/>
              <a:t>Od lipca 2013 roku gminy zobowiązane są do zorganizowania odbierania odpadów komunalnych od właścicieli nieruchomości, na których zamieszkują mieszkańcy,</a:t>
            </a:r>
          </a:p>
          <a:p>
            <a:pPr algn="just"/>
            <a:r>
              <a:rPr lang="pl-PL" dirty="0" smtClean="0"/>
              <a:t>Organizacja całego systemu gospodarowania odpadami komunalnym spowodowała konieczność podjęcia szeregu uchwał oraz coroczne przygotowywanie zamówienia publicznego na odbieranie </a:t>
            </a:r>
            <a:br>
              <a:rPr lang="pl-PL" dirty="0" smtClean="0"/>
            </a:br>
            <a:r>
              <a:rPr lang="pl-PL" dirty="0" smtClean="0"/>
              <a:t>i zagospodarowanie odpadów komunalnych od właścicieli nieruchomości. </a:t>
            </a:r>
            <a:endParaRPr lang="pl-PL" dirty="0"/>
          </a:p>
        </p:txBody>
      </p:sp>
    </p:spTree>
    <p:extLst>
      <p:ext uri="{BB962C8B-B14F-4D97-AF65-F5344CB8AC3E}">
        <p14:creationId xmlns:p14="http://schemas.microsoft.com/office/powerpoint/2010/main" val="21247338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38200" y="636104"/>
            <a:ext cx="10515600" cy="5540859"/>
          </a:xfrm>
        </p:spPr>
        <p:txBody>
          <a:bodyPr>
            <a:normAutofit/>
          </a:bodyPr>
          <a:lstStyle/>
          <a:p>
            <a:pPr marL="0" indent="0" algn="ctr">
              <a:buNone/>
            </a:pPr>
            <a:endParaRPr lang="pl-PL" b="1" dirty="0" smtClean="0"/>
          </a:p>
          <a:p>
            <a:pPr marL="0" indent="0" algn="ctr">
              <a:buNone/>
            </a:pPr>
            <a:r>
              <a:rPr lang="pl-PL" b="1" dirty="0" smtClean="0"/>
              <a:t>Wartość zawartych umów: </a:t>
            </a:r>
          </a:p>
          <a:p>
            <a:pPr marL="0" indent="0" algn="ctr">
              <a:buNone/>
            </a:pPr>
            <a:r>
              <a:rPr lang="pl-PL" dirty="0" smtClean="0"/>
              <a:t>6 366 853,80 zł + 545 363,24 zł = 6 912 217,04  zł</a:t>
            </a:r>
          </a:p>
          <a:p>
            <a:pPr marL="0" indent="0" algn="ctr">
              <a:buNone/>
            </a:pPr>
            <a:endParaRPr lang="pl-PL" dirty="0" smtClean="0"/>
          </a:p>
          <a:p>
            <a:pPr marL="0" indent="0" algn="ctr">
              <a:buNone/>
            </a:pPr>
            <a:r>
              <a:rPr lang="pl-PL" dirty="0" smtClean="0"/>
              <a:t>Rzeczywisty deficyt środków na podstawie zawartych umów:</a:t>
            </a:r>
          </a:p>
          <a:p>
            <a:pPr marL="0" indent="0" algn="ctr">
              <a:buNone/>
            </a:pPr>
            <a:endParaRPr lang="pl-PL" dirty="0" smtClean="0"/>
          </a:p>
          <a:p>
            <a:pPr marL="0" indent="0" algn="ctr">
              <a:buNone/>
            </a:pPr>
            <a:r>
              <a:rPr lang="pl-PL" b="1" dirty="0" smtClean="0"/>
              <a:t>5 859 191,90 zł - 6 912 217,04 zł  = 1 053 025,14 zł</a:t>
            </a:r>
          </a:p>
          <a:p>
            <a:pPr marL="0" indent="0" algn="ctr">
              <a:buNone/>
            </a:pPr>
            <a:endParaRPr lang="pl-PL" dirty="0" smtClean="0"/>
          </a:p>
          <a:p>
            <a:pPr marL="0" indent="0">
              <a:buNone/>
            </a:pPr>
            <a:r>
              <a:rPr lang="pl-PL" dirty="0" smtClean="0"/>
              <a:t> </a:t>
            </a:r>
            <a:endParaRPr lang="pl-PL" dirty="0"/>
          </a:p>
        </p:txBody>
      </p:sp>
    </p:spTree>
    <p:extLst>
      <p:ext uri="{BB962C8B-B14F-4D97-AF65-F5344CB8AC3E}">
        <p14:creationId xmlns:p14="http://schemas.microsoft.com/office/powerpoint/2010/main" val="272852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Przetarg</a:t>
            </a:r>
            <a:endParaRPr lang="pl-PL" dirty="0"/>
          </a:p>
        </p:txBody>
      </p:sp>
      <p:sp>
        <p:nvSpPr>
          <p:cNvPr id="3" name="Symbol zastępczy zawartości 2"/>
          <p:cNvSpPr>
            <a:spLocks noGrp="1"/>
          </p:cNvSpPr>
          <p:nvPr>
            <p:ph idx="1"/>
          </p:nvPr>
        </p:nvSpPr>
        <p:spPr/>
        <p:txBody>
          <a:bodyPr/>
          <a:lstStyle/>
          <a:p>
            <a:pPr marL="0" indent="0" algn="ctr">
              <a:buNone/>
            </a:pPr>
            <a:r>
              <a:rPr lang="pl-PL" b="1" dirty="0"/>
              <a:t>Odbieranie i zagospodarowanie (odzysk lub unieszkodliwienie) odpadów komunalnych z terenu Miasta i Gminy Serock w okresie </a:t>
            </a:r>
            <a:r>
              <a:rPr lang="pl-PL" b="1" dirty="0" smtClean="0"/>
              <a:t/>
            </a:r>
            <a:br>
              <a:rPr lang="pl-PL" b="1" dirty="0" smtClean="0"/>
            </a:br>
            <a:r>
              <a:rPr lang="pl-PL" b="1" dirty="0" smtClean="0"/>
              <a:t>od </a:t>
            </a:r>
            <a:r>
              <a:rPr lang="pl-PL" b="1" dirty="0"/>
              <a:t>dnia 1.02.2022 r. do </a:t>
            </a:r>
            <a:r>
              <a:rPr lang="pl-PL" b="1" dirty="0" smtClean="0"/>
              <a:t>31.01.2023r. </a:t>
            </a:r>
          </a:p>
          <a:p>
            <a:pPr algn="just"/>
            <a:r>
              <a:rPr lang="pl-PL" i="1" dirty="0"/>
              <a:t>Część 1. Odbiór i zagospodarowanie odpadów komunalnych </a:t>
            </a:r>
            <a:r>
              <a:rPr lang="pl-PL" i="1" dirty="0" smtClean="0"/>
              <a:t/>
            </a:r>
            <a:br>
              <a:rPr lang="pl-PL" i="1" dirty="0" smtClean="0"/>
            </a:br>
            <a:r>
              <a:rPr lang="pl-PL" i="1" dirty="0" smtClean="0"/>
              <a:t>z </a:t>
            </a:r>
            <a:r>
              <a:rPr lang="pl-PL" i="1" dirty="0"/>
              <a:t>nieruchomości położonych na terenie Miasta i Gminy Serock.</a:t>
            </a:r>
            <a:endParaRPr lang="pl-PL" dirty="0"/>
          </a:p>
          <a:p>
            <a:pPr algn="just"/>
            <a:r>
              <a:rPr lang="pl-PL" i="1" dirty="0"/>
              <a:t>Część 2. Odbiór i zagospodarowanie odpadów zbieranych w Punkcie Selektywnej Zbiórki Odpadów Komunalnych w Serocku przy ul. Nasielskiej 21 oraz odpadów zbieranych w aptekach i placówkach medycznych na terenie Miasta i Gminy Serock.</a:t>
            </a:r>
            <a:endParaRPr lang="pl-PL" dirty="0"/>
          </a:p>
        </p:txBody>
      </p:sp>
    </p:spTree>
    <p:extLst>
      <p:ext uri="{BB962C8B-B14F-4D97-AF65-F5344CB8AC3E}">
        <p14:creationId xmlns:p14="http://schemas.microsoft.com/office/powerpoint/2010/main" val="13443469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Komisja przetargowa</a:t>
            </a:r>
            <a:endParaRPr lang="pl-PL" dirty="0"/>
          </a:p>
        </p:txBody>
      </p:sp>
      <p:sp>
        <p:nvSpPr>
          <p:cNvPr id="3" name="Symbol zastępczy zawartości 2"/>
          <p:cNvSpPr>
            <a:spLocks noGrp="1"/>
          </p:cNvSpPr>
          <p:nvPr>
            <p:ph idx="1"/>
          </p:nvPr>
        </p:nvSpPr>
        <p:spPr/>
        <p:txBody>
          <a:bodyPr>
            <a:normAutofit/>
          </a:bodyPr>
          <a:lstStyle/>
          <a:p>
            <a:pPr marL="0" lvl="0" indent="0">
              <a:buNone/>
            </a:pPr>
            <a:r>
              <a:rPr lang="pl-PL" dirty="0"/>
              <a:t>Została powołana w dniu 13 października 2021r. na podstawie: Zarządzenia Nr 120/B/2021 Burmistrza Miasta i Gminy Serock z dnia 13 października 2021 roku.  </a:t>
            </a:r>
          </a:p>
          <a:p>
            <a:pPr marL="0" lvl="0" indent="0">
              <a:buNone/>
            </a:pPr>
            <a:r>
              <a:rPr lang="pl-PL" u="sng" dirty="0"/>
              <a:t>w składzie:</a:t>
            </a:r>
          </a:p>
          <a:p>
            <a:pPr marL="0" lvl="0" indent="0">
              <a:buNone/>
            </a:pPr>
            <a:r>
              <a:rPr lang="pl-PL" dirty="0"/>
              <a:t>Rafał </a:t>
            </a:r>
            <a:r>
              <a:rPr lang="pl-PL" dirty="0" smtClean="0"/>
              <a:t>Karpiński - </a:t>
            </a:r>
            <a:r>
              <a:rPr lang="pl-PL" dirty="0"/>
              <a:t>Przewodniczący Komisji Przetargowej,   </a:t>
            </a:r>
          </a:p>
          <a:p>
            <a:pPr marL="0" lvl="0" indent="0">
              <a:buNone/>
            </a:pPr>
            <a:r>
              <a:rPr lang="pl-PL" dirty="0"/>
              <a:t>Mateusz Wyszyński - Zastępca Przewodniczącego Komisji Przetargowej,</a:t>
            </a:r>
          </a:p>
          <a:p>
            <a:pPr marL="0" lvl="0" indent="0">
              <a:buNone/>
            </a:pPr>
            <a:r>
              <a:rPr lang="pl-PL" dirty="0"/>
              <a:t>Monika </a:t>
            </a:r>
            <a:r>
              <a:rPr lang="pl-PL" dirty="0" err="1"/>
              <a:t>Ordak</a:t>
            </a:r>
            <a:r>
              <a:rPr lang="pl-PL" dirty="0"/>
              <a:t> - Członek Komisji Przetargowej,</a:t>
            </a:r>
          </a:p>
          <a:p>
            <a:pPr marL="0" lvl="0" indent="0">
              <a:buNone/>
            </a:pPr>
            <a:r>
              <a:rPr lang="pl-PL" dirty="0"/>
              <a:t>Marlena Milewska - Ciołkowska - Członek Komisji Przetargowej,</a:t>
            </a:r>
          </a:p>
          <a:p>
            <a:pPr marL="0" lvl="0" indent="0">
              <a:buNone/>
            </a:pPr>
            <a:r>
              <a:rPr lang="pl-PL" dirty="0"/>
              <a:t>Robert Piekarzewski - Członek - Sekretarz Komisji Przetargowej. </a:t>
            </a:r>
          </a:p>
        </p:txBody>
      </p:sp>
    </p:spTree>
    <p:extLst>
      <p:ext uri="{BB962C8B-B14F-4D97-AF65-F5344CB8AC3E}">
        <p14:creationId xmlns:p14="http://schemas.microsoft.com/office/powerpoint/2010/main" val="1689740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38200" y="811033"/>
            <a:ext cx="10515600" cy="5365930"/>
          </a:xfrm>
        </p:spPr>
        <p:txBody>
          <a:bodyPr>
            <a:normAutofit/>
          </a:bodyPr>
          <a:lstStyle/>
          <a:p>
            <a:r>
              <a:rPr lang="pl-PL" dirty="0"/>
              <a:t>Ogłoszenie o zamówieniu zostało przekazane Urzędowi Publikacji Unii Europejskiej w dniu 13-10-2021r. oraz opublikowane w Dz. Urz. UE: 2021/S 202-527959 z dnia </a:t>
            </a:r>
            <a:r>
              <a:rPr lang="pl-PL" dirty="0" smtClean="0"/>
              <a:t>18-10-2021r.</a:t>
            </a:r>
          </a:p>
          <a:p>
            <a:r>
              <a:rPr lang="pl-PL" dirty="0"/>
              <a:t>Specyfikacja warunków zamówienia (</a:t>
            </a:r>
            <a:r>
              <a:rPr lang="pl-PL" dirty="0" smtClean="0"/>
              <a:t>SWZ) </a:t>
            </a:r>
            <a:r>
              <a:rPr lang="pl-PL" dirty="0"/>
              <a:t>została udostępniona na stronie internetowej prowadzonego postępowania (podać adres strony) https://serock.ezamawiajacy.pl od dnia 18-10-2021 r. do dnia </a:t>
            </a:r>
            <a:r>
              <a:rPr lang="pl-PL" dirty="0" smtClean="0"/>
              <a:t>19-11-2021r</a:t>
            </a:r>
          </a:p>
          <a:p>
            <a:r>
              <a:rPr lang="pl-PL" dirty="0"/>
              <a:t>Termin składania ofert upłynął w dniu 19-11-2021 r. o godz. 11:30</a:t>
            </a:r>
            <a:endParaRPr lang="pl-PL" dirty="0" smtClean="0"/>
          </a:p>
          <a:p>
            <a:r>
              <a:rPr lang="pl-PL" dirty="0" smtClean="0">
                <a:effectLst/>
              </a:rPr>
              <a:t>Otwarcie ofert nastąpiło w dniu 19-11-2021 r. o godz. 12:00</a:t>
            </a:r>
            <a:endParaRPr lang="pl-PL" sz="3600" dirty="0" smtClean="0">
              <a:effectLst/>
              <a:latin typeface="Calibri" panose="020F0502020204030204" pitchFamily="34" charset="0"/>
              <a:ea typeface="Times New Roman" panose="02020603050405020304" pitchFamily="18" charset="0"/>
              <a:cs typeface="Times New Roman" panose="02020603050405020304" pitchFamily="18" charset="0"/>
            </a:endParaRPr>
          </a:p>
          <a:p>
            <a:endParaRPr lang="pl-PL" sz="4400" dirty="0" smtClean="0">
              <a:effectLst/>
            </a:endParaRPr>
          </a:p>
          <a:p>
            <a:endParaRPr lang="pl-PL" sz="3600" dirty="0" smtClean="0">
              <a:effectLst/>
            </a:endParaRPr>
          </a:p>
          <a:p>
            <a:endParaRPr lang="pl-PL" dirty="0"/>
          </a:p>
        </p:txBody>
      </p:sp>
      <p:pic>
        <p:nvPicPr>
          <p:cNvPr id="204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5250" cy="95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61587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38200" y="524786"/>
            <a:ext cx="10515600" cy="5652177"/>
          </a:xfrm>
        </p:spPr>
        <p:txBody>
          <a:bodyPr>
            <a:normAutofit lnSpcReduction="10000"/>
          </a:bodyPr>
          <a:lstStyle/>
          <a:p>
            <a:pPr algn="just"/>
            <a:r>
              <a:rPr lang="pl-PL" sz="3000" dirty="0"/>
              <a:t>Najpóźniej przed otwarciem ofert zamawiający udostępnił kwotę, jaką zamierza przeznaczyć na sfinansowanie zamówienia, w wysokości 6.900.000,00 zł brutto, w tym w przypadku dopuszczenia możliwości składania ofert częściowych, kwotę na sfinansowanie:</a:t>
            </a:r>
          </a:p>
          <a:p>
            <a:pPr algn="just"/>
            <a:r>
              <a:rPr lang="pl-PL" sz="3000" dirty="0" smtClean="0"/>
              <a:t>6.300.000,00 zł na </a:t>
            </a:r>
            <a:r>
              <a:rPr lang="pl-PL" sz="3000" dirty="0"/>
              <a:t>sfinansowanie Części 1 zamówienia: Odbiór </a:t>
            </a:r>
            <a:r>
              <a:rPr lang="pl-PL" sz="3000" dirty="0" smtClean="0"/>
              <a:t/>
            </a:r>
            <a:br>
              <a:rPr lang="pl-PL" sz="3000" dirty="0" smtClean="0"/>
            </a:br>
            <a:r>
              <a:rPr lang="pl-PL" sz="3000" dirty="0" smtClean="0"/>
              <a:t>i </a:t>
            </a:r>
            <a:r>
              <a:rPr lang="pl-PL" sz="3000" dirty="0"/>
              <a:t>zagospodarowanie odpadów komunalnych z nieruchomości położonych na terenie Miasta i Gminy Serock.</a:t>
            </a:r>
          </a:p>
          <a:p>
            <a:pPr algn="just"/>
            <a:r>
              <a:rPr lang="pl-PL" sz="3000" dirty="0" smtClean="0"/>
              <a:t>600.000,00 </a:t>
            </a:r>
            <a:r>
              <a:rPr lang="pl-PL" sz="3000" dirty="0"/>
              <a:t>zł </a:t>
            </a:r>
            <a:r>
              <a:rPr lang="pl-PL" sz="3000" dirty="0" smtClean="0"/>
              <a:t>na </a:t>
            </a:r>
            <a:r>
              <a:rPr lang="pl-PL" sz="3000" dirty="0"/>
              <a:t>sfinansowanie </a:t>
            </a:r>
            <a:r>
              <a:rPr lang="pl-PL" sz="3000" dirty="0" smtClean="0"/>
              <a:t>Części 2 zamówienia</a:t>
            </a:r>
            <a:r>
              <a:rPr lang="pl-PL" sz="3000" dirty="0"/>
              <a:t>: Odbiór </a:t>
            </a:r>
            <a:r>
              <a:rPr lang="pl-PL" sz="3000" dirty="0" smtClean="0"/>
              <a:t/>
            </a:r>
            <a:br>
              <a:rPr lang="pl-PL" sz="3000" dirty="0" smtClean="0"/>
            </a:br>
            <a:r>
              <a:rPr lang="pl-PL" sz="3000" dirty="0" smtClean="0"/>
              <a:t>i </a:t>
            </a:r>
            <a:r>
              <a:rPr lang="pl-PL" sz="3000" dirty="0"/>
              <a:t>zagospodarowanie odpadów zbieranych w Punkcie Selektywnej Zbiórki Odpadów Komunalnych w Serocku przy ul. Nasielskiej 21 oraz odpadów zbieranych w aptekach i  placówkach medycznych na terenie Miasta i Gminy Serock. </a:t>
            </a:r>
          </a:p>
          <a:p>
            <a:endParaRPr lang="pl-PL" dirty="0"/>
          </a:p>
        </p:txBody>
      </p:sp>
    </p:spTree>
    <p:extLst>
      <p:ext uri="{BB962C8B-B14F-4D97-AF65-F5344CB8AC3E}">
        <p14:creationId xmlns:p14="http://schemas.microsoft.com/office/powerpoint/2010/main" val="11415989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1203036282"/>
              </p:ext>
            </p:extLst>
          </p:nvPr>
        </p:nvGraphicFramePr>
        <p:xfrm>
          <a:off x="461173" y="508883"/>
          <a:ext cx="11426026" cy="6082750"/>
        </p:xfrm>
        <a:graphic>
          <a:graphicData uri="http://schemas.openxmlformats.org/drawingml/2006/table">
            <a:tbl>
              <a:tblPr>
                <a:tableStyleId>{5C22544A-7EE6-4342-B048-85BDC9FD1C3A}</a:tableStyleId>
              </a:tblPr>
              <a:tblGrid>
                <a:gridCol w="456434"/>
                <a:gridCol w="3762737"/>
                <a:gridCol w="1792863"/>
                <a:gridCol w="1971138"/>
                <a:gridCol w="1792863"/>
                <a:gridCol w="1649991"/>
              </a:tblGrid>
              <a:tr h="295981">
                <a:tc gridSpan="6">
                  <a:txBody>
                    <a:bodyPr/>
                    <a:lstStyle/>
                    <a:p>
                      <a:pPr algn="ctr">
                        <a:lnSpc>
                          <a:spcPct val="107000"/>
                        </a:lnSpc>
                        <a:spcAft>
                          <a:spcPts val="0"/>
                        </a:spcAft>
                      </a:pPr>
                      <a:r>
                        <a:rPr lang="pl-PL" sz="1100" dirty="0">
                          <a:effectLst/>
                        </a:rPr>
                        <a:t>Część 1. Odbiór i zagospodarowanie odpadów komunalnych z nieruchomości położonych na terenie Miasta i Gminy Serock.</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100" marR="38100" marT="38100" marB="38100"/>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r>
              <a:tr h="1389858">
                <a:tc>
                  <a:txBody>
                    <a:bodyPr/>
                    <a:lstStyle/>
                    <a:p>
                      <a:pPr algn="ctr">
                        <a:lnSpc>
                          <a:spcPct val="107000"/>
                        </a:lnSpc>
                        <a:spcAft>
                          <a:spcPts val="0"/>
                        </a:spcAft>
                      </a:pPr>
                      <a:r>
                        <a:rPr lang="pl-PL" sz="1100">
                          <a:effectLst/>
                        </a:rPr>
                        <a:t>Nr</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8100" marR="38100" marT="38100" marB="38100"/>
                </a:tc>
                <a:tc>
                  <a:txBody>
                    <a:bodyPr/>
                    <a:lstStyle/>
                    <a:p>
                      <a:pPr algn="ctr">
                        <a:lnSpc>
                          <a:spcPct val="107000"/>
                        </a:lnSpc>
                        <a:spcAft>
                          <a:spcPts val="0"/>
                        </a:spcAft>
                      </a:pPr>
                      <a:r>
                        <a:rPr lang="pl-PL" sz="1100" dirty="0">
                          <a:effectLst/>
                        </a:rPr>
                        <a:t>Nazwa (firma) i adres Wykonawcy</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100" marR="38100" marT="38100" marB="38100"/>
                </a:tc>
                <a:tc>
                  <a:txBody>
                    <a:bodyPr/>
                    <a:lstStyle/>
                    <a:p>
                      <a:pPr algn="ctr">
                        <a:lnSpc>
                          <a:spcPct val="107000"/>
                        </a:lnSpc>
                        <a:spcAft>
                          <a:spcPts val="0"/>
                        </a:spcAft>
                      </a:pPr>
                      <a:r>
                        <a:rPr lang="pl-PL" sz="1100" dirty="0">
                          <a:effectLst/>
                        </a:rPr>
                        <a:t>Cena oferty brutto</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100" marR="38100" marT="38100" marB="38100"/>
                </a:tc>
                <a:tc>
                  <a:txBody>
                    <a:bodyPr/>
                    <a:lstStyle/>
                    <a:p>
                      <a:pPr algn="ctr">
                        <a:lnSpc>
                          <a:spcPct val="107000"/>
                        </a:lnSpc>
                        <a:spcAft>
                          <a:spcPts val="0"/>
                        </a:spcAft>
                      </a:pPr>
                      <a:r>
                        <a:rPr lang="pl-PL" sz="1100">
                          <a:effectLst/>
                        </a:rPr>
                        <a:t>Wyposażenie pojazdów odbierających odpady od mieszkańców w wideo rejestrator z tyłu  (tak/nie)</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8100" marR="38100" marT="38100" marB="38100"/>
                </a:tc>
                <a:tc>
                  <a:txBody>
                    <a:bodyPr/>
                    <a:lstStyle/>
                    <a:p>
                      <a:pPr algn="ctr">
                        <a:lnSpc>
                          <a:spcPct val="107000"/>
                        </a:lnSpc>
                        <a:spcAft>
                          <a:spcPts val="0"/>
                        </a:spcAft>
                      </a:pPr>
                      <a:r>
                        <a:rPr lang="pl-PL" sz="1100">
                          <a:effectLst/>
                        </a:rPr>
                        <a:t>Aspekt społeczny – deklarowana liczba osób zatrudnionych przez Wykonawcę zamieszkałych z terenu Miasta i Gminy Serock</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8100" marR="38100" marT="38100" marB="38100"/>
                </a:tc>
                <a:tc>
                  <a:txBody>
                    <a:bodyPr/>
                    <a:lstStyle/>
                    <a:p>
                      <a:pPr algn="ctr">
                        <a:lnSpc>
                          <a:spcPct val="107000"/>
                        </a:lnSpc>
                        <a:spcAft>
                          <a:spcPts val="0"/>
                        </a:spcAft>
                      </a:pPr>
                      <a:r>
                        <a:rPr lang="pl-PL" sz="1100">
                          <a:effectLst/>
                        </a:rPr>
                        <a:t>Normy emisji spalin pojazdów wykorzystywanych na potrzeby realizacji zamówienia.</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8100" marR="38100" marT="38100" marB="38100"/>
                </a:tc>
              </a:tr>
              <a:tr h="1025233">
                <a:tc>
                  <a:txBody>
                    <a:bodyPr/>
                    <a:lstStyle/>
                    <a:p>
                      <a:pPr algn="ctr">
                        <a:lnSpc>
                          <a:spcPct val="107000"/>
                        </a:lnSpc>
                        <a:spcAft>
                          <a:spcPts val="0"/>
                        </a:spcAft>
                      </a:pPr>
                      <a:r>
                        <a:rPr lang="pl-PL" sz="1100">
                          <a:effectLst/>
                        </a:rPr>
                        <a:t>1.</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8100" marR="38100" marT="38100" marB="38100"/>
                </a:tc>
                <a:tc>
                  <a:txBody>
                    <a:bodyPr/>
                    <a:lstStyle/>
                    <a:p>
                      <a:pPr algn="ctr">
                        <a:lnSpc>
                          <a:spcPct val="107000"/>
                        </a:lnSpc>
                        <a:spcAft>
                          <a:spcPts val="0"/>
                        </a:spcAft>
                      </a:pPr>
                      <a:r>
                        <a:rPr lang="pl-PL" sz="1100">
                          <a:effectLst/>
                        </a:rPr>
                        <a:t>Konsorcjum: </a:t>
                      </a:r>
                    </a:p>
                    <a:p>
                      <a:pPr algn="ctr">
                        <a:lnSpc>
                          <a:spcPct val="107000"/>
                        </a:lnSpc>
                        <a:spcAft>
                          <a:spcPts val="0"/>
                        </a:spcAft>
                      </a:pPr>
                      <a:r>
                        <a:rPr lang="pl-PL" sz="1100">
                          <a:effectLst/>
                        </a:rPr>
                        <a:t>1. RDF Sp. z o.o. - lider</a:t>
                      </a:r>
                    </a:p>
                    <a:p>
                      <a:pPr algn="ctr">
                        <a:lnSpc>
                          <a:spcPct val="107000"/>
                        </a:lnSpc>
                        <a:spcAft>
                          <a:spcPts val="0"/>
                        </a:spcAft>
                      </a:pPr>
                      <a:r>
                        <a:rPr lang="pl-PL" sz="1100">
                          <a:effectLst/>
                        </a:rPr>
                        <a:t>ul. Kołobrzeska 5, 07-401 Ostrołęka</a:t>
                      </a:r>
                    </a:p>
                    <a:p>
                      <a:pPr algn="ctr">
                        <a:lnSpc>
                          <a:spcPct val="107000"/>
                        </a:lnSpc>
                        <a:spcAft>
                          <a:spcPts val="0"/>
                        </a:spcAft>
                      </a:pPr>
                      <a:r>
                        <a:rPr lang="pl-PL" sz="1100">
                          <a:effectLst/>
                        </a:rPr>
                        <a:t> 2. MPK PURE HOME Sp. z o.o. - członek</a:t>
                      </a:r>
                    </a:p>
                    <a:p>
                      <a:pPr algn="ctr">
                        <a:lnSpc>
                          <a:spcPct val="107000"/>
                        </a:lnSpc>
                        <a:spcAft>
                          <a:spcPts val="0"/>
                        </a:spcAft>
                      </a:pPr>
                      <a:r>
                        <a:rPr lang="pl-PL" sz="1100">
                          <a:effectLst/>
                        </a:rPr>
                        <a:t>ul. Kołobrzeska 5, 07-401 Ostrołęka </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8100" marR="38100" marT="38100" marB="38100"/>
                </a:tc>
                <a:tc>
                  <a:txBody>
                    <a:bodyPr/>
                    <a:lstStyle/>
                    <a:p>
                      <a:pPr algn="ctr">
                        <a:lnSpc>
                          <a:spcPct val="107000"/>
                        </a:lnSpc>
                        <a:spcAft>
                          <a:spcPts val="0"/>
                        </a:spcAft>
                      </a:pPr>
                      <a:r>
                        <a:rPr lang="pl-PL" sz="1100" dirty="0">
                          <a:effectLst/>
                        </a:rPr>
                        <a:t>6 909 755,28 zł</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100" marR="38100" marT="38100" marB="38100" anchor="ctr"/>
                </a:tc>
                <a:tc>
                  <a:txBody>
                    <a:bodyPr/>
                    <a:lstStyle/>
                    <a:p>
                      <a:pPr algn="ctr">
                        <a:lnSpc>
                          <a:spcPct val="107000"/>
                        </a:lnSpc>
                        <a:spcAft>
                          <a:spcPts val="0"/>
                        </a:spcAft>
                      </a:pPr>
                      <a:r>
                        <a:rPr lang="pl-PL" sz="1100" dirty="0">
                          <a:effectLst/>
                        </a:rPr>
                        <a:t>TAK</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100" marR="38100" marT="38100" marB="38100" anchor="ctr"/>
                </a:tc>
                <a:tc>
                  <a:txBody>
                    <a:bodyPr/>
                    <a:lstStyle/>
                    <a:p>
                      <a:pPr algn="ctr">
                        <a:lnSpc>
                          <a:spcPct val="107000"/>
                        </a:lnSpc>
                        <a:spcAft>
                          <a:spcPts val="0"/>
                        </a:spcAft>
                      </a:pPr>
                      <a:r>
                        <a:rPr lang="pl-PL" sz="1100">
                          <a:effectLst/>
                        </a:rPr>
                        <a:t>3</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8100" marR="38100" marT="38100" marB="38100" anchor="ctr"/>
                </a:tc>
                <a:tc>
                  <a:txBody>
                    <a:bodyPr/>
                    <a:lstStyle/>
                    <a:p>
                      <a:pPr algn="ctr">
                        <a:lnSpc>
                          <a:spcPts val="600"/>
                        </a:lnSpc>
                        <a:spcAft>
                          <a:spcPts val="0"/>
                        </a:spcAft>
                      </a:pPr>
                      <a:endParaRPr lang="pl-PL" sz="1100" dirty="0" smtClean="0">
                        <a:effectLst/>
                        <a:latin typeface="+mn-lt"/>
                      </a:endParaRPr>
                    </a:p>
                    <a:p>
                      <a:pPr algn="ctr">
                        <a:lnSpc>
                          <a:spcPts val="600"/>
                        </a:lnSpc>
                        <a:spcAft>
                          <a:spcPts val="0"/>
                        </a:spcAft>
                      </a:pPr>
                      <a:r>
                        <a:rPr lang="pl-PL" sz="1100" dirty="0" smtClean="0">
                          <a:effectLst/>
                          <a:latin typeface="+mn-lt"/>
                        </a:rPr>
                        <a:t>8 </a:t>
                      </a:r>
                      <a:r>
                        <a:rPr lang="pl-PL" sz="1100" dirty="0">
                          <a:effectLst/>
                          <a:latin typeface="+mn-lt"/>
                        </a:rPr>
                        <a:t>pojazdów - EURO 5</a:t>
                      </a:r>
                    </a:p>
                    <a:p>
                      <a:pPr algn="ctr">
                        <a:lnSpc>
                          <a:spcPts val="600"/>
                        </a:lnSpc>
                        <a:spcAft>
                          <a:spcPts val="0"/>
                        </a:spcAft>
                      </a:pPr>
                      <a:endParaRPr lang="pl-PL" sz="1100" dirty="0" smtClean="0">
                        <a:effectLst/>
                        <a:latin typeface="+mn-lt"/>
                      </a:endParaRPr>
                    </a:p>
                    <a:p>
                      <a:pPr algn="ctr">
                        <a:lnSpc>
                          <a:spcPts val="600"/>
                        </a:lnSpc>
                        <a:spcAft>
                          <a:spcPts val="0"/>
                        </a:spcAft>
                      </a:pPr>
                      <a:r>
                        <a:rPr lang="pl-PL" sz="1100" dirty="0" smtClean="0">
                          <a:effectLst/>
                          <a:latin typeface="+mn-lt"/>
                        </a:rPr>
                        <a:t>1 </a:t>
                      </a:r>
                      <a:r>
                        <a:rPr lang="pl-PL" sz="1100" dirty="0">
                          <a:effectLst/>
                          <a:latin typeface="+mn-lt"/>
                        </a:rPr>
                        <a:t>pojazd – EURO 6 </a:t>
                      </a:r>
                      <a:endParaRPr lang="pl-PL" sz="1100" dirty="0">
                        <a:effectLst/>
                        <a:latin typeface="+mn-lt"/>
                        <a:ea typeface="Times New Roman" panose="02020603050405020304" pitchFamily="18" charset="0"/>
                        <a:cs typeface="Times New Roman" panose="02020603050405020304" pitchFamily="18" charset="0"/>
                      </a:endParaRPr>
                    </a:p>
                  </a:txBody>
                  <a:tcPr marL="38100" marR="38100" marT="38100" marB="38100"/>
                </a:tc>
              </a:tr>
              <a:tr h="1025233">
                <a:tc>
                  <a:txBody>
                    <a:bodyPr/>
                    <a:lstStyle/>
                    <a:p>
                      <a:pPr algn="ctr">
                        <a:lnSpc>
                          <a:spcPct val="107000"/>
                        </a:lnSpc>
                        <a:spcAft>
                          <a:spcPts val="0"/>
                        </a:spcAft>
                      </a:pPr>
                      <a:r>
                        <a:rPr lang="pl-PL" sz="1100">
                          <a:effectLst/>
                        </a:rPr>
                        <a:t>2.</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8100" marR="38100" marT="38100" marB="38100"/>
                </a:tc>
                <a:tc>
                  <a:txBody>
                    <a:bodyPr/>
                    <a:lstStyle/>
                    <a:p>
                      <a:pPr algn="ctr">
                        <a:lnSpc>
                          <a:spcPct val="107000"/>
                        </a:lnSpc>
                        <a:spcAft>
                          <a:spcPts val="0"/>
                        </a:spcAft>
                      </a:pPr>
                      <a:r>
                        <a:rPr lang="pl-PL" sz="1100" b="1" dirty="0">
                          <a:effectLst/>
                        </a:rPr>
                        <a:t>Konsorcjum: </a:t>
                      </a:r>
                    </a:p>
                    <a:p>
                      <a:pPr algn="ctr">
                        <a:lnSpc>
                          <a:spcPct val="107000"/>
                        </a:lnSpc>
                        <a:spcAft>
                          <a:spcPts val="0"/>
                        </a:spcAft>
                      </a:pPr>
                      <a:r>
                        <a:rPr lang="pl-PL" sz="1100" b="1" dirty="0">
                          <a:effectLst/>
                        </a:rPr>
                        <a:t>1. MS-EKO Sp. z o.o.</a:t>
                      </a:r>
                    </a:p>
                    <a:p>
                      <a:pPr algn="ctr">
                        <a:lnSpc>
                          <a:spcPct val="107000"/>
                        </a:lnSpc>
                        <a:spcAft>
                          <a:spcPts val="0"/>
                        </a:spcAft>
                      </a:pPr>
                      <a:r>
                        <a:rPr lang="pl-PL" sz="1100" b="1" dirty="0">
                          <a:effectLst/>
                        </a:rPr>
                        <a:t>ul. Modlińska 129 lok. U7, 03-186 Warszawa</a:t>
                      </a:r>
                    </a:p>
                    <a:p>
                      <a:pPr algn="ctr">
                        <a:lnSpc>
                          <a:spcPct val="107000"/>
                        </a:lnSpc>
                        <a:spcAft>
                          <a:spcPts val="0"/>
                        </a:spcAft>
                      </a:pPr>
                      <a:r>
                        <a:rPr lang="pl-PL" sz="1100" b="1" dirty="0">
                          <a:effectLst/>
                        </a:rPr>
                        <a:t>2. Eko Max Recykling </a:t>
                      </a:r>
                      <a:r>
                        <a:rPr lang="pl-PL" sz="1100" b="1" dirty="0" err="1">
                          <a:effectLst/>
                        </a:rPr>
                        <a:t>sp</a:t>
                      </a:r>
                      <a:r>
                        <a:rPr lang="pl-PL" sz="1100" b="1" dirty="0">
                          <a:effectLst/>
                        </a:rPr>
                        <a:t> z o. o.</a:t>
                      </a:r>
                    </a:p>
                    <a:p>
                      <a:pPr algn="ctr">
                        <a:lnSpc>
                          <a:spcPct val="107000"/>
                        </a:lnSpc>
                        <a:spcAft>
                          <a:spcPts val="0"/>
                        </a:spcAft>
                      </a:pPr>
                      <a:r>
                        <a:rPr lang="pl-PL" sz="1100" b="1" dirty="0">
                          <a:effectLst/>
                        </a:rPr>
                        <a:t>ul. Modlińska 129 lok. U7, 03-186 Warszawa</a:t>
                      </a:r>
                      <a:endParaRPr lang="pl-PL"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100" marR="38100" marT="38100" marB="38100"/>
                </a:tc>
                <a:tc>
                  <a:txBody>
                    <a:bodyPr/>
                    <a:lstStyle/>
                    <a:p>
                      <a:pPr algn="ctr">
                        <a:lnSpc>
                          <a:spcPct val="107000"/>
                        </a:lnSpc>
                        <a:spcAft>
                          <a:spcPts val="0"/>
                        </a:spcAft>
                      </a:pPr>
                      <a:r>
                        <a:rPr lang="pl-PL" sz="1100" b="1">
                          <a:effectLst/>
                        </a:rPr>
                        <a:t>6 366 853,80 zł</a:t>
                      </a:r>
                      <a:endParaRPr lang="pl-PL" sz="1100" b="1">
                        <a:effectLst/>
                        <a:latin typeface="Calibri" panose="020F0502020204030204" pitchFamily="34" charset="0"/>
                        <a:ea typeface="Times New Roman" panose="02020603050405020304" pitchFamily="18" charset="0"/>
                        <a:cs typeface="Times New Roman" panose="02020603050405020304" pitchFamily="18" charset="0"/>
                      </a:endParaRPr>
                    </a:p>
                  </a:txBody>
                  <a:tcPr marL="38100" marR="38100" marT="38100" marB="38100" anchor="ctr"/>
                </a:tc>
                <a:tc>
                  <a:txBody>
                    <a:bodyPr/>
                    <a:lstStyle/>
                    <a:p>
                      <a:pPr algn="ctr">
                        <a:lnSpc>
                          <a:spcPct val="107000"/>
                        </a:lnSpc>
                        <a:spcAft>
                          <a:spcPts val="0"/>
                        </a:spcAft>
                      </a:pPr>
                      <a:r>
                        <a:rPr lang="pl-PL" sz="1100" b="1" dirty="0">
                          <a:effectLst/>
                        </a:rPr>
                        <a:t>TAK</a:t>
                      </a:r>
                      <a:endParaRPr lang="pl-PL"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100" marR="38100" marT="38100" marB="38100" anchor="ctr"/>
                </a:tc>
                <a:tc>
                  <a:txBody>
                    <a:bodyPr/>
                    <a:lstStyle/>
                    <a:p>
                      <a:pPr algn="ctr">
                        <a:lnSpc>
                          <a:spcPct val="107000"/>
                        </a:lnSpc>
                        <a:spcAft>
                          <a:spcPts val="0"/>
                        </a:spcAft>
                      </a:pPr>
                      <a:r>
                        <a:rPr lang="pl-PL" sz="1100" b="1" dirty="0">
                          <a:effectLst/>
                        </a:rPr>
                        <a:t>3</a:t>
                      </a:r>
                      <a:endParaRPr lang="pl-PL"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100" marR="38100" marT="38100" marB="38100" anchor="ctr"/>
                </a:tc>
                <a:tc>
                  <a:txBody>
                    <a:bodyPr/>
                    <a:lstStyle/>
                    <a:p>
                      <a:pPr algn="ctr">
                        <a:lnSpc>
                          <a:spcPts val="600"/>
                        </a:lnSpc>
                        <a:spcAft>
                          <a:spcPts val="0"/>
                        </a:spcAft>
                      </a:pPr>
                      <a:endParaRPr lang="pl-PL" sz="1100" b="1" dirty="0" smtClean="0">
                        <a:effectLst/>
                        <a:latin typeface="+mn-lt"/>
                      </a:endParaRPr>
                    </a:p>
                    <a:p>
                      <a:pPr algn="ctr">
                        <a:lnSpc>
                          <a:spcPts val="600"/>
                        </a:lnSpc>
                        <a:spcAft>
                          <a:spcPts val="0"/>
                        </a:spcAft>
                      </a:pPr>
                      <a:r>
                        <a:rPr lang="pl-PL" sz="1100" b="1" dirty="0" smtClean="0">
                          <a:effectLst/>
                          <a:latin typeface="+mn-lt"/>
                        </a:rPr>
                        <a:t>9 </a:t>
                      </a:r>
                      <a:r>
                        <a:rPr lang="pl-PL" sz="1100" b="1" dirty="0">
                          <a:effectLst/>
                          <a:latin typeface="+mn-lt"/>
                        </a:rPr>
                        <a:t>pojazdów - </a:t>
                      </a:r>
                    </a:p>
                    <a:p>
                      <a:pPr algn="ctr">
                        <a:lnSpc>
                          <a:spcPts val="600"/>
                        </a:lnSpc>
                        <a:spcAft>
                          <a:spcPts val="0"/>
                        </a:spcAft>
                      </a:pPr>
                      <a:endParaRPr lang="pl-PL" sz="1100" b="1" dirty="0" smtClean="0">
                        <a:effectLst/>
                        <a:latin typeface="+mn-lt"/>
                      </a:endParaRPr>
                    </a:p>
                    <a:p>
                      <a:pPr algn="ctr">
                        <a:lnSpc>
                          <a:spcPts val="600"/>
                        </a:lnSpc>
                        <a:spcAft>
                          <a:spcPts val="0"/>
                        </a:spcAft>
                      </a:pPr>
                      <a:r>
                        <a:rPr lang="pl-PL" sz="1100" b="1" dirty="0" smtClean="0">
                          <a:effectLst/>
                          <a:latin typeface="+mn-lt"/>
                        </a:rPr>
                        <a:t>EURO </a:t>
                      </a:r>
                      <a:r>
                        <a:rPr lang="pl-PL" sz="1100" b="1" dirty="0">
                          <a:effectLst/>
                          <a:latin typeface="+mn-lt"/>
                        </a:rPr>
                        <a:t>5 i wyższa</a:t>
                      </a:r>
                      <a:endParaRPr lang="pl-PL" sz="1100" b="1" dirty="0">
                        <a:effectLst/>
                        <a:latin typeface="+mn-lt"/>
                        <a:ea typeface="Times New Roman" panose="02020603050405020304" pitchFamily="18" charset="0"/>
                        <a:cs typeface="Times New Roman" panose="02020603050405020304" pitchFamily="18" charset="0"/>
                      </a:endParaRPr>
                    </a:p>
                  </a:txBody>
                  <a:tcPr marL="38100" marR="38100" marT="38100" marB="38100"/>
                </a:tc>
              </a:tr>
              <a:tr h="660606">
                <a:tc>
                  <a:txBody>
                    <a:bodyPr/>
                    <a:lstStyle/>
                    <a:p>
                      <a:pPr algn="ctr">
                        <a:lnSpc>
                          <a:spcPct val="107000"/>
                        </a:lnSpc>
                        <a:spcAft>
                          <a:spcPts val="0"/>
                        </a:spcAft>
                      </a:pPr>
                      <a:r>
                        <a:rPr lang="pl-PL" sz="1100">
                          <a:effectLst/>
                        </a:rPr>
                        <a:t>3.</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8100" marR="38100" marT="38100" marB="38100"/>
                </a:tc>
                <a:tc>
                  <a:txBody>
                    <a:bodyPr/>
                    <a:lstStyle/>
                    <a:p>
                      <a:pPr algn="ctr">
                        <a:lnSpc>
                          <a:spcPct val="107000"/>
                        </a:lnSpc>
                        <a:spcAft>
                          <a:spcPts val="0"/>
                        </a:spcAft>
                      </a:pPr>
                      <a:r>
                        <a:rPr lang="pl-PL" sz="1100">
                          <a:effectLst/>
                        </a:rPr>
                        <a:t>P.P.U.H. IMPERF s.c. </a:t>
                      </a:r>
                    </a:p>
                    <a:p>
                      <a:pPr algn="ctr">
                        <a:lnSpc>
                          <a:spcPct val="107000"/>
                        </a:lnSpc>
                        <a:spcAft>
                          <a:spcPts val="0"/>
                        </a:spcAft>
                      </a:pPr>
                      <a:r>
                        <a:rPr lang="pl-PL" sz="1100">
                          <a:effectLst/>
                        </a:rPr>
                        <a:t>Dariusz Szpański, Gabriel Staniec</a:t>
                      </a:r>
                    </a:p>
                    <a:p>
                      <a:pPr algn="ctr">
                        <a:lnSpc>
                          <a:spcPct val="107000"/>
                        </a:lnSpc>
                        <a:spcAft>
                          <a:spcPts val="0"/>
                        </a:spcAft>
                      </a:pPr>
                      <a:r>
                        <a:rPr lang="pl-PL" sz="1100">
                          <a:effectLst/>
                        </a:rPr>
                        <a:t>ul. Łukasiewicza 7d, 05 – 200 Wołomin</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8100" marR="38100" marT="38100" marB="38100"/>
                </a:tc>
                <a:tc>
                  <a:txBody>
                    <a:bodyPr/>
                    <a:lstStyle/>
                    <a:p>
                      <a:pPr algn="ctr">
                        <a:lnSpc>
                          <a:spcPct val="107000"/>
                        </a:lnSpc>
                        <a:spcAft>
                          <a:spcPts val="0"/>
                        </a:spcAft>
                      </a:pPr>
                      <a:r>
                        <a:rPr lang="pl-PL" sz="1100">
                          <a:effectLst/>
                        </a:rPr>
                        <a:t>7 482 024,00 zł</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8100" marR="38100" marT="38100" marB="38100" anchor="ctr"/>
                </a:tc>
                <a:tc>
                  <a:txBody>
                    <a:bodyPr/>
                    <a:lstStyle/>
                    <a:p>
                      <a:pPr algn="ctr">
                        <a:lnSpc>
                          <a:spcPct val="107000"/>
                        </a:lnSpc>
                        <a:spcAft>
                          <a:spcPts val="0"/>
                        </a:spcAft>
                      </a:pPr>
                      <a:r>
                        <a:rPr lang="pl-PL" sz="1100">
                          <a:effectLst/>
                        </a:rPr>
                        <a:t>TAK</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8100" marR="38100" marT="38100" marB="38100" anchor="ctr"/>
                </a:tc>
                <a:tc>
                  <a:txBody>
                    <a:bodyPr/>
                    <a:lstStyle/>
                    <a:p>
                      <a:pPr algn="ctr">
                        <a:lnSpc>
                          <a:spcPct val="107000"/>
                        </a:lnSpc>
                        <a:spcAft>
                          <a:spcPts val="0"/>
                        </a:spcAft>
                      </a:pPr>
                      <a:r>
                        <a:rPr lang="pl-PL" sz="1100" dirty="0">
                          <a:effectLst/>
                        </a:rPr>
                        <a:t>3</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100" marR="38100" marT="38100" marB="38100" anchor="ctr"/>
                </a:tc>
                <a:tc>
                  <a:txBody>
                    <a:bodyPr/>
                    <a:lstStyle/>
                    <a:p>
                      <a:pPr algn="ctr">
                        <a:lnSpc>
                          <a:spcPts val="600"/>
                        </a:lnSpc>
                        <a:spcAft>
                          <a:spcPts val="0"/>
                        </a:spcAft>
                      </a:pPr>
                      <a:endParaRPr lang="pl-PL" sz="1100" dirty="0" smtClean="0">
                        <a:effectLst/>
                        <a:latin typeface="+mn-lt"/>
                      </a:endParaRPr>
                    </a:p>
                    <a:p>
                      <a:pPr algn="ctr">
                        <a:lnSpc>
                          <a:spcPts val="600"/>
                        </a:lnSpc>
                        <a:spcAft>
                          <a:spcPts val="0"/>
                        </a:spcAft>
                      </a:pPr>
                      <a:r>
                        <a:rPr lang="pl-PL" sz="1100" dirty="0" smtClean="0">
                          <a:effectLst/>
                          <a:latin typeface="+mn-lt"/>
                        </a:rPr>
                        <a:t>1 </a:t>
                      </a:r>
                      <a:r>
                        <a:rPr lang="pl-PL" sz="1100" dirty="0">
                          <a:effectLst/>
                          <a:latin typeface="+mn-lt"/>
                        </a:rPr>
                        <a:t>pojazd – EURO 4</a:t>
                      </a:r>
                    </a:p>
                    <a:p>
                      <a:pPr algn="ctr">
                        <a:lnSpc>
                          <a:spcPts val="600"/>
                        </a:lnSpc>
                        <a:spcAft>
                          <a:spcPts val="0"/>
                        </a:spcAft>
                      </a:pPr>
                      <a:endParaRPr lang="pl-PL" sz="1100" dirty="0" smtClean="0">
                        <a:effectLst/>
                        <a:latin typeface="+mn-lt"/>
                      </a:endParaRPr>
                    </a:p>
                    <a:p>
                      <a:pPr algn="ctr">
                        <a:lnSpc>
                          <a:spcPts val="600"/>
                        </a:lnSpc>
                        <a:spcAft>
                          <a:spcPts val="0"/>
                        </a:spcAft>
                      </a:pPr>
                      <a:r>
                        <a:rPr lang="pl-PL" sz="1100" dirty="0" smtClean="0">
                          <a:effectLst/>
                          <a:latin typeface="+mn-lt"/>
                        </a:rPr>
                        <a:t>4 </a:t>
                      </a:r>
                      <a:r>
                        <a:rPr lang="pl-PL" sz="1100" dirty="0">
                          <a:effectLst/>
                          <a:latin typeface="+mn-lt"/>
                        </a:rPr>
                        <a:t>pojazdy - EURO 5</a:t>
                      </a:r>
                    </a:p>
                    <a:p>
                      <a:pPr algn="ctr">
                        <a:lnSpc>
                          <a:spcPts val="600"/>
                        </a:lnSpc>
                        <a:spcAft>
                          <a:spcPts val="0"/>
                        </a:spcAft>
                      </a:pPr>
                      <a:endParaRPr lang="pl-PL" sz="1100" dirty="0" smtClean="0">
                        <a:effectLst/>
                        <a:latin typeface="+mn-lt"/>
                      </a:endParaRPr>
                    </a:p>
                    <a:p>
                      <a:pPr algn="ctr">
                        <a:lnSpc>
                          <a:spcPts val="600"/>
                        </a:lnSpc>
                        <a:spcAft>
                          <a:spcPts val="0"/>
                        </a:spcAft>
                      </a:pPr>
                      <a:r>
                        <a:rPr lang="pl-PL" sz="1100" dirty="0" smtClean="0">
                          <a:effectLst/>
                          <a:latin typeface="+mn-lt"/>
                        </a:rPr>
                        <a:t>4 </a:t>
                      </a:r>
                      <a:r>
                        <a:rPr lang="pl-PL" sz="1100" dirty="0">
                          <a:effectLst/>
                          <a:latin typeface="+mn-lt"/>
                        </a:rPr>
                        <a:t>pojazdy – EURO 6</a:t>
                      </a:r>
                      <a:endParaRPr lang="pl-PL" sz="1100" dirty="0">
                        <a:effectLst/>
                        <a:latin typeface="+mn-lt"/>
                        <a:ea typeface="Times New Roman" panose="02020603050405020304" pitchFamily="18" charset="0"/>
                        <a:cs typeface="Times New Roman" panose="02020603050405020304" pitchFamily="18" charset="0"/>
                      </a:endParaRPr>
                    </a:p>
                  </a:txBody>
                  <a:tcPr marL="38100" marR="38100" marT="38100" marB="38100"/>
                </a:tc>
              </a:tr>
              <a:tr h="1207545">
                <a:tc>
                  <a:txBody>
                    <a:bodyPr/>
                    <a:lstStyle/>
                    <a:p>
                      <a:pPr algn="ctr">
                        <a:lnSpc>
                          <a:spcPct val="107000"/>
                        </a:lnSpc>
                        <a:spcAft>
                          <a:spcPts val="0"/>
                        </a:spcAft>
                      </a:pPr>
                      <a:r>
                        <a:rPr lang="pl-PL" sz="1100">
                          <a:effectLst/>
                        </a:rPr>
                        <a:t>4.</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8100" marR="38100" marT="38100" marB="38100"/>
                </a:tc>
                <a:tc>
                  <a:txBody>
                    <a:bodyPr/>
                    <a:lstStyle/>
                    <a:p>
                      <a:pPr algn="ctr">
                        <a:lnSpc>
                          <a:spcPct val="107000"/>
                        </a:lnSpc>
                        <a:spcAft>
                          <a:spcPts val="0"/>
                        </a:spcAft>
                      </a:pPr>
                      <a:r>
                        <a:rPr lang="pl-PL" sz="1100">
                          <a:effectLst/>
                        </a:rPr>
                        <a:t>Konsorcjum: </a:t>
                      </a:r>
                    </a:p>
                    <a:p>
                      <a:pPr algn="ctr">
                        <a:lnSpc>
                          <a:spcPct val="107000"/>
                        </a:lnSpc>
                        <a:spcAft>
                          <a:spcPts val="0"/>
                        </a:spcAft>
                      </a:pPr>
                      <a:r>
                        <a:rPr lang="pl-PL" sz="1100">
                          <a:effectLst/>
                        </a:rPr>
                        <a:t>1. PGO Mazowsze Sp. z o.o. – lider</a:t>
                      </a:r>
                    </a:p>
                    <a:p>
                      <a:pPr algn="ctr">
                        <a:lnSpc>
                          <a:spcPct val="107000"/>
                        </a:lnSpc>
                        <a:spcAft>
                          <a:spcPts val="0"/>
                        </a:spcAft>
                      </a:pPr>
                      <a:r>
                        <a:rPr lang="pl-PL" sz="1100">
                          <a:effectLst/>
                        </a:rPr>
                        <a:t>ul. Jana III Sobieskiego 104/39</a:t>
                      </a:r>
                    </a:p>
                    <a:p>
                      <a:pPr algn="ctr">
                        <a:lnSpc>
                          <a:spcPct val="107000"/>
                        </a:lnSpc>
                        <a:spcAft>
                          <a:spcPts val="0"/>
                        </a:spcAft>
                      </a:pPr>
                      <a:r>
                        <a:rPr lang="pl-PL" sz="1100">
                          <a:effectLst/>
                        </a:rPr>
                        <a:t>00 – 764 Warszawa</a:t>
                      </a:r>
                    </a:p>
                    <a:p>
                      <a:pPr algn="ctr">
                        <a:lnSpc>
                          <a:spcPct val="107000"/>
                        </a:lnSpc>
                        <a:spcAft>
                          <a:spcPts val="0"/>
                        </a:spcAft>
                      </a:pPr>
                      <a:r>
                        <a:rPr lang="pl-PL" sz="1100">
                          <a:effectLst/>
                        </a:rPr>
                        <a:t> 2. Jurant Sp. z o.o. Sp. jawna - partner</a:t>
                      </a:r>
                    </a:p>
                    <a:p>
                      <a:pPr algn="ctr">
                        <a:lnSpc>
                          <a:spcPct val="107000"/>
                        </a:lnSpc>
                        <a:spcAft>
                          <a:spcPts val="0"/>
                        </a:spcAft>
                      </a:pPr>
                      <a:r>
                        <a:rPr lang="pl-PL" sz="1100">
                          <a:effectLst/>
                        </a:rPr>
                        <a:t>ul. Woodrowa Wilsona 3, 05-220 Zielonka </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8100" marR="38100" marT="38100" marB="38100"/>
                </a:tc>
                <a:tc>
                  <a:txBody>
                    <a:bodyPr/>
                    <a:lstStyle/>
                    <a:p>
                      <a:pPr algn="ctr">
                        <a:lnSpc>
                          <a:spcPct val="107000"/>
                        </a:lnSpc>
                        <a:spcAft>
                          <a:spcPts val="0"/>
                        </a:spcAft>
                      </a:pPr>
                      <a:r>
                        <a:rPr lang="pl-PL" sz="1100">
                          <a:effectLst/>
                        </a:rPr>
                        <a:t>6 215 886,00 zł</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8100" marR="38100" marT="38100" marB="38100" anchor="ctr"/>
                </a:tc>
                <a:tc>
                  <a:txBody>
                    <a:bodyPr/>
                    <a:lstStyle/>
                    <a:p>
                      <a:pPr algn="ctr">
                        <a:lnSpc>
                          <a:spcPct val="107000"/>
                        </a:lnSpc>
                        <a:spcAft>
                          <a:spcPts val="0"/>
                        </a:spcAft>
                      </a:pPr>
                      <a:r>
                        <a:rPr lang="pl-PL" sz="1100">
                          <a:effectLst/>
                        </a:rPr>
                        <a:t>TAK</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8100" marR="38100" marT="38100" marB="38100" anchor="ctr"/>
                </a:tc>
                <a:tc>
                  <a:txBody>
                    <a:bodyPr/>
                    <a:lstStyle/>
                    <a:p>
                      <a:pPr algn="ctr">
                        <a:lnSpc>
                          <a:spcPct val="107000"/>
                        </a:lnSpc>
                        <a:spcAft>
                          <a:spcPts val="0"/>
                        </a:spcAft>
                      </a:pPr>
                      <a:r>
                        <a:rPr lang="pl-PL" sz="1100" dirty="0">
                          <a:effectLst/>
                        </a:rPr>
                        <a:t>3</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8100" marR="38100" marT="38100" marB="38100" anchor="ctr"/>
                </a:tc>
                <a:tc>
                  <a:txBody>
                    <a:bodyPr/>
                    <a:lstStyle/>
                    <a:p>
                      <a:pPr algn="ctr">
                        <a:lnSpc>
                          <a:spcPts val="600"/>
                        </a:lnSpc>
                        <a:spcAft>
                          <a:spcPts val="0"/>
                        </a:spcAft>
                      </a:pPr>
                      <a:endParaRPr lang="pl-PL" sz="1100" dirty="0" smtClean="0">
                        <a:effectLst/>
                        <a:latin typeface="+mn-lt"/>
                      </a:endParaRPr>
                    </a:p>
                    <a:p>
                      <a:pPr algn="ctr">
                        <a:lnSpc>
                          <a:spcPts val="600"/>
                        </a:lnSpc>
                        <a:spcAft>
                          <a:spcPts val="0"/>
                        </a:spcAft>
                      </a:pPr>
                      <a:r>
                        <a:rPr lang="pl-PL" sz="1100" dirty="0" smtClean="0">
                          <a:effectLst/>
                          <a:latin typeface="+mn-lt"/>
                        </a:rPr>
                        <a:t>9 </a:t>
                      </a:r>
                      <a:r>
                        <a:rPr lang="pl-PL" sz="1100" dirty="0">
                          <a:effectLst/>
                          <a:latin typeface="+mn-lt"/>
                        </a:rPr>
                        <a:t>pojazdów - </a:t>
                      </a:r>
                    </a:p>
                    <a:p>
                      <a:pPr algn="ctr">
                        <a:lnSpc>
                          <a:spcPts val="600"/>
                        </a:lnSpc>
                        <a:spcAft>
                          <a:spcPts val="0"/>
                        </a:spcAft>
                      </a:pPr>
                      <a:endParaRPr lang="pl-PL" sz="1100" dirty="0" smtClean="0">
                        <a:effectLst/>
                        <a:latin typeface="+mn-lt"/>
                      </a:endParaRPr>
                    </a:p>
                    <a:p>
                      <a:pPr algn="ctr">
                        <a:lnSpc>
                          <a:spcPts val="600"/>
                        </a:lnSpc>
                        <a:spcAft>
                          <a:spcPts val="0"/>
                        </a:spcAft>
                      </a:pPr>
                      <a:r>
                        <a:rPr lang="pl-PL" sz="1100" dirty="0" smtClean="0">
                          <a:effectLst/>
                          <a:latin typeface="+mn-lt"/>
                        </a:rPr>
                        <a:t>EURO </a:t>
                      </a:r>
                      <a:r>
                        <a:rPr lang="pl-PL" sz="1100" dirty="0">
                          <a:effectLst/>
                          <a:latin typeface="+mn-lt"/>
                        </a:rPr>
                        <a:t>5 </a:t>
                      </a:r>
                      <a:endParaRPr lang="pl-PL" sz="1100" dirty="0">
                        <a:effectLst/>
                        <a:latin typeface="+mn-lt"/>
                        <a:ea typeface="Times New Roman" panose="02020603050405020304" pitchFamily="18" charset="0"/>
                        <a:cs typeface="Times New Roman" panose="02020603050405020304" pitchFamily="18" charset="0"/>
                      </a:endParaRPr>
                    </a:p>
                  </a:txBody>
                  <a:tcPr marL="38100" marR="38100" marT="38100" marB="38100"/>
                </a:tc>
              </a:tr>
              <a:tr h="478294">
                <a:tc>
                  <a:txBody>
                    <a:bodyPr/>
                    <a:lstStyle/>
                    <a:p>
                      <a:pPr algn="ctr">
                        <a:lnSpc>
                          <a:spcPct val="107000"/>
                        </a:lnSpc>
                        <a:spcAft>
                          <a:spcPts val="0"/>
                        </a:spcAft>
                      </a:pPr>
                      <a:r>
                        <a:rPr lang="pl-PL" sz="1100">
                          <a:effectLst/>
                        </a:rPr>
                        <a:t>5.</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8100" marR="38100" marT="38100" marB="38100"/>
                </a:tc>
                <a:tc>
                  <a:txBody>
                    <a:bodyPr/>
                    <a:lstStyle/>
                    <a:p>
                      <a:pPr algn="ctr">
                        <a:lnSpc>
                          <a:spcPct val="107000"/>
                        </a:lnSpc>
                        <a:spcAft>
                          <a:spcPts val="0"/>
                        </a:spcAft>
                      </a:pPr>
                      <a:r>
                        <a:rPr lang="pl-PL" sz="1100">
                          <a:effectLst/>
                        </a:rPr>
                        <a:t>PARTNER Dariusz Apelski </a:t>
                      </a:r>
                    </a:p>
                    <a:p>
                      <a:pPr algn="ctr">
                        <a:lnSpc>
                          <a:spcPct val="107000"/>
                        </a:lnSpc>
                        <a:spcAft>
                          <a:spcPts val="0"/>
                        </a:spcAft>
                      </a:pPr>
                      <a:r>
                        <a:rPr lang="pl-PL" sz="1100">
                          <a:effectLst/>
                        </a:rPr>
                        <a:t>ul. Płytowa 1, 03-046 Warszawa</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8100" marR="38100" marT="38100" marB="38100"/>
                </a:tc>
                <a:tc>
                  <a:txBody>
                    <a:bodyPr/>
                    <a:lstStyle/>
                    <a:p>
                      <a:pPr algn="ctr">
                        <a:lnSpc>
                          <a:spcPct val="107000"/>
                        </a:lnSpc>
                        <a:spcAft>
                          <a:spcPts val="0"/>
                        </a:spcAft>
                      </a:pPr>
                      <a:r>
                        <a:rPr lang="pl-PL" sz="1100">
                          <a:effectLst/>
                        </a:rPr>
                        <a:t>7 187 670,00 zł</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8100" marR="38100" marT="38100" marB="38100" anchor="ctr"/>
                </a:tc>
                <a:tc>
                  <a:txBody>
                    <a:bodyPr/>
                    <a:lstStyle/>
                    <a:p>
                      <a:pPr algn="ctr">
                        <a:lnSpc>
                          <a:spcPct val="107000"/>
                        </a:lnSpc>
                        <a:spcAft>
                          <a:spcPts val="0"/>
                        </a:spcAft>
                      </a:pPr>
                      <a:r>
                        <a:rPr lang="pl-PL" sz="1100">
                          <a:effectLst/>
                        </a:rPr>
                        <a:t>TAK</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8100" marR="38100" marT="38100" marB="38100" anchor="ctr"/>
                </a:tc>
                <a:tc>
                  <a:txBody>
                    <a:bodyPr/>
                    <a:lstStyle/>
                    <a:p>
                      <a:pPr algn="ctr">
                        <a:lnSpc>
                          <a:spcPct val="107000"/>
                        </a:lnSpc>
                        <a:spcAft>
                          <a:spcPts val="0"/>
                        </a:spcAft>
                      </a:pPr>
                      <a:r>
                        <a:rPr lang="pl-PL" sz="1100">
                          <a:effectLst/>
                        </a:rPr>
                        <a:t>3</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8100" marR="38100" marT="38100" marB="38100" anchor="ctr"/>
                </a:tc>
                <a:tc>
                  <a:txBody>
                    <a:bodyPr/>
                    <a:lstStyle/>
                    <a:p>
                      <a:pPr algn="ctr">
                        <a:lnSpc>
                          <a:spcPts val="600"/>
                        </a:lnSpc>
                        <a:spcAft>
                          <a:spcPts val="0"/>
                        </a:spcAft>
                      </a:pPr>
                      <a:endParaRPr lang="pl-PL" sz="1100" dirty="0" smtClean="0">
                        <a:effectLst/>
                        <a:latin typeface="+mn-lt"/>
                      </a:endParaRPr>
                    </a:p>
                    <a:p>
                      <a:pPr algn="ctr">
                        <a:lnSpc>
                          <a:spcPts val="600"/>
                        </a:lnSpc>
                        <a:spcAft>
                          <a:spcPts val="0"/>
                        </a:spcAft>
                      </a:pPr>
                      <a:r>
                        <a:rPr lang="pl-PL" sz="1100" dirty="0" smtClean="0">
                          <a:effectLst/>
                          <a:latin typeface="+mn-lt"/>
                        </a:rPr>
                        <a:t>9 </a:t>
                      </a:r>
                      <a:r>
                        <a:rPr lang="pl-PL" sz="1100" dirty="0">
                          <a:effectLst/>
                          <a:latin typeface="+mn-lt"/>
                        </a:rPr>
                        <a:t>pojazdów - </a:t>
                      </a:r>
                    </a:p>
                    <a:p>
                      <a:pPr algn="ctr">
                        <a:lnSpc>
                          <a:spcPts val="600"/>
                        </a:lnSpc>
                        <a:spcAft>
                          <a:spcPts val="0"/>
                        </a:spcAft>
                      </a:pPr>
                      <a:endParaRPr lang="pl-PL" sz="1100" dirty="0" smtClean="0">
                        <a:effectLst/>
                        <a:latin typeface="+mn-lt"/>
                      </a:endParaRPr>
                    </a:p>
                    <a:p>
                      <a:pPr algn="ctr">
                        <a:lnSpc>
                          <a:spcPts val="600"/>
                        </a:lnSpc>
                        <a:spcAft>
                          <a:spcPts val="0"/>
                        </a:spcAft>
                      </a:pPr>
                      <a:r>
                        <a:rPr lang="pl-PL" sz="1100" dirty="0" smtClean="0">
                          <a:effectLst/>
                          <a:latin typeface="+mn-lt"/>
                        </a:rPr>
                        <a:t>EURO </a:t>
                      </a:r>
                      <a:r>
                        <a:rPr lang="pl-PL" sz="1100" dirty="0">
                          <a:effectLst/>
                          <a:latin typeface="+mn-lt"/>
                        </a:rPr>
                        <a:t>5</a:t>
                      </a:r>
                      <a:endParaRPr lang="pl-PL" sz="1100" dirty="0">
                        <a:effectLst/>
                        <a:latin typeface="+mn-lt"/>
                        <a:ea typeface="Times New Roman" panose="02020603050405020304" pitchFamily="18" charset="0"/>
                        <a:cs typeface="Times New Roman" panose="02020603050405020304" pitchFamily="18" charset="0"/>
                      </a:endParaRPr>
                    </a:p>
                  </a:txBody>
                  <a:tcPr marL="38100" marR="38100" marT="38100" marB="38100"/>
                </a:tc>
              </a:tr>
            </a:tbl>
          </a:graphicData>
        </a:graphic>
      </p:graphicFrame>
    </p:spTree>
    <p:extLst>
      <p:ext uri="{BB962C8B-B14F-4D97-AF65-F5344CB8AC3E}">
        <p14:creationId xmlns:p14="http://schemas.microsoft.com/office/powerpoint/2010/main" val="1829114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1947736735"/>
              </p:ext>
            </p:extLst>
          </p:nvPr>
        </p:nvGraphicFramePr>
        <p:xfrm>
          <a:off x="310100" y="262394"/>
          <a:ext cx="11298805" cy="6215898"/>
        </p:xfrm>
        <a:graphic>
          <a:graphicData uri="http://schemas.openxmlformats.org/drawingml/2006/table">
            <a:tbl>
              <a:tblPr>
                <a:tableStyleId>{5C22544A-7EE6-4342-B048-85BDC9FD1C3A}</a:tableStyleId>
              </a:tblPr>
              <a:tblGrid>
                <a:gridCol w="4130629"/>
                <a:gridCol w="2191018"/>
                <a:gridCol w="1790735"/>
                <a:gridCol w="2191018"/>
                <a:gridCol w="995405"/>
              </a:tblGrid>
              <a:tr h="462536">
                <a:tc gridSpan="5">
                  <a:txBody>
                    <a:bodyPr/>
                    <a:lstStyle/>
                    <a:p>
                      <a:pPr marL="0" algn="ctr" defTabSz="914400" rtl="0" eaLnBrk="1" latinLnBrk="0" hangingPunct="1">
                        <a:lnSpc>
                          <a:spcPct val="107000"/>
                        </a:lnSpc>
                        <a:spcAft>
                          <a:spcPts val="0"/>
                        </a:spcAft>
                      </a:pPr>
                      <a:r>
                        <a:rPr lang="pl-PL" sz="1100" kern="1200" dirty="0">
                          <a:solidFill>
                            <a:schemeClr val="dk1"/>
                          </a:solidFill>
                          <a:effectLst/>
                          <a:latin typeface="+mn-lt"/>
                          <a:ea typeface="+mn-ea"/>
                          <a:cs typeface="+mn-cs"/>
                        </a:rPr>
                        <a:t>Część 2. Odbiór i zagospodarowanie odpadów zbieranych w Punkcie Selektywnej Zbiórki Odpadów Komunalnych w Serocku przy ul. Nasielskiej 21 oraz odpadów zbieranych w aptekach i placówkach medycznych na terenie Miasta i Gminy Serock.</a:t>
                      </a:r>
                    </a:p>
                  </a:txBody>
                  <a:tcPr marL="0" marR="0" marT="0" marB="0"/>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r>
              <a:tr h="660594">
                <a:tc>
                  <a:txBody>
                    <a:bodyPr/>
                    <a:lstStyle/>
                    <a:p>
                      <a:pPr marL="0" algn="ctr" defTabSz="914400" rtl="0" eaLnBrk="1" latinLnBrk="0" hangingPunct="1">
                        <a:lnSpc>
                          <a:spcPct val="107000"/>
                        </a:lnSpc>
                        <a:spcAft>
                          <a:spcPts val="0"/>
                        </a:spcAft>
                      </a:pPr>
                      <a:r>
                        <a:rPr lang="pl-PL" sz="1100" kern="1200">
                          <a:solidFill>
                            <a:schemeClr val="dk1"/>
                          </a:solidFill>
                          <a:effectLst/>
                          <a:latin typeface="+mn-lt"/>
                          <a:ea typeface="+mn-ea"/>
                          <a:cs typeface="+mn-cs"/>
                        </a:rPr>
                        <a:t>Nazwa (firma) i adres Wykonawcy</a:t>
                      </a:r>
                    </a:p>
                  </a:txBody>
                  <a:tcPr marL="38100" marR="38100" marT="38100" marB="38100"/>
                </a:tc>
                <a:tc>
                  <a:txBody>
                    <a:bodyPr/>
                    <a:lstStyle/>
                    <a:p>
                      <a:pPr marL="0" algn="ctr" defTabSz="914400" rtl="0" eaLnBrk="1" latinLnBrk="0" hangingPunct="1">
                        <a:lnSpc>
                          <a:spcPct val="107000"/>
                        </a:lnSpc>
                        <a:spcAft>
                          <a:spcPts val="0"/>
                        </a:spcAft>
                      </a:pPr>
                      <a:r>
                        <a:rPr lang="pl-PL" sz="1100" kern="1200">
                          <a:solidFill>
                            <a:schemeClr val="dk1"/>
                          </a:solidFill>
                          <a:effectLst/>
                          <a:latin typeface="+mn-lt"/>
                          <a:ea typeface="+mn-ea"/>
                          <a:cs typeface="+mn-cs"/>
                        </a:rPr>
                        <a:t>Cena oferty brutto</a:t>
                      </a:r>
                    </a:p>
                  </a:txBody>
                  <a:tcPr marL="38100" marR="38100" marT="38100" marB="38100"/>
                </a:tc>
                <a:tc>
                  <a:txBody>
                    <a:bodyPr/>
                    <a:lstStyle/>
                    <a:p>
                      <a:pPr marL="0" algn="ctr" defTabSz="914400" rtl="0" eaLnBrk="1" latinLnBrk="0" hangingPunct="1">
                        <a:lnSpc>
                          <a:spcPct val="107000"/>
                        </a:lnSpc>
                        <a:spcAft>
                          <a:spcPts val="0"/>
                        </a:spcAft>
                      </a:pPr>
                      <a:r>
                        <a:rPr lang="pl-PL" sz="1100" kern="1200">
                          <a:solidFill>
                            <a:schemeClr val="dk1"/>
                          </a:solidFill>
                          <a:effectLst/>
                          <a:latin typeface="+mn-lt"/>
                          <a:ea typeface="+mn-ea"/>
                          <a:cs typeface="+mn-cs"/>
                        </a:rPr>
                        <a:t>Czas reakcji</a:t>
                      </a:r>
                    </a:p>
                  </a:txBody>
                  <a:tcPr marL="38100" marR="38100" marT="38100" marB="38100"/>
                </a:tc>
                <a:tc>
                  <a:txBody>
                    <a:bodyPr/>
                    <a:lstStyle/>
                    <a:p>
                      <a:pPr marL="0" algn="ctr" defTabSz="914400" rtl="0" eaLnBrk="1" latinLnBrk="0" hangingPunct="1">
                        <a:lnSpc>
                          <a:spcPct val="107000"/>
                        </a:lnSpc>
                        <a:spcAft>
                          <a:spcPts val="0"/>
                        </a:spcAft>
                      </a:pPr>
                      <a:r>
                        <a:rPr lang="pl-PL" sz="1100" kern="1200">
                          <a:solidFill>
                            <a:schemeClr val="dk1"/>
                          </a:solidFill>
                          <a:effectLst/>
                          <a:latin typeface="+mn-lt"/>
                          <a:ea typeface="+mn-ea"/>
                          <a:cs typeface="+mn-cs"/>
                        </a:rPr>
                        <a:t>Termin płatności</a:t>
                      </a:r>
                    </a:p>
                  </a:txBody>
                  <a:tcPr marL="38100" marR="38100" marT="38100" marB="38100"/>
                </a:tc>
                <a:tc>
                  <a:txBody>
                    <a:bodyPr/>
                    <a:lstStyle/>
                    <a:p>
                      <a:endParaRPr lang="pl-PL" dirty="0"/>
                    </a:p>
                  </a:txBody>
                  <a:tcPr/>
                </a:tc>
              </a:tr>
              <a:tr h="1159595">
                <a:tc>
                  <a:txBody>
                    <a:bodyPr/>
                    <a:lstStyle/>
                    <a:p>
                      <a:pPr marL="0" algn="ctr" defTabSz="914400" rtl="0" eaLnBrk="1" latinLnBrk="0" hangingPunct="1">
                        <a:lnSpc>
                          <a:spcPct val="107000"/>
                        </a:lnSpc>
                        <a:spcAft>
                          <a:spcPts val="0"/>
                        </a:spcAft>
                      </a:pPr>
                      <a:r>
                        <a:rPr lang="pl-PL" sz="1100" b="1" kern="1200" dirty="0">
                          <a:solidFill>
                            <a:schemeClr val="dk1"/>
                          </a:solidFill>
                          <a:effectLst/>
                          <a:latin typeface="+mn-lt"/>
                          <a:ea typeface="+mn-ea"/>
                          <a:cs typeface="+mn-cs"/>
                        </a:rPr>
                        <a:t>Konsorcjum: </a:t>
                      </a:r>
                    </a:p>
                    <a:p>
                      <a:pPr marL="0" algn="ctr" defTabSz="914400" rtl="0" eaLnBrk="1" latinLnBrk="0" hangingPunct="1">
                        <a:lnSpc>
                          <a:spcPct val="107000"/>
                        </a:lnSpc>
                        <a:spcAft>
                          <a:spcPts val="0"/>
                        </a:spcAft>
                      </a:pPr>
                      <a:r>
                        <a:rPr lang="pl-PL" sz="1100" b="1" kern="1200" dirty="0">
                          <a:solidFill>
                            <a:schemeClr val="dk1"/>
                          </a:solidFill>
                          <a:effectLst/>
                          <a:latin typeface="+mn-lt"/>
                          <a:ea typeface="+mn-ea"/>
                          <a:cs typeface="+mn-cs"/>
                        </a:rPr>
                        <a:t>1. RDF Sp. z o.o. - lider</a:t>
                      </a:r>
                    </a:p>
                    <a:p>
                      <a:pPr marL="0" algn="ctr" defTabSz="914400" rtl="0" eaLnBrk="1" latinLnBrk="0" hangingPunct="1">
                        <a:lnSpc>
                          <a:spcPct val="107000"/>
                        </a:lnSpc>
                        <a:spcAft>
                          <a:spcPts val="0"/>
                        </a:spcAft>
                      </a:pPr>
                      <a:r>
                        <a:rPr lang="pl-PL" sz="1100" b="1" kern="1200" dirty="0">
                          <a:solidFill>
                            <a:schemeClr val="dk1"/>
                          </a:solidFill>
                          <a:effectLst/>
                          <a:latin typeface="+mn-lt"/>
                          <a:ea typeface="+mn-ea"/>
                          <a:cs typeface="+mn-cs"/>
                        </a:rPr>
                        <a:t>ul. Kołobrzeska 5, 07-401 Ostrołęka</a:t>
                      </a:r>
                    </a:p>
                    <a:p>
                      <a:pPr marL="0" algn="ctr" defTabSz="914400" rtl="0" eaLnBrk="1" latinLnBrk="0" hangingPunct="1">
                        <a:lnSpc>
                          <a:spcPct val="107000"/>
                        </a:lnSpc>
                        <a:spcAft>
                          <a:spcPts val="0"/>
                        </a:spcAft>
                      </a:pPr>
                      <a:r>
                        <a:rPr lang="pl-PL" sz="1100" b="1" kern="1200" dirty="0">
                          <a:solidFill>
                            <a:schemeClr val="dk1"/>
                          </a:solidFill>
                          <a:effectLst/>
                          <a:latin typeface="+mn-lt"/>
                          <a:ea typeface="+mn-ea"/>
                          <a:cs typeface="+mn-cs"/>
                        </a:rPr>
                        <a:t> 2. MPK PURE HOME Sp. z o.o. - członek</a:t>
                      </a:r>
                    </a:p>
                    <a:p>
                      <a:pPr marL="0" algn="ctr" defTabSz="914400" rtl="0" eaLnBrk="1" latinLnBrk="0" hangingPunct="1">
                        <a:lnSpc>
                          <a:spcPct val="107000"/>
                        </a:lnSpc>
                        <a:spcAft>
                          <a:spcPts val="0"/>
                        </a:spcAft>
                      </a:pPr>
                      <a:r>
                        <a:rPr lang="pl-PL" sz="1100" b="1" kern="1200" dirty="0">
                          <a:solidFill>
                            <a:schemeClr val="dk1"/>
                          </a:solidFill>
                          <a:effectLst/>
                          <a:latin typeface="+mn-lt"/>
                          <a:ea typeface="+mn-ea"/>
                          <a:cs typeface="+mn-cs"/>
                        </a:rPr>
                        <a:t>ul. Kołobrzeska 5, 07-401 Ostrołęka </a:t>
                      </a:r>
                    </a:p>
                  </a:txBody>
                  <a:tcPr marL="38100" marR="38100" marT="38100" marB="38100"/>
                </a:tc>
                <a:tc>
                  <a:txBody>
                    <a:bodyPr/>
                    <a:lstStyle/>
                    <a:p>
                      <a:pPr marL="0" algn="ctr" defTabSz="914400" rtl="0" eaLnBrk="1" latinLnBrk="0" hangingPunct="1">
                        <a:lnSpc>
                          <a:spcPct val="107000"/>
                        </a:lnSpc>
                        <a:spcAft>
                          <a:spcPts val="0"/>
                        </a:spcAft>
                      </a:pPr>
                      <a:r>
                        <a:rPr lang="pl-PL" sz="1100" b="1" kern="1200" dirty="0">
                          <a:solidFill>
                            <a:schemeClr val="dk1"/>
                          </a:solidFill>
                          <a:effectLst/>
                          <a:latin typeface="+mn-lt"/>
                          <a:ea typeface="+mn-ea"/>
                          <a:cs typeface="+mn-cs"/>
                        </a:rPr>
                        <a:t>545 363,24 zł</a:t>
                      </a:r>
                    </a:p>
                  </a:txBody>
                  <a:tcPr marL="38100" marR="38100" marT="38100" marB="38100" anchor="ctr"/>
                </a:tc>
                <a:tc>
                  <a:txBody>
                    <a:bodyPr/>
                    <a:lstStyle/>
                    <a:p>
                      <a:pPr marL="0" algn="ctr" defTabSz="914400" rtl="0" eaLnBrk="1" latinLnBrk="0" hangingPunct="1">
                        <a:lnSpc>
                          <a:spcPct val="107000"/>
                        </a:lnSpc>
                        <a:spcAft>
                          <a:spcPts val="0"/>
                        </a:spcAft>
                      </a:pPr>
                      <a:r>
                        <a:rPr lang="pl-PL" sz="1100" b="1" kern="1200" dirty="0">
                          <a:solidFill>
                            <a:schemeClr val="dk1"/>
                          </a:solidFill>
                          <a:effectLst/>
                          <a:latin typeface="+mn-lt"/>
                          <a:ea typeface="+mn-ea"/>
                          <a:cs typeface="+mn-cs"/>
                        </a:rPr>
                        <a:t>12 godzin</a:t>
                      </a:r>
                    </a:p>
                  </a:txBody>
                  <a:tcPr marL="38100" marR="38100" marT="38100" marB="38100" anchor="ctr"/>
                </a:tc>
                <a:tc>
                  <a:txBody>
                    <a:bodyPr/>
                    <a:lstStyle/>
                    <a:p>
                      <a:pPr marL="0" algn="ctr" defTabSz="914400" rtl="0" eaLnBrk="1" latinLnBrk="0" hangingPunct="1">
                        <a:lnSpc>
                          <a:spcPct val="107000"/>
                        </a:lnSpc>
                        <a:spcAft>
                          <a:spcPts val="0"/>
                        </a:spcAft>
                      </a:pPr>
                      <a:r>
                        <a:rPr lang="pl-PL" sz="1100" b="1" kern="1200" dirty="0">
                          <a:solidFill>
                            <a:schemeClr val="dk1"/>
                          </a:solidFill>
                          <a:effectLst/>
                          <a:latin typeface="+mn-lt"/>
                          <a:ea typeface="+mn-ea"/>
                          <a:cs typeface="+mn-cs"/>
                        </a:rPr>
                        <a:t>30 dni</a:t>
                      </a:r>
                    </a:p>
                  </a:txBody>
                  <a:tcPr marL="38100" marR="38100" marT="38100" marB="38100" anchor="ctr"/>
                </a:tc>
                <a:tc>
                  <a:txBody>
                    <a:bodyPr/>
                    <a:lstStyle/>
                    <a:p>
                      <a:endParaRPr lang="pl-PL" dirty="0"/>
                    </a:p>
                  </a:txBody>
                  <a:tcPr/>
                </a:tc>
              </a:tr>
              <a:tr h="1159595">
                <a:tc>
                  <a:txBody>
                    <a:bodyPr/>
                    <a:lstStyle/>
                    <a:p>
                      <a:pPr marL="0" algn="ctr" defTabSz="914400" rtl="0" eaLnBrk="1" latinLnBrk="0" hangingPunct="1">
                        <a:lnSpc>
                          <a:spcPct val="107000"/>
                        </a:lnSpc>
                        <a:spcAft>
                          <a:spcPts val="0"/>
                        </a:spcAft>
                      </a:pPr>
                      <a:r>
                        <a:rPr lang="pl-PL" sz="1100" kern="1200">
                          <a:solidFill>
                            <a:schemeClr val="dk1"/>
                          </a:solidFill>
                          <a:effectLst/>
                          <a:latin typeface="+mn-lt"/>
                          <a:ea typeface="+mn-ea"/>
                          <a:cs typeface="+mn-cs"/>
                        </a:rPr>
                        <a:t>Konsorcjum: </a:t>
                      </a:r>
                    </a:p>
                    <a:p>
                      <a:pPr marL="0" algn="ctr" defTabSz="914400" rtl="0" eaLnBrk="1" latinLnBrk="0" hangingPunct="1">
                        <a:lnSpc>
                          <a:spcPct val="107000"/>
                        </a:lnSpc>
                        <a:spcAft>
                          <a:spcPts val="0"/>
                        </a:spcAft>
                      </a:pPr>
                      <a:r>
                        <a:rPr lang="pl-PL" sz="1100" kern="1200">
                          <a:solidFill>
                            <a:schemeClr val="dk1"/>
                          </a:solidFill>
                          <a:effectLst/>
                          <a:latin typeface="+mn-lt"/>
                          <a:ea typeface="+mn-ea"/>
                          <a:cs typeface="+mn-cs"/>
                        </a:rPr>
                        <a:t>1. MS-EKO Sp. z o.o.</a:t>
                      </a:r>
                    </a:p>
                    <a:p>
                      <a:pPr marL="0" algn="ctr" defTabSz="914400" rtl="0" eaLnBrk="1" latinLnBrk="0" hangingPunct="1">
                        <a:lnSpc>
                          <a:spcPct val="107000"/>
                        </a:lnSpc>
                        <a:spcAft>
                          <a:spcPts val="0"/>
                        </a:spcAft>
                      </a:pPr>
                      <a:r>
                        <a:rPr lang="pl-PL" sz="1100" kern="1200">
                          <a:solidFill>
                            <a:schemeClr val="dk1"/>
                          </a:solidFill>
                          <a:effectLst/>
                          <a:latin typeface="+mn-lt"/>
                          <a:ea typeface="+mn-ea"/>
                          <a:cs typeface="+mn-cs"/>
                        </a:rPr>
                        <a:t>ul. Modlińska 129 lok. U7, 03-186 Warszawa</a:t>
                      </a:r>
                    </a:p>
                    <a:p>
                      <a:pPr marL="0" algn="ctr" defTabSz="914400" rtl="0" eaLnBrk="1" latinLnBrk="0" hangingPunct="1">
                        <a:lnSpc>
                          <a:spcPct val="107000"/>
                        </a:lnSpc>
                        <a:spcAft>
                          <a:spcPts val="0"/>
                        </a:spcAft>
                      </a:pPr>
                      <a:r>
                        <a:rPr lang="pl-PL" sz="1100" kern="1200">
                          <a:solidFill>
                            <a:schemeClr val="dk1"/>
                          </a:solidFill>
                          <a:effectLst/>
                          <a:latin typeface="+mn-lt"/>
                          <a:ea typeface="+mn-ea"/>
                          <a:cs typeface="+mn-cs"/>
                        </a:rPr>
                        <a:t>2. Eko Max Recykling sp z o. o.</a:t>
                      </a:r>
                    </a:p>
                    <a:p>
                      <a:pPr marL="0" algn="ctr" defTabSz="914400" rtl="0" eaLnBrk="1" latinLnBrk="0" hangingPunct="1">
                        <a:lnSpc>
                          <a:spcPct val="107000"/>
                        </a:lnSpc>
                        <a:spcAft>
                          <a:spcPts val="0"/>
                        </a:spcAft>
                      </a:pPr>
                      <a:r>
                        <a:rPr lang="pl-PL" sz="1100" kern="1200">
                          <a:solidFill>
                            <a:schemeClr val="dk1"/>
                          </a:solidFill>
                          <a:effectLst/>
                          <a:latin typeface="+mn-lt"/>
                          <a:ea typeface="+mn-ea"/>
                          <a:cs typeface="+mn-cs"/>
                        </a:rPr>
                        <a:t>ul. Modlińska 129 lok. U7, 03-186 Warszawa</a:t>
                      </a:r>
                    </a:p>
                  </a:txBody>
                  <a:tcPr marL="38100" marR="38100" marT="38100" marB="38100"/>
                </a:tc>
                <a:tc>
                  <a:txBody>
                    <a:bodyPr/>
                    <a:lstStyle/>
                    <a:p>
                      <a:pPr marL="0" algn="ctr" defTabSz="914400" rtl="0" eaLnBrk="1" latinLnBrk="0" hangingPunct="1">
                        <a:lnSpc>
                          <a:spcPct val="107000"/>
                        </a:lnSpc>
                        <a:spcAft>
                          <a:spcPts val="0"/>
                        </a:spcAft>
                      </a:pPr>
                      <a:r>
                        <a:rPr lang="pl-PL" sz="1100" kern="1200">
                          <a:solidFill>
                            <a:schemeClr val="dk1"/>
                          </a:solidFill>
                          <a:effectLst/>
                          <a:latin typeface="+mn-lt"/>
                          <a:ea typeface="+mn-ea"/>
                          <a:cs typeface="+mn-cs"/>
                        </a:rPr>
                        <a:t>484 682,40 zł</a:t>
                      </a:r>
                    </a:p>
                  </a:txBody>
                  <a:tcPr marL="38100" marR="38100" marT="38100" marB="38100" anchor="ctr"/>
                </a:tc>
                <a:tc>
                  <a:txBody>
                    <a:bodyPr/>
                    <a:lstStyle/>
                    <a:p>
                      <a:pPr marL="0" algn="ctr" defTabSz="914400" rtl="0" eaLnBrk="1" latinLnBrk="0" hangingPunct="1">
                        <a:lnSpc>
                          <a:spcPct val="107000"/>
                        </a:lnSpc>
                        <a:spcAft>
                          <a:spcPts val="0"/>
                        </a:spcAft>
                      </a:pPr>
                      <a:r>
                        <a:rPr lang="pl-PL" sz="1100" kern="1200" dirty="0">
                          <a:solidFill>
                            <a:schemeClr val="dk1"/>
                          </a:solidFill>
                          <a:effectLst/>
                          <a:latin typeface="+mn-lt"/>
                          <a:ea typeface="+mn-ea"/>
                          <a:cs typeface="+mn-cs"/>
                        </a:rPr>
                        <a:t>12 godzin</a:t>
                      </a:r>
                    </a:p>
                  </a:txBody>
                  <a:tcPr marL="38100" marR="38100" marT="38100" marB="38100" anchor="ctr"/>
                </a:tc>
                <a:tc>
                  <a:txBody>
                    <a:bodyPr/>
                    <a:lstStyle/>
                    <a:p>
                      <a:pPr marL="0" algn="ctr" defTabSz="914400" rtl="0" eaLnBrk="1" latinLnBrk="0" hangingPunct="1">
                        <a:lnSpc>
                          <a:spcPct val="107000"/>
                        </a:lnSpc>
                        <a:spcAft>
                          <a:spcPts val="0"/>
                        </a:spcAft>
                      </a:pPr>
                      <a:r>
                        <a:rPr lang="pl-PL" sz="1100" kern="1200">
                          <a:solidFill>
                            <a:schemeClr val="dk1"/>
                          </a:solidFill>
                          <a:effectLst/>
                          <a:latin typeface="+mn-lt"/>
                          <a:ea typeface="+mn-ea"/>
                          <a:cs typeface="+mn-cs"/>
                        </a:rPr>
                        <a:t>30 dni</a:t>
                      </a:r>
                    </a:p>
                  </a:txBody>
                  <a:tcPr marL="38100" marR="38100" marT="38100" marB="38100" anchor="ctr"/>
                </a:tc>
                <a:tc>
                  <a:txBody>
                    <a:bodyPr/>
                    <a:lstStyle/>
                    <a:p>
                      <a:endParaRPr lang="pl-PL"/>
                    </a:p>
                  </a:txBody>
                  <a:tcPr/>
                </a:tc>
              </a:tr>
              <a:tr h="747183">
                <a:tc>
                  <a:txBody>
                    <a:bodyPr/>
                    <a:lstStyle/>
                    <a:p>
                      <a:pPr marL="0" algn="ctr" defTabSz="914400" rtl="0" eaLnBrk="1" latinLnBrk="0" hangingPunct="1">
                        <a:lnSpc>
                          <a:spcPct val="107000"/>
                        </a:lnSpc>
                        <a:spcAft>
                          <a:spcPts val="0"/>
                        </a:spcAft>
                      </a:pPr>
                      <a:r>
                        <a:rPr lang="pl-PL" sz="1100" kern="1200">
                          <a:solidFill>
                            <a:schemeClr val="dk1"/>
                          </a:solidFill>
                          <a:effectLst/>
                          <a:latin typeface="+mn-lt"/>
                          <a:ea typeface="+mn-ea"/>
                          <a:cs typeface="+mn-cs"/>
                        </a:rPr>
                        <a:t>Zakład Kształtowania Terenów Zielonych Marek Włodarczyk</a:t>
                      </a:r>
                    </a:p>
                    <a:p>
                      <a:pPr marL="0" algn="ctr" defTabSz="914400" rtl="0" eaLnBrk="1" latinLnBrk="0" hangingPunct="1">
                        <a:lnSpc>
                          <a:spcPct val="107000"/>
                        </a:lnSpc>
                        <a:spcAft>
                          <a:spcPts val="0"/>
                        </a:spcAft>
                      </a:pPr>
                      <a:r>
                        <a:rPr lang="pl-PL" sz="1100" kern="1200">
                          <a:solidFill>
                            <a:schemeClr val="dk1"/>
                          </a:solidFill>
                          <a:effectLst/>
                          <a:latin typeface="+mn-lt"/>
                          <a:ea typeface="+mn-ea"/>
                          <a:cs typeface="+mn-cs"/>
                        </a:rPr>
                        <a:t>ul. Nasielska 26, 05-140 Serock</a:t>
                      </a:r>
                    </a:p>
                  </a:txBody>
                  <a:tcPr marL="38100" marR="38100" marT="38100" marB="38100"/>
                </a:tc>
                <a:tc>
                  <a:txBody>
                    <a:bodyPr/>
                    <a:lstStyle/>
                    <a:p>
                      <a:pPr marL="0" algn="ctr" defTabSz="914400" rtl="0" eaLnBrk="1" latinLnBrk="0" hangingPunct="1">
                        <a:lnSpc>
                          <a:spcPct val="107000"/>
                        </a:lnSpc>
                        <a:spcAft>
                          <a:spcPts val="0"/>
                        </a:spcAft>
                      </a:pPr>
                      <a:r>
                        <a:rPr lang="pl-PL" sz="1100" kern="1200">
                          <a:solidFill>
                            <a:schemeClr val="dk1"/>
                          </a:solidFill>
                          <a:effectLst/>
                          <a:latin typeface="+mn-lt"/>
                          <a:ea typeface="+mn-ea"/>
                          <a:cs typeface="+mn-cs"/>
                        </a:rPr>
                        <a:t>687 112,20 zł</a:t>
                      </a:r>
                    </a:p>
                  </a:txBody>
                  <a:tcPr marL="38100" marR="38100" marT="38100" marB="38100" anchor="ctr"/>
                </a:tc>
                <a:tc>
                  <a:txBody>
                    <a:bodyPr/>
                    <a:lstStyle/>
                    <a:p>
                      <a:pPr marL="0" algn="ctr" defTabSz="914400" rtl="0" eaLnBrk="1" latinLnBrk="0" hangingPunct="1">
                        <a:lnSpc>
                          <a:spcPct val="107000"/>
                        </a:lnSpc>
                        <a:spcAft>
                          <a:spcPts val="0"/>
                        </a:spcAft>
                      </a:pPr>
                      <a:r>
                        <a:rPr lang="pl-PL" sz="1100" kern="1200">
                          <a:solidFill>
                            <a:schemeClr val="dk1"/>
                          </a:solidFill>
                          <a:effectLst/>
                          <a:latin typeface="+mn-lt"/>
                          <a:ea typeface="+mn-ea"/>
                          <a:cs typeface="+mn-cs"/>
                        </a:rPr>
                        <a:t>30 minut</a:t>
                      </a:r>
                    </a:p>
                  </a:txBody>
                  <a:tcPr marL="38100" marR="38100" marT="38100" marB="38100" anchor="ctr"/>
                </a:tc>
                <a:tc>
                  <a:txBody>
                    <a:bodyPr/>
                    <a:lstStyle/>
                    <a:p>
                      <a:pPr marL="0" algn="ctr" defTabSz="914400" rtl="0" eaLnBrk="1" latinLnBrk="0" hangingPunct="1">
                        <a:lnSpc>
                          <a:spcPct val="107000"/>
                        </a:lnSpc>
                        <a:spcAft>
                          <a:spcPts val="0"/>
                        </a:spcAft>
                      </a:pPr>
                      <a:r>
                        <a:rPr lang="pl-PL" sz="1100" kern="1200">
                          <a:solidFill>
                            <a:schemeClr val="dk1"/>
                          </a:solidFill>
                          <a:effectLst/>
                          <a:latin typeface="+mn-lt"/>
                          <a:ea typeface="+mn-ea"/>
                          <a:cs typeface="+mn-cs"/>
                        </a:rPr>
                        <a:t>30 dni</a:t>
                      </a:r>
                    </a:p>
                  </a:txBody>
                  <a:tcPr marL="38100" marR="38100" marT="38100" marB="38100" anchor="ctr"/>
                </a:tc>
                <a:tc>
                  <a:txBody>
                    <a:bodyPr/>
                    <a:lstStyle/>
                    <a:p>
                      <a:endParaRPr lang="pl-PL"/>
                    </a:p>
                  </a:txBody>
                  <a:tcPr/>
                </a:tc>
              </a:tr>
              <a:tr h="1365801">
                <a:tc>
                  <a:txBody>
                    <a:bodyPr/>
                    <a:lstStyle/>
                    <a:p>
                      <a:pPr marL="0" algn="ctr" defTabSz="914400" rtl="0" eaLnBrk="1" latinLnBrk="0" hangingPunct="1">
                        <a:lnSpc>
                          <a:spcPct val="107000"/>
                        </a:lnSpc>
                        <a:spcAft>
                          <a:spcPts val="0"/>
                        </a:spcAft>
                      </a:pPr>
                      <a:r>
                        <a:rPr lang="pl-PL" sz="1100" kern="1200">
                          <a:solidFill>
                            <a:schemeClr val="dk1"/>
                          </a:solidFill>
                          <a:effectLst/>
                          <a:latin typeface="+mn-lt"/>
                          <a:ea typeface="+mn-ea"/>
                          <a:cs typeface="+mn-cs"/>
                        </a:rPr>
                        <a:t>Konsorcjum: </a:t>
                      </a:r>
                    </a:p>
                    <a:p>
                      <a:pPr marL="0" algn="ctr" defTabSz="914400" rtl="0" eaLnBrk="1" latinLnBrk="0" hangingPunct="1">
                        <a:lnSpc>
                          <a:spcPct val="107000"/>
                        </a:lnSpc>
                        <a:spcAft>
                          <a:spcPts val="0"/>
                        </a:spcAft>
                      </a:pPr>
                      <a:r>
                        <a:rPr lang="pl-PL" sz="1100" kern="1200">
                          <a:solidFill>
                            <a:schemeClr val="dk1"/>
                          </a:solidFill>
                          <a:effectLst/>
                          <a:latin typeface="+mn-lt"/>
                          <a:ea typeface="+mn-ea"/>
                          <a:cs typeface="+mn-cs"/>
                        </a:rPr>
                        <a:t>1. PGO Mazowsze Sp. z o.o. – lider</a:t>
                      </a:r>
                    </a:p>
                    <a:p>
                      <a:pPr marL="0" algn="ctr" defTabSz="914400" rtl="0" eaLnBrk="1" latinLnBrk="0" hangingPunct="1">
                        <a:lnSpc>
                          <a:spcPct val="107000"/>
                        </a:lnSpc>
                        <a:spcAft>
                          <a:spcPts val="0"/>
                        </a:spcAft>
                      </a:pPr>
                      <a:r>
                        <a:rPr lang="pl-PL" sz="1100" kern="1200">
                          <a:solidFill>
                            <a:schemeClr val="dk1"/>
                          </a:solidFill>
                          <a:effectLst/>
                          <a:latin typeface="+mn-lt"/>
                          <a:ea typeface="+mn-ea"/>
                          <a:cs typeface="+mn-cs"/>
                        </a:rPr>
                        <a:t>ul. Jana III Sobieskiego 104/39</a:t>
                      </a:r>
                    </a:p>
                    <a:p>
                      <a:pPr marL="0" algn="ctr" defTabSz="914400" rtl="0" eaLnBrk="1" latinLnBrk="0" hangingPunct="1">
                        <a:lnSpc>
                          <a:spcPct val="107000"/>
                        </a:lnSpc>
                        <a:spcAft>
                          <a:spcPts val="0"/>
                        </a:spcAft>
                      </a:pPr>
                      <a:r>
                        <a:rPr lang="pl-PL" sz="1100" kern="1200">
                          <a:solidFill>
                            <a:schemeClr val="dk1"/>
                          </a:solidFill>
                          <a:effectLst/>
                          <a:latin typeface="+mn-lt"/>
                          <a:ea typeface="+mn-ea"/>
                          <a:cs typeface="+mn-cs"/>
                        </a:rPr>
                        <a:t>00 – 764 Warszawa</a:t>
                      </a:r>
                    </a:p>
                    <a:p>
                      <a:pPr marL="0" algn="ctr" defTabSz="914400" rtl="0" eaLnBrk="1" latinLnBrk="0" hangingPunct="1">
                        <a:lnSpc>
                          <a:spcPct val="107000"/>
                        </a:lnSpc>
                        <a:spcAft>
                          <a:spcPts val="0"/>
                        </a:spcAft>
                      </a:pPr>
                      <a:r>
                        <a:rPr lang="pl-PL" sz="1100" kern="1200">
                          <a:solidFill>
                            <a:schemeClr val="dk1"/>
                          </a:solidFill>
                          <a:effectLst/>
                          <a:latin typeface="+mn-lt"/>
                          <a:ea typeface="+mn-ea"/>
                          <a:cs typeface="+mn-cs"/>
                        </a:rPr>
                        <a:t> 2. Jurant Sp. z o.o. Sp. jawna - partner</a:t>
                      </a:r>
                    </a:p>
                    <a:p>
                      <a:pPr marL="0" algn="ctr" defTabSz="914400" rtl="0" eaLnBrk="1" latinLnBrk="0" hangingPunct="1">
                        <a:lnSpc>
                          <a:spcPct val="107000"/>
                        </a:lnSpc>
                        <a:spcAft>
                          <a:spcPts val="0"/>
                        </a:spcAft>
                      </a:pPr>
                      <a:r>
                        <a:rPr lang="pl-PL" sz="1100" kern="1200">
                          <a:solidFill>
                            <a:schemeClr val="dk1"/>
                          </a:solidFill>
                          <a:effectLst/>
                          <a:latin typeface="+mn-lt"/>
                          <a:ea typeface="+mn-ea"/>
                          <a:cs typeface="+mn-cs"/>
                        </a:rPr>
                        <a:t>ul. Woodrowa Wilsona 3, 05-220 Zielonka</a:t>
                      </a:r>
                    </a:p>
                  </a:txBody>
                  <a:tcPr marL="38100" marR="38100" marT="38100" marB="38100"/>
                </a:tc>
                <a:tc>
                  <a:txBody>
                    <a:bodyPr/>
                    <a:lstStyle/>
                    <a:p>
                      <a:pPr marL="0" algn="ctr" defTabSz="914400" rtl="0" eaLnBrk="1" latinLnBrk="0" hangingPunct="1">
                        <a:lnSpc>
                          <a:spcPct val="107000"/>
                        </a:lnSpc>
                        <a:spcAft>
                          <a:spcPts val="0"/>
                        </a:spcAft>
                      </a:pPr>
                      <a:r>
                        <a:rPr lang="pl-PL" sz="1100" kern="1200">
                          <a:solidFill>
                            <a:schemeClr val="dk1"/>
                          </a:solidFill>
                          <a:effectLst/>
                          <a:latin typeface="+mn-lt"/>
                          <a:ea typeface="+mn-ea"/>
                          <a:cs typeface="+mn-cs"/>
                        </a:rPr>
                        <a:t>439 236,00 zł</a:t>
                      </a:r>
                    </a:p>
                  </a:txBody>
                  <a:tcPr marL="38100" marR="38100" marT="38100" marB="38100" anchor="ctr"/>
                </a:tc>
                <a:tc>
                  <a:txBody>
                    <a:bodyPr/>
                    <a:lstStyle/>
                    <a:p>
                      <a:pPr marL="0" algn="ctr" defTabSz="914400" rtl="0" eaLnBrk="1" latinLnBrk="0" hangingPunct="1">
                        <a:lnSpc>
                          <a:spcPct val="107000"/>
                        </a:lnSpc>
                        <a:spcAft>
                          <a:spcPts val="0"/>
                        </a:spcAft>
                      </a:pPr>
                      <a:r>
                        <a:rPr lang="pl-PL" sz="1100" kern="1200">
                          <a:solidFill>
                            <a:schemeClr val="dk1"/>
                          </a:solidFill>
                          <a:effectLst/>
                          <a:latin typeface="+mn-lt"/>
                          <a:ea typeface="+mn-ea"/>
                          <a:cs typeface="+mn-cs"/>
                        </a:rPr>
                        <a:t>12 godzin i poniżej</a:t>
                      </a:r>
                    </a:p>
                  </a:txBody>
                  <a:tcPr marL="38100" marR="38100" marT="38100" marB="38100" anchor="ctr"/>
                </a:tc>
                <a:tc>
                  <a:txBody>
                    <a:bodyPr/>
                    <a:lstStyle/>
                    <a:p>
                      <a:pPr marL="0" algn="ctr" defTabSz="914400" rtl="0" eaLnBrk="1" latinLnBrk="0" hangingPunct="1">
                        <a:lnSpc>
                          <a:spcPct val="107000"/>
                        </a:lnSpc>
                        <a:spcAft>
                          <a:spcPts val="0"/>
                        </a:spcAft>
                      </a:pPr>
                      <a:r>
                        <a:rPr lang="pl-PL" sz="1100" kern="1200">
                          <a:solidFill>
                            <a:schemeClr val="dk1"/>
                          </a:solidFill>
                          <a:effectLst/>
                          <a:latin typeface="+mn-lt"/>
                          <a:ea typeface="+mn-ea"/>
                          <a:cs typeface="+mn-cs"/>
                        </a:rPr>
                        <a:t>30 dni</a:t>
                      </a:r>
                    </a:p>
                  </a:txBody>
                  <a:tcPr marL="38100" marR="38100" marT="38100" marB="38100" anchor="ctr"/>
                </a:tc>
                <a:tc>
                  <a:txBody>
                    <a:bodyPr/>
                    <a:lstStyle/>
                    <a:p>
                      <a:endParaRPr lang="pl-PL"/>
                    </a:p>
                  </a:txBody>
                  <a:tcPr/>
                </a:tc>
              </a:tr>
              <a:tr h="660594">
                <a:tc>
                  <a:txBody>
                    <a:bodyPr/>
                    <a:lstStyle/>
                    <a:p>
                      <a:pPr marL="0" algn="ctr" defTabSz="914400" rtl="0" eaLnBrk="1" latinLnBrk="0" hangingPunct="1">
                        <a:lnSpc>
                          <a:spcPct val="107000"/>
                        </a:lnSpc>
                        <a:spcAft>
                          <a:spcPts val="0"/>
                        </a:spcAft>
                      </a:pPr>
                      <a:r>
                        <a:rPr lang="pl-PL" sz="1100" kern="1200">
                          <a:solidFill>
                            <a:schemeClr val="dk1"/>
                          </a:solidFill>
                          <a:effectLst/>
                          <a:latin typeface="+mn-lt"/>
                          <a:ea typeface="+mn-ea"/>
                          <a:cs typeface="+mn-cs"/>
                        </a:rPr>
                        <a:t>PARTNER Dariusz Apelski </a:t>
                      </a:r>
                    </a:p>
                    <a:p>
                      <a:pPr marL="0" algn="ctr" defTabSz="914400" rtl="0" eaLnBrk="1" latinLnBrk="0" hangingPunct="1">
                        <a:lnSpc>
                          <a:spcPct val="107000"/>
                        </a:lnSpc>
                        <a:spcAft>
                          <a:spcPts val="0"/>
                        </a:spcAft>
                      </a:pPr>
                      <a:r>
                        <a:rPr lang="pl-PL" sz="1100" kern="1200">
                          <a:solidFill>
                            <a:schemeClr val="dk1"/>
                          </a:solidFill>
                          <a:effectLst/>
                          <a:latin typeface="+mn-lt"/>
                          <a:ea typeface="+mn-ea"/>
                          <a:cs typeface="+mn-cs"/>
                        </a:rPr>
                        <a:t>ul. Płytowa 1, 03-046 Warszawa</a:t>
                      </a:r>
                    </a:p>
                  </a:txBody>
                  <a:tcPr marL="38100" marR="38100" marT="38100" marB="38100"/>
                </a:tc>
                <a:tc>
                  <a:txBody>
                    <a:bodyPr/>
                    <a:lstStyle/>
                    <a:p>
                      <a:pPr marL="0" algn="ctr" defTabSz="914400" rtl="0" eaLnBrk="1" latinLnBrk="0" hangingPunct="1">
                        <a:lnSpc>
                          <a:spcPct val="107000"/>
                        </a:lnSpc>
                        <a:spcAft>
                          <a:spcPts val="0"/>
                        </a:spcAft>
                      </a:pPr>
                      <a:r>
                        <a:rPr lang="pl-PL" sz="1100" kern="1200">
                          <a:solidFill>
                            <a:schemeClr val="dk1"/>
                          </a:solidFill>
                          <a:effectLst/>
                          <a:latin typeface="+mn-lt"/>
                          <a:ea typeface="+mn-ea"/>
                          <a:cs typeface="+mn-cs"/>
                        </a:rPr>
                        <a:t>604 530,00 zł</a:t>
                      </a:r>
                    </a:p>
                  </a:txBody>
                  <a:tcPr marL="38100" marR="38100" marT="38100" marB="38100" anchor="ctr"/>
                </a:tc>
                <a:tc>
                  <a:txBody>
                    <a:bodyPr/>
                    <a:lstStyle/>
                    <a:p>
                      <a:pPr marL="0" algn="ctr" defTabSz="914400" rtl="0" eaLnBrk="1" latinLnBrk="0" hangingPunct="1">
                        <a:lnSpc>
                          <a:spcPct val="107000"/>
                        </a:lnSpc>
                        <a:spcAft>
                          <a:spcPts val="0"/>
                        </a:spcAft>
                      </a:pPr>
                      <a:r>
                        <a:rPr lang="pl-PL" sz="1100" kern="1200">
                          <a:solidFill>
                            <a:schemeClr val="dk1"/>
                          </a:solidFill>
                          <a:effectLst/>
                          <a:latin typeface="+mn-lt"/>
                          <a:ea typeface="+mn-ea"/>
                          <a:cs typeface="+mn-cs"/>
                        </a:rPr>
                        <a:t>12 godzin</a:t>
                      </a:r>
                    </a:p>
                  </a:txBody>
                  <a:tcPr marL="38100" marR="38100" marT="38100" marB="38100" anchor="ctr"/>
                </a:tc>
                <a:tc>
                  <a:txBody>
                    <a:bodyPr/>
                    <a:lstStyle/>
                    <a:p>
                      <a:pPr marL="0" algn="ctr" defTabSz="914400" rtl="0" eaLnBrk="1" latinLnBrk="0" hangingPunct="1">
                        <a:lnSpc>
                          <a:spcPct val="107000"/>
                        </a:lnSpc>
                        <a:spcAft>
                          <a:spcPts val="0"/>
                        </a:spcAft>
                      </a:pPr>
                      <a:r>
                        <a:rPr lang="pl-PL" sz="1100" kern="1200">
                          <a:solidFill>
                            <a:schemeClr val="dk1"/>
                          </a:solidFill>
                          <a:effectLst/>
                          <a:latin typeface="+mn-lt"/>
                          <a:ea typeface="+mn-ea"/>
                          <a:cs typeface="+mn-cs"/>
                        </a:rPr>
                        <a:t>30 dni</a:t>
                      </a:r>
                    </a:p>
                  </a:txBody>
                  <a:tcPr marL="38100" marR="38100" marT="38100" marB="38100" anchor="ctr"/>
                </a:tc>
                <a:tc>
                  <a:txBody>
                    <a:bodyPr/>
                    <a:lstStyle/>
                    <a:p>
                      <a:endParaRPr lang="pl-PL" dirty="0"/>
                    </a:p>
                  </a:txBody>
                  <a:tcPr/>
                </a:tc>
              </a:tr>
            </a:tbl>
          </a:graphicData>
        </a:graphic>
      </p:graphicFrame>
    </p:spTree>
    <p:extLst>
      <p:ext uri="{BB962C8B-B14F-4D97-AF65-F5344CB8AC3E}">
        <p14:creationId xmlns:p14="http://schemas.microsoft.com/office/powerpoint/2010/main" val="28470960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38200" y="604299"/>
            <a:ext cx="10515600" cy="5572664"/>
          </a:xfrm>
        </p:spPr>
        <p:txBody>
          <a:bodyPr>
            <a:normAutofit/>
          </a:bodyPr>
          <a:lstStyle/>
          <a:p>
            <a:pPr marL="0" indent="0">
              <a:buNone/>
            </a:pPr>
            <a:r>
              <a:rPr lang="pl-PL" b="1" dirty="0"/>
              <a:t>Oferty odrzucone - Część 1 </a:t>
            </a:r>
            <a:r>
              <a:rPr lang="pl-PL" b="1" dirty="0" smtClean="0"/>
              <a:t>zamówienia:</a:t>
            </a:r>
            <a:endParaRPr lang="pl-PL" dirty="0" smtClean="0"/>
          </a:p>
          <a:p>
            <a:pPr marL="0" indent="0">
              <a:buNone/>
            </a:pPr>
            <a:r>
              <a:rPr lang="pl-PL" dirty="0" smtClean="0"/>
              <a:t>odrzucono </a:t>
            </a:r>
            <a:r>
              <a:rPr lang="pl-PL" dirty="0"/>
              <a:t>oferty następujących </a:t>
            </a:r>
            <a:r>
              <a:rPr lang="pl-PL" dirty="0" smtClean="0"/>
              <a:t>wykonawców: </a:t>
            </a:r>
          </a:p>
          <a:p>
            <a:pPr marL="0" indent="0">
              <a:buNone/>
            </a:pPr>
            <a:r>
              <a:rPr lang="pl-PL" dirty="0" smtClean="0"/>
              <a:t>Konsorcjum </a:t>
            </a:r>
            <a:r>
              <a:rPr lang="pl-PL" dirty="0"/>
              <a:t>firm: PGO Mazowsze Sp. z o.o., ul. Jana III Sobieskiego 104/39, 00 – 764 Warszawa– lider; </a:t>
            </a:r>
            <a:r>
              <a:rPr lang="pl-PL" dirty="0" err="1"/>
              <a:t>Jurant</a:t>
            </a:r>
            <a:r>
              <a:rPr lang="pl-PL" dirty="0"/>
              <a:t> Sp. z o.o. Sp. jawna, ul. </a:t>
            </a:r>
            <a:r>
              <a:rPr lang="pl-PL" dirty="0" err="1"/>
              <a:t>Woodrowa</a:t>
            </a:r>
            <a:r>
              <a:rPr lang="pl-PL" dirty="0"/>
              <a:t> Wilsona 3, 05-220 Zielonka - partner </a:t>
            </a:r>
          </a:p>
          <a:p>
            <a:pPr marL="0" indent="0" algn="just">
              <a:buNone/>
            </a:pPr>
            <a:r>
              <a:rPr lang="pl-PL" dirty="0"/>
              <a:t>Nazwa wykonawcy, podstawa prawna i powód odrzucenia: art. 226 ust. 1 pkt 3 i 8 ustawy </a:t>
            </a:r>
            <a:r>
              <a:rPr lang="pl-PL" dirty="0" err="1"/>
              <a:t>Pzp</a:t>
            </a:r>
            <a:r>
              <a:rPr lang="pl-PL" dirty="0"/>
              <a:t>; oferta Wykonawców jest niezgodna z art. 462 ust. 1 ustawy z dnia 11 września 2019 r. Prawo zamówień publicznych – Wykonawcy oświadczyli, że zamierzają powierzyć Podwykonawcy „realizację całego przedmiotu zamówienia”;   oferta Wykonawców zawiera rażąco niską cenę; pełne uzasadnienie powodów odrzucenia oferty Wykonawców przedstawiono w przesłanym zawiadomieniu o wyborze oferty najkorzystniejszej. </a:t>
            </a:r>
          </a:p>
          <a:p>
            <a:endParaRPr lang="pl-PL" dirty="0"/>
          </a:p>
        </p:txBody>
      </p:sp>
    </p:spTree>
    <p:extLst>
      <p:ext uri="{BB962C8B-B14F-4D97-AF65-F5344CB8AC3E}">
        <p14:creationId xmlns:p14="http://schemas.microsoft.com/office/powerpoint/2010/main" val="39212039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54103" y="500932"/>
            <a:ext cx="10515600" cy="5739642"/>
          </a:xfrm>
        </p:spPr>
        <p:txBody>
          <a:bodyPr>
            <a:normAutofit fontScale="85000" lnSpcReduction="20000"/>
          </a:bodyPr>
          <a:lstStyle/>
          <a:p>
            <a:pPr marL="0" indent="0">
              <a:buNone/>
            </a:pPr>
            <a:r>
              <a:rPr lang="pl-PL" b="1" dirty="0"/>
              <a:t>Oferty odrzucone - Część 2 </a:t>
            </a:r>
            <a:r>
              <a:rPr lang="pl-PL" b="1" dirty="0" smtClean="0"/>
              <a:t>zamówienia</a:t>
            </a:r>
          </a:p>
          <a:p>
            <a:pPr marL="0" indent="0">
              <a:buNone/>
            </a:pPr>
            <a:r>
              <a:rPr lang="pl-PL" b="1" dirty="0"/>
              <a:t>Konsorcjum firm: PGO Mazowsze Sp. z o.o., ul. Jana III Sobieskiego 104/39, 00 – 764 Warszawa– lider i </a:t>
            </a:r>
            <a:r>
              <a:rPr lang="pl-PL" b="1" dirty="0" err="1"/>
              <a:t>Jurant</a:t>
            </a:r>
            <a:r>
              <a:rPr lang="pl-PL" b="1" dirty="0"/>
              <a:t> Sp. z o.o. Sp. jawna, ul. </a:t>
            </a:r>
            <a:r>
              <a:rPr lang="pl-PL" b="1" dirty="0" err="1"/>
              <a:t>Woodrowa</a:t>
            </a:r>
            <a:r>
              <a:rPr lang="pl-PL" b="1" dirty="0"/>
              <a:t> Wilsona 3, 05-220 Zielonka - partner </a:t>
            </a:r>
          </a:p>
          <a:p>
            <a:pPr algn="just"/>
            <a:r>
              <a:rPr lang="pl-PL" dirty="0"/>
              <a:t>Nazwa wykonawcy, podstawa prawna i powód odrzucenia: art. 226 ust. 1 pkt 3 ustawy </a:t>
            </a:r>
            <a:r>
              <a:rPr lang="pl-PL" dirty="0" err="1"/>
              <a:t>Pzp</a:t>
            </a:r>
            <a:r>
              <a:rPr lang="pl-PL" dirty="0"/>
              <a:t>; oferta Wykonawców jest niezgodna z art. 462 ust. 1 ustawy z dnia 11 września 2019 r. Prawo zamówień publicznych – Wykonawcy oświadczyli, że zamierzają powierzyć Podwykonawcy „realizację całego przedmiotu zamówienia”; pełne uzasadnienie powodów odrzucenia oferty Wykonawców przedstawiono </a:t>
            </a:r>
            <a:r>
              <a:rPr lang="pl-PL" dirty="0" smtClean="0"/>
              <a:t/>
            </a:r>
            <a:br>
              <a:rPr lang="pl-PL" dirty="0" smtClean="0"/>
            </a:br>
            <a:r>
              <a:rPr lang="pl-PL" dirty="0" smtClean="0"/>
              <a:t>w </a:t>
            </a:r>
            <a:r>
              <a:rPr lang="pl-PL" dirty="0"/>
              <a:t>przesłanym zawiadomieniu o wyborze oferty najkorzystniejszej. </a:t>
            </a:r>
          </a:p>
          <a:p>
            <a:pPr marL="0" indent="0">
              <a:buNone/>
            </a:pPr>
            <a:endParaRPr lang="pl-PL" dirty="0"/>
          </a:p>
          <a:p>
            <a:pPr marL="0" indent="0">
              <a:buNone/>
            </a:pPr>
            <a:r>
              <a:rPr lang="pl-PL" b="1" dirty="0" smtClean="0"/>
              <a:t>Konsorcjum </a:t>
            </a:r>
            <a:r>
              <a:rPr lang="pl-PL" b="1" dirty="0"/>
              <a:t>firm: MS-EKO Sp. z o.o., ul. Modlińska 129 lok. U7, 03-186 Warszawa </a:t>
            </a:r>
            <a:r>
              <a:rPr lang="pl-PL" b="1" dirty="0" smtClean="0"/>
              <a:t/>
            </a:r>
            <a:br>
              <a:rPr lang="pl-PL" b="1" dirty="0" smtClean="0"/>
            </a:br>
            <a:r>
              <a:rPr lang="pl-PL" b="1" dirty="0" smtClean="0"/>
              <a:t>i </a:t>
            </a:r>
            <a:r>
              <a:rPr lang="pl-PL" b="1" dirty="0"/>
              <a:t>Eko Max Recykling </a:t>
            </a:r>
            <a:r>
              <a:rPr lang="pl-PL" b="1" dirty="0" err="1"/>
              <a:t>sp</a:t>
            </a:r>
            <a:r>
              <a:rPr lang="pl-PL" b="1" dirty="0"/>
              <a:t> z o. o., ul. Modlińska 129 lok. U7, 03-186 Warszawa.</a:t>
            </a:r>
          </a:p>
          <a:p>
            <a:pPr algn="just"/>
            <a:r>
              <a:rPr lang="pl-PL" dirty="0"/>
              <a:t>Nazwa wykonawcy, podstawa prawna i powód odrzucenia: art. 226 ust. 1 pkt 5 </a:t>
            </a:r>
            <a:r>
              <a:rPr lang="pl-PL" dirty="0" smtClean="0"/>
              <a:t/>
            </a:r>
            <a:br>
              <a:rPr lang="pl-PL" dirty="0" smtClean="0"/>
            </a:br>
            <a:r>
              <a:rPr lang="pl-PL" dirty="0" smtClean="0"/>
              <a:t>i </a:t>
            </a:r>
            <a:r>
              <a:rPr lang="pl-PL" dirty="0"/>
              <a:t>10 ustawy </a:t>
            </a:r>
            <a:r>
              <a:rPr lang="pl-PL" dirty="0" err="1"/>
              <a:t>Pzp</a:t>
            </a:r>
            <a:r>
              <a:rPr lang="pl-PL" dirty="0"/>
              <a:t>; oferta podlega odrzuceniu jako niezgodna z warunkami zamówienia, gdyż zaoferowana przez Wykonawców cena oferty nie zawiera wyceny całego przedmiotu zamówienia, co wskazuje z kolei na błąd w obliczeniu ceny. pełne uzasadnienie powodów odrzucenia oferty Wykonawców przedstawiono w przesłanym zawiadomieniu o wyborze oferty najkorzystniejszej. </a:t>
            </a:r>
          </a:p>
        </p:txBody>
      </p:sp>
    </p:spTree>
    <p:extLst>
      <p:ext uri="{BB962C8B-B14F-4D97-AF65-F5344CB8AC3E}">
        <p14:creationId xmlns:p14="http://schemas.microsoft.com/office/powerpoint/2010/main" val="19041840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dirty="0" smtClean="0"/>
              <a:t>Odwołanie od wyniku rozstrzygnięcia przetargu: </a:t>
            </a:r>
            <a:endParaRPr lang="pl-PL" sz="3600" dirty="0"/>
          </a:p>
        </p:txBody>
      </p:sp>
      <p:sp>
        <p:nvSpPr>
          <p:cNvPr id="3" name="Symbol zastępczy zawartości 2"/>
          <p:cNvSpPr>
            <a:spLocks noGrp="1"/>
          </p:cNvSpPr>
          <p:nvPr>
            <p:ph idx="1"/>
          </p:nvPr>
        </p:nvSpPr>
        <p:spPr/>
        <p:txBody>
          <a:bodyPr/>
          <a:lstStyle/>
          <a:p>
            <a:pPr marL="0" indent="0">
              <a:buNone/>
            </a:pPr>
            <a:r>
              <a:rPr lang="pl-PL" dirty="0" smtClean="0"/>
              <a:t>Odwołanie </a:t>
            </a:r>
            <a:r>
              <a:rPr lang="pl-PL" dirty="0"/>
              <a:t>w dniu </a:t>
            </a:r>
            <a:r>
              <a:rPr lang="pl-PL" dirty="0" smtClean="0"/>
              <a:t>21.01.2022r. </a:t>
            </a:r>
            <a:r>
              <a:rPr lang="pl-PL" dirty="0"/>
              <a:t>z</a:t>
            </a:r>
            <a:r>
              <a:rPr lang="pl-PL" dirty="0" smtClean="0"/>
              <a:t>łożyło konsorcjum </a:t>
            </a:r>
            <a:r>
              <a:rPr lang="pl-PL" dirty="0"/>
              <a:t>firm: RDF Sp. z o.o., ul. Kołobrzeska 5, 07-401 Ostrołęka i MPK PURE HOME Sp. z o.o., ul. Kołobrzeska 5, 07-401 </a:t>
            </a:r>
            <a:r>
              <a:rPr lang="pl-PL" dirty="0" smtClean="0"/>
              <a:t>Ostrołęka, </a:t>
            </a:r>
          </a:p>
          <a:p>
            <a:pPr marL="0" indent="0">
              <a:buNone/>
            </a:pPr>
            <a:r>
              <a:rPr lang="pl-PL" dirty="0"/>
              <a:t>Odwołanie zostało wniesione </a:t>
            </a:r>
            <a:r>
              <a:rPr lang="pl-PL" dirty="0" smtClean="0"/>
              <a:t>wobec: czynności </a:t>
            </a:r>
            <a:r>
              <a:rPr lang="pl-PL" dirty="0"/>
              <a:t>Zmawiającego polegającej na wyborze oferty wykonawców wspólnie ubiegających się o zamówienie: MS-EKO Sp. z o.o. oraz Eko Max Recykling </a:t>
            </a:r>
            <a:r>
              <a:rPr lang="pl-PL" dirty="0" err="1"/>
              <a:t>sp</a:t>
            </a:r>
            <a:r>
              <a:rPr lang="pl-PL" dirty="0"/>
              <a:t> z o. o. jako oferty najkorzystniejszej w Postępowaniu – w zakresie Części </a:t>
            </a:r>
            <a:r>
              <a:rPr lang="pl-PL" dirty="0" smtClean="0"/>
              <a:t>1;  </a:t>
            </a:r>
            <a:r>
              <a:rPr lang="pl-PL" dirty="0"/>
              <a:t>zaniechania wezwania Konsorcjum EKO do złożenia wyjaśnień w trybie art. 224 ust. 1 </a:t>
            </a:r>
            <a:r>
              <a:rPr lang="pl-PL" dirty="0" err="1"/>
              <a:t>Pzp</a:t>
            </a:r>
            <a:r>
              <a:rPr lang="pl-PL" dirty="0"/>
              <a:t>.</a:t>
            </a:r>
            <a:r>
              <a:rPr lang="pl-PL" dirty="0" smtClean="0"/>
              <a:t>, </a:t>
            </a:r>
            <a:endParaRPr lang="pl-PL" dirty="0"/>
          </a:p>
        </p:txBody>
      </p:sp>
    </p:spTree>
    <p:extLst>
      <p:ext uri="{BB962C8B-B14F-4D97-AF65-F5344CB8AC3E}">
        <p14:creationId xmlns:p14="http://schemas.microsoft.com/office/powerpoint/2010/main" val="329687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Uchwały dotyczące systemu gospodarowania odpadami: </a:t>
            </a:r>
            <a:endParaRPr lang="pl-PL" dirty="0"/>
          </a:p>
        </p:txBody>
      </p:sp>
      <p:sp>
        <p:nvSpPr>
          <p:cNvPr id="3" name="Symbol zastępczy zawartości 2"/>
          <p:cNvSpPr>
            <a:spLocks noGrp="1"/>
          </p:cNvSpPr>
          <p:nvPr>
            <p:ph idx="1"/>
          </p:nvPr>
        </p:nvSpPr>
        <p:spPr/>
        <p:txBody>
          <a:bodyPr>
            <a:normAutofit/>
          </a:bodyPr>
          <a:lstStyle/>
          <a:p>
            <a:pPr marL="0" indent="0" algn="ctr">
              <a:buNone/>
            </a:pPr>
            <a:r>
              <a:rPr lang="pl-PL" sz="1800" dirty="0" smtClean="0"/>
              <a:t>Uchwały ustalające wybór metody ustalenia wysokości opłaty, ustalenia stawki opłaty oraz „zniżki za posiadany kompostownik”: </a:t>
            </a:r>
          </a:p>
          <a:p>
            <a:pPr algn="just"/>
            <a:r>
              <a:rPr lang="pl-PL" sz="1800" dirty="0" smtClean="0"/>
              <a:t>Uchwała </a:t>
            </a:r>
            <a:r>
              <a:rPr lang="pl-PL" sz="1800" dirty="0"/>
              <a:t>Nr 505/XLV/2021 Rady Miejskiej w Serocku z dnia 22 grudnia 2021 r. w sprawie zmiany uchwały Nr 485/XLIII/2021 Rady Miejskiej w Serocku z dnia 17 listopada 2021 r. w sprawie wyboru metody ustalenia wysokości opłaty za gospodarowanie odpadami komunalnymi oraz ustalenia stawki takiej opłaty na terenie Miasta i Gminy Serock oraz zwolnienia w części z opłaty za gospodarowanie odpadami komunalnymi właścicieli nieruchomości zabudowanych budynkami mieszkalnymi jednorodzinnymi kompostujących bioodpady stanowiące odpady komunalne w kompostowniku </a:t>
            </a:r>
            <a:r>
              <a:rPr lang="pl-PL" sz="1800" dirty="0" smtClean="0"/>
              <a:t>przydomowym </a:t>
            </a:r>
          </a:p>
          <a:p>
            <a:pPr algn="just"/>
            <a:r>
              <a:rPr lang="pl-PL" sz="1800" dirty="0"/>
              <a:t>Uchwała Nr 485/XLIII</a:t>
            </a:r>
            <a:r>
              <a:rPr lang="pl-PL" sz="1800" dirty="0" smtClean="0">
                <a:effectLst/>
              </a:rPr>
              <a:t>/2021</a:t>
            </a:r>
            <a:r>
              <a:rPr lang="pl-PL" sz="1800" dirty="0"/>
              <a:t> Rady Miejskiej w Serocku z dnia 17 listopada 2021 r. w sprawie wyboru metody ustalenia wysokości opłaty za gospodarowanie odpadami komunalnymi oraz ustalenia stawki takiej opłaty na terenie Miasta i</a:t>
            </a:r>
            <a:r>
              <a:rPr lang="pl-PL" sz="1800" dirty="0" smtClean="0">
                <a:effectLst/>
              </a:rPr>
              <a:t> Gminy Serock oraz zwolnienia w części z opłaty za</a:t>
            </a:r>
            <a:r>
              <a:rPr lang="pl-PL" sz="1800" dirty="0"/>
              <a:t> gospodarowanie odpadami komunalnymi właścicieli nieruchomości zabudowanych budynkami mieszkalnymi jednorodzinnymi kompostujących bioodpady stanowiące odpady komunalne w kompostowniku przydomowym</a:t>
            </a:r>
          </a:p>
          <a:p>
            <a:pPr marL="0" indent="0" algn="just">
              <a:buNone/>
            </a:pPr>
            <a:endParaRPr lang="pl-PL" sz="1800" dirty="0"/>
          </a:p>
        </p:txBody>
      </p:sp>
    </p:spTree>
    <p:extLst>
      <p:ext uri="{BB962C8B-B14F-4D97-AF65-F5344CB8AC3E}">
        <p14:creationId xmlns:p14="http://schemas.microsoft.com/office/powerpoint/2010/main" val="32377263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dirty="0" smtClean="0"/>
              <a:t>Rozstrzygnięcie odwołania:</a:t>
            </a:r>
            <a:endParaRPr lang="pl-PL" sz="3200" dirty="0"/>
          </a:p>
        </p:txBody>
      </p:sp>
      <p:sp>
        <p:nvSpPr>
          <p:cNvPr id="3" name="Symbol zastępczy zawartości 2"/>
          <p:cNvSpPr>
            <a:spLocks noGrp="1"/>
          </p:cNvSpPr>
          <p:nvPr>
            <p:ph idx="1"/>
          </p:nvPr>
        </p:nvSpPr>
        <p:spPr/>
        <p:txBody>
          <a:bodyPr/>
          <a:lstStyle/>
          <a:p>
            <a:pPr marL="0" indent="0" algn="just">
              <a:buNone/>
            </a:pPr>
            <a:r>
              <a:rPr lang="pl-PL" dirty="0" smtClean="0"/>
              <a:t>Krajowa </a:t>
            </a:r>
            <a:r>
              <a:rPr lang="pl-PL" dirty="0"/>
              <a:t>Izba Odwoławcza, wobec złożonego w dniu 1 lutego 2022r. pisma Odwołującego z wnioskiem o wycofanie odwołania złożonego </a:t>
            </a:r>
            <a:r>
              <a:rPr lang="pl-PL" dirty="0" smtClean="0"/>
              <a:t/>
            </a:r>
            <a:br>
              <a:rPr lang="pl-PL" dirty="0" smtClean="0"/>
            </a:br>
            <a:r>
              <a:rPr lang="pl-PL" dirty="0" smtClean="0"/>
              <a:t>w </a:t>
            </a:r>
            <a:r>
              <a:rPr lang="pl-PL" dirty="0"/>
              <a:t>dniu 21 stycznia 2022r. wydała w dniu 2 lutego 2022r. postanowienie o  umorzeniu postępowania odwoławczego.</a:t>
            </a:r>
            <a:endParaRPr lang="pl-PL" dirty="0"/>
          </a:p>
        </p:txBody>
      </p:sp>
    </p:spTree>
    <p:extLst>
      <p:ext uri="{BB962C8B-B14F-4D97-AF65-F5344CB8AC3E}">
        <p14:creationId xmlns:p14="http://schemas.microsoft.com/office/powerpoint/2010/main" val="24458805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38200" y="556591"/>
            <a:ext cx="10515600" cy="5620372"/>
          </a:xfrm>
        </p:spPr>
        <p:txBody>
          <a:bodyPr/>
          <a:lstStyle/>
          <a:p>
            <a:pPr marL="0" indent="0">
              <a:buNone/>
            </a:pPr>
            <a:r>
              <a:rPr lang="pl-PL" dirty="0"/>
              <a:t>Jako </a:t>
            </a:r>
            <a:r>
              <a:rPr lang="pl-PL" dirty="0" smtClean="0"/>
              <a:t>najkorzystniejszą w części 1 (sprzed posesji) wybrano ofertę złożoną przez: </a:t>
            </a:r>
          </a:p>
          <a:p>
            <a:pPr marL="0" indent="0">
              <a:buNone/>
            </a:pPr>
            <a:r>
              <a:rPr lang="pl-PL" dirty="0"/>
              <a:t>Konsorcjum firm: MS-EKO Sp. z o.o., ul. Modlińska 129 lok. U7, 03-186 Warszawa, NIP 7182131466 i Eko Max Recykling Sp. z o. o., ul. Modlińska 129 lok. U7, 03-186 Warszawa, NIP 9522075504, </a:t>
            </a:r>
            <a:r>
              <a:rPr lang="pl-PL" b="1" dirty="0"/>
              <a:t/>
            </a:r>
            <a:br>
              <a:rPr lang="pl-PL" b="1" dirty="0"/>
            </a:br>
            <a:r>
              <a:rPr lang="pl-PL" b="1" dirty="0" smtClean="0"/>
              <a:t>cena </a:t>
            </a:r>
            <a:r>
              <a:rPr lang="pl-PL" b="1" dirty="0"/>
              <a:t>oferty brutto 6 366 853,80 </a:t>
            </a:r>
            <a:r>
              <a:rPr lang="pl-PL" b="1" dirty="0" smtClean="0"/>
              <a:t>zł</a:t>
            </a:r>
          </a:p>
          <a:p>
            <a:pPr marL="0" indent="0">
              <a:buNone/>
            </a:pPr>
            <a:endParaRPr lang="pl-PL" dirty="0" smtClean="0"/>
          </a:p>
          <a:p>
            <a:pPr marL="0" indent="0">
              <a:buNone/>
            </a:pPr>
            <a:r>
              <a:rPr lang="pl-PL" dirty="0" smtClean="0"/>
              <a:t>Jako najkorzystniejszą w części 2 (PSZOK) wybrano ofertę złożoną przez: </a:t>
            </a:r>
          </a:p>
          <a:p>
            <a:pPr marL="0" indent="0">
              <a:buNone/>
            </a:pPr>
            <a:r>
              <a:rPr lang="pl-PL" dirty="0" smtClean="0"/>
              <a:t>Konsorcjum firm: RDF Sp. z o.o., ul. Kołobrzeska 5, 07-401 Ostrołęka, NIP 7582350657 – lider i MPK PURE HOME Sp. z o.o., ul. Kołobrzeska 5, 07-401 Ostrołęka, NIP 7582117004 – członek, </a:t>
            </a:r>
          </a:p>
          <a:p>
            <a:pPr marL="0" indent="0">
              <a:buNone/>
            </a:pPr>
            <a:r>
              <a:rPr lang="pl-PL" b="1" dirty="0"/>
              <a:t>c</a:t>
            </a:r>
            <a:r>
              <a:rPr lang="pl-PL" b="1" dirty="0" smtClean="0"/>
              <a:t>ena </a:t>
            </a:r>
            <a:r>
              <a:rPr lang="pl-PL" b="1" dirty="0"/>
              <a:t>oferty brutto 545 363,24 zł</a:t>
            </a:r>
            <a:endParaRPr lang="pl-PL" dirty="0"/>
          </a:p>
          <a:p>
            <a:pPr marL="0" indent="0">
              <a:buNone/>
            </a:pPr>
            <a:endParaRPr lang="pl-PL" dirty="0"/>
          </a:p>
        </p:txBody>
      </p:sp>
    </p:spTree>
    <p:extLst>
      <p:ext uri="{BB962C8B-B14F-4D97-AF65-F5344CB8AC3E}">
        <p14:creationId xmlns:p14="http://schemas.microsoft.com/office/powerpoint/2010/main" val="10202298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Podpisanie umów: </a:t>
            </a:r>
            <a:endParaRPr lang="pl-PL" dirty="0"/>
          </a:p>
        </p:txBody>
      </p:sp>
      <p:sp>
        <p:nvSpPr>
          <p:cNvPr id="3" name="Symbol zastępczy zawartości 2"/>
          <p:cNvSpPr>
            <a:spLocks noGrp="1"/>
          </p:cNvSpPr>
          <p:nvPr>
            <p:ph idx="1"/>
          </p:nvPr>
        </p:nvSpPr>
        <p:spPr/>
        <p:txBody>
          <a:bodyPr/>
          <a:lstStyle/>
          <a:p>
            <a:pPr algn="just"/>
            <a:r>
              <a:rPr lang="pl-PL" b="1" dirty="0"/>
              <a:t>Część 1 </a:t>
            </a:r>
            <a:r>
              <a:rPr lang="pl-PL" b="1" dirty="0" smtClean="0"/>
              <a:t>zamówienia: </a:t>
            </a:r>
            <a:r>
              <a:rPr lang="pl-PL" dirty="0" smtClean="0"/>
              <a:t>umowa  została zawarta </a:t>
            </a:r>
            <a:r>
              <a:rPr lang="pl-PL" dirty="0"/>
              <a:t>w dniu 10 lutego 2022r</a:t>
            </a:r>
            <a:r>
              <a:rPr lang="pl-PL" dirty="0" smtClean="0"/>
              <a:t>., </a:t>
            </a:r>
            <a:r>
              <a:rPr lang="pl-PL" dirty="0"/>
              <a:t>z </a:t>
            </a:r>
            <a:r>
              <a:rPr lang="pl-PL" b="1" dirty="0"/>
              <a:t>MS-EKO Sp. z o.o., ul. Modlińska 129 lok. U7, 03-186 Warszawa, NIP 7182131466 i Eko Max Recykling Sp. z o. o., </a:t>
            </a:r>
            <a:r>
              <a:rPr lang="pl-PL" b="1" dirty="0" smtClean="0"/>
              <a:t/>
            </a:r>
            <a:br>
              <a:rPr lang="pl-PL" b="1" dirty="0" smtClean="0"/>
            </a:br>
            <a:r>
              <a:rPr lang="pl-PL" b="1" dirty="0" smtClean="0"/>
              <a:t>ul</a:t>
            </a:r>
            <a:r>
              <a:rPr lang="pl-PL" b="1" dirty="0"/>
              <a:t>. Modlińska 129 lok. U7, 03-186 Warszawa, NIP 9522075504, </a:t>
            </a:r>
            <a:r>
              <a:rPr lang="pl-PL" dirty="0"/>
              <a:t>na kwotę łączną </a:t>
            </a:r>
            <a:r>
              <a:rPr lang="pl-PL" b="1" dirty="0" smtClean="0"/>
              <a:t>6</a:t>
            </a:r>
            <a:r>
              <a:rPr lang="pl-PL" b="1" dirty="0"/>
              <a:t> </a:t>
            </a:r>
            <a:r>
              <a:rPr lang="pl-PL" b="1" dirty="0" smtClean="0"/>
              <a:t>366 853,80 </a:t>
            </a:r>
            <a:r>
              <a:rPr lang="pl-PL" b="1" dirty="0"/>
              <a:t>zł </a:t>
            </a:r>
            <a:endParaRPr lang="pl-PL" b="1" dirty="0" smtClean="0"/>
          </a:p>
          <a:p>
            <a:pPr algn="just"/>
            <a:r>
              <a:rPr lang="pl-PL" b="1" dirty="0"/>
              <a:t>Część 2 </a:t>
            </a:r>
            <a:r>
              <a:rPr lang="pl-PL" b="1" dirty="0" smtClean="0"/>
              <a:t>zamówienia: </a:t>
            </a:r>
            <a:r>
              <a:rPr lang="pl-PL" dirty="0"/>
              <a:t>u</a:t>
            </a:r>
            <a:r>
              <a:rPr lang="pl-PL" dirty="0" smtClean="0"/>
              <a:t>mowa została  zawarta </a:t>
            </a:r>
            <a:r>
              <a:rPr lang="pl-PL" dirty="0"/>
              <a:t>w dniu 18.01.2022r., </a:t>
            </a:r>
            <a:r>
              <a:rPr lang="pl-PL" dirty="0" smtClean="0"/>
              <a:t/>
            </a:r>
            <a:br>
              <a:rPr lang="pl-PL" dirty="0" smtClean="0"/>
            </a:br>
            <a:r>
              <a:rPr lang="pl-PL" dirty="0" smtClean="0"/>
              <a:t>z </a:t>
            </a:r>
            <a:r>
              <a:rPr lang="pl-PL" dirty="0"/>
              <a:t>konsorcjum firm: RDF Sp. z o.o., ul. Kołobrzeska 5, 07-401 Ostrołęka i MPK PURE HOME Sp. z o.o., ul. Kołobrzeska 5, 07-401 Ostrołęka</a:t>
            </a:r>
            <a:r>
              <a:rPr lang="pl-PL" b="1" dirty="0"/>
              <a:t> </a:t>
            </a:r>
            <a:r>
              <a:rPr lang="pl-PL" dirty="0"/>
              <a:t>na kwotę łączną </a:t>
            </a:r>
            <a:r>
              <a:rPr lang="pl-PL" b="1" dirty="0"/>
              <a:t>545 363,24 zł </a:t>
            </a:r>
            <a:endParaRPr lang="pl-PL" b="1" dirty="0"/>
          </a:p>
        </p:txBody>
      </p:sp>
    </p:spTree>
    <p:extLst>
      <p:ext uri="{BB962C8B-B14F-4D97-AF65-F5344CB8AC3E}">
        <p14:creationId xmlns:p14="http://schemas.microsoft.com/office/powerpoint/2010/main" val="40677557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Ceny jednostkowe odbioru i zagospodarowania odpadów sprzed posesji: </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016170239"/>
              </p:ext>
            </p:extLst>
          </p:nvPr>
        </p:nvGraphicFramePr>
        <p:xfrm>
          <a:off x="3045350" y="2115047"/>
          <a:ext cx="5478448" cy="3593989"/>
        </p:xfrm>
        <a:graphic>
          <a:graphicData uri="http://schemas.openxmlformats.org/drawingml/2006/table">
            <a:tbl>
              <a:tblPr firstRow="1" firstCol="1" bandRow="1">
                <a:tableStyleId>{5C22544A-7EE6-4342-B048-85BDC9FD1C3A}</a:tableStyleId>
              </a:tblPr>
              <a:tblGrid>
                <a:gridCol w="2916388"/>
                <a:gridCol w="2562060"/>
              </a:tblGrid>
              <a:tr h="370808">
                <a:tc>
                  <a:txBody>
                    <a:bodyPr/>
                    <a:lstStyle/>
                    <a:p>
                      <a:pPr algn="ctr">
                        <a:spcAft>
                          <a:spcPts val="0"/>
                        </a:spcAft>
                      </a:pPr>
                      <a:r>
                        <a:rPr lang="pl-PL" sz="1100">
                          <a:effectLst/>
                        </a:rPr>
                        <a:t>Rodzaj odpadów</a:t>
                      </a:r>
                      <a:endParaRPr lang="pl-PL" sz="1100">
                        <a:effectLst/>
                        <a:latin typeface="Calibri" panose="020F0502020204030204" pitchFamily="34" charset="0"/>
                        <a:ea typeface="Calibri" panose="020F0502020204030204" pitchFamily="34" charset="0"/>
                      </a:endParaRPr>
                    </a:p>
                  </a:txBody>
                  <a:tcPr marL="44450" marR="44450" marT="0" marB="0" anchor="ctr"/>
                </a:tc>
                <a:tc>
                  <a:txBody>
                    <a:bodyPr/>
                    <a:lstStyle/>
                    <a:p>
                      <a:pPr algn="ctr">
                        <a:spcAft>
                          <a:spcPts val="0"/>
                        </a:spcAft>
                      </a:pPr>
                      <a:r>
                        <a:rPr lang="pl-PL" sz="1100" dirty="0" smtClean="0">
                          <a:effectLst/>
                        </a:rPr>
                        <a:t>Cena brutto </a:t>
                      </a:r>
                      <a:r>
                        <a:rPr lang="pl-PL" sz="1100" dirty="0">
                          <a:effectLst/>
                        </a:rPr>
                        <a:t>za 1 Mg</a:t>
                      </a:r>
                      <a:endParaRPr lang="pl-PL" sz="1100" dirty="0">
                        <a:effectLst/>
                        <a:latin typeface="Calibri" panose="020F0502020204030204" pitchFamily="34" charset="0"/>
                        <a:ea typeface="Calibri" panose="020F0502020204030204" pitchFamily="34" charset="0"/>
                      </a:endParaRPr>
                    </a:p>
                  </a:txBody>
                  <a:tcPr marL="44450" marR="44450" marT="0" marB="0" anchor="ctr"/>
                </a:tc>
              </a:tr>
              <a:tr h="442118">
                <a:tc>
                  <a:txBody>
                    <a:bodyPr/>
                    <a:lstStyle/>
                    <a:p>
                      <a:pPr algn="ctr">
                        <a:spcAft>
                          <a:spcPts val="0"/>
                        </a:spcAft>
                      </a:pPr>
                      <a:r>
                        <a:rPr lang="pl-PL" sz="1100">
                          <a:effectLst/>
                        </a:rPr>
                        <a:t>zmieszane </a:t>
                      </a:r>
                      <a:endParaRPr lang="pl-PL" sz="1100">
                        <a:effectLst/>
                        <a:latin typeface="Calibri" panose="020F0502020204030204" pitchFamily="34" charset="0"/>
                        <a:ea typeface="Calibri" panose="020F0502020204030204" pitchFamily="34" charset="0"/>
                      </a:endParaRPr>
                    </a:p>
                  </a:txBody>
                  <a:tcPr marL="44450" marR="44450" marT="0" marB="0" anchor="ctr"/>
                </a:tc>
                <a:tc>
                  <a:txBody>
                    <a:bodyPr/>
                    <a:lstStyle/>
                    <a:p>
                      <a:pPr algn="ctr">
                        <a:spcAft>
                          <a:spcPts val="0"/>
                        </a:spcAft>
                      </a:pPr>
                      <a:r>
                        <a:rPr lang="pl-PL" sz="1100">
                          <a:effectLst/>
                        </a:rPr>
                        <a:t>837,0</a:t>
                      </a:r>
                      <a:endParaRPr lang="pl-PL" sz="1100">
                        <a:effectLst/>
                        <a:latin typeface="Calibri" panose="020F0502020204030204" pitchFamily="34" charset="0"/>
                        <a:ea typeface="Calibri" panose="020F0502020204030204" pitchFamily="34" charset="0"/>
                      </a:endParaRPr>
                    </a:p>
                  </a:txBody>
                  <a:tcPr marL="44450" marR="44450" marT="0" marB="0" anchor="ctr"/>
                </a:tc>
              </a:tr>
              <a:tr h="370808">
                <a:tc>
                  <a:txBody>
                    <a:bodyPr/>
                    <a:lstStyle/>
                    <a:p>
                      <a:pPr algn="ctr">
                        <a:spcAft>
                          <a:spcPts val="0"/>
                        </a:spcAft>
                      </a:pPr>
                      <a:r>
                        <a:rPr lang="pl-PL" sz="1100">
                          <a:effectLst/>
                        </a:rPr>
                        <a:t>bioodpady</a:t>
                      </a:r>
                      <a:endParaRPr lang="pl-PL" sz="1100">
                        <a:effectLst/>
                        <a:latin typeface="Calibri" panose="020F0502020204030204" pitchFamily="34" charset="0"/>
                        <a:ea typeface="Calibri" panose="020F0502020204030204" pitchFamily="34" charset="0"/>
                      </a:endParaRPr>
                    </a:p>
                  </a:txBody>
                  <a:tcPr marL="44450" marR="44450" marT="0" marB="0" anchor="ctr"/>
                </a:tc>
                <a:tc>
                  <a:txBody>
                    <a:bodyPr/>
                    <a:lstStyle/>
                    <a:p>
                      <a:pPr algn="ctr">
                        <a:spcAft>
                          <a:spcPts val="0"/>
                        </a:spcAft>
                      </a:pPr>
                      <a:r>
                        <a:rPr lang="pl-PL" sz="1100">
                          <a:effectLst/>
                        </a:rPr>
                        <a:t>648</a:t>
                      </a:r>
                      <a:endParaRPr lang="pl-PL" sz="1100">
                        <a:effectLst/>
                        <a:latin typeface="Calibri" panose="020F0502020204030204" pitchFamily="34" charset="0"/>
                        <a:ea typeface="Calibri" panose="020F0502020204030204" pitchFamily="34" charset="0"/>
                      </a:endParaRPr>
                    </a:p>
                  </a:txBody>
                  <a:tcPr marL="44450" marR="44450" marT="0" marB="0" anchor="ctr"/>
                </a:tc>
              </a:tr>
              <a:tr h="313760">
                <a:tc>
                  <a:txBody>
                    <a:bodyPr/>
                    <a:lstStyle/>
                    <a:p>
                      <a:pPr algn="ctr">
                        <a:spcAft>
                          <a:spcPts val="0"/>
                        </a:spcAft>
                      </a:pPr>
                      <a:r>
                        <a:rPr lang="pl-PL" sz="1100">
                          <a:effectLst/>
                        </a:rPr>
                        <a:t>papier</a:t>
                      </a:r>
                      <a:endParaRPr lang="pl-PL" sz="1100">
                        <a:effectLst/>
                        <a:latin typeface="Calibri" panose="020F0502020204030204" pitchFamily="34" charset="0"/>
                        <a:ea typeface="Calibri" panose="020F0502020204030204" pitchFamily="34" charset="0"/>
                      </a:endParaRPr>
                    </a:p>
                  </a:txBody>
                  <a:tcPr marL="44450" marR="44450" marT="0" marB="0" anchor="ctr"/>
                </a:tc>
                <a:tc>
                  <a:txBody>
                    <a:bodyPr/>
                    <a:lstStyle/>
                    <a:p>
                      <a:pPr algn="ctr">
                        <a:spcAft>
                          <a:spcPts val="0"/>
                        </a:spcAft>
                      </a:pPr>
                      <a:r>
                        <a:rPr lang="pl-PL" sz="1100">
                          <a:effectLst/>
                        </a:rPr>
                        <a:t>648</a:t>
                      </a:r>
                      <a:endParaRPr lang="pl-PL" sz="1100">
                        <a:effectLst/>
                        <a:latin typeface="Calibri" panose="020F0502020204030204" pitchFamily="34" charset="0"/>
                        <a:ea typeface="Calibri" panose="020F0502020204030204" pitchFamily="34" charset="0"/>
                      </a:endParaRPr>
                    </a:p>
                  </a:txBody>
                  <a:tcPr marL="44450" marR="44450" marT="0" marB="0" anchor="ctr"/>
                </a:tc>
              </a:tr>
              <a:tr h="385070">
                <a:tc>
                  <a:txBody>
                    <a:bodyPr/>
                    <a:lstStyle/>
                    <a:p>
                      <a:pPr algn="ctr">
                        <a:spcAft>
                          <a:spcPts val="0"/>
                        </a:spcAft>
                      </a:pPr>
                      <a:r>
                        <a:rPr lang="pl-PL" sz="1100">
                          <a:effectLst/>
                        </a:rPr>
                        <a:t>szkło</a:t>
                      </a:r>
                      <a:endParaRPr lang="pl-PL" sz="1100">
                        <a:effectLst/>
                        <a:latin typeface="Calibri" panose="020F0502020204030204" pitchFamily="34" charset="0"/>
                        <a:ea typeface="Calibri" panose="020F0502020204030204" pitchFamily="34" charset="0"/>
                      </a:endParaRPr>
                    </a:p>
                  </a:txBody>
                  <a:tcPr marL="44450" marR="44450" marT="0" marB="0" anchor="ctr"/>
                </a:tc>
                <a:tc>
                  <a:txBody>
                    <a:bodyPr/>
                    <a:lstStyle/>
                    <a:p>
                      <a:pPr algn="ctr">
                        <a:spcAft>
                          <a:spcPts val="0"/>
                        </a:spcAft>
                      </a:pPr>
                      <a:r>
                        <a:rPr lang="pl-PL" sz="1100">
                          <a:effectLst/>
                        </a:rPr>
                        <a:t>648</a:t>
                      </a:r>
                      <a:endParaRPr lang="pl-PL" sz="1100">
                        <a:effectLst/>
                        <a:latin typeface="Calibri" panose="020F0502020204030204" pitchFamily="34" charset="0"/>
                        <a:ea typeface="Calibri" panose="020F0502020204030204" pitchFamily="34" charset="0"/>
                      </a:endParaRPr>
                    </a:p>
                  </a:txBody>
                  <a:tcPr marL="44450" marR="44450" marT="0" marB="0" anchor="ctr"/>
                </a:tc>
              </a:tr>
              <a:tr h="342285">
                <a:tc>
                  <a:txBody>
                    <a:bodyPr/>
                    <a:lstStyle/>
                    <a:p>
                      <a:pPr algn="ctr">
                        <a:spcAft>
                          <a:spcPts val="0"/>
                        </a:spcAft>
                      </a:pPr>
                      <a:r>
                        <a:rPr lang="pl-PL" sz="1100">
                          <a:effectLst/>
                        </a:rPr>
                        <a:t>tworzywa sztuczne</a:t>
                      </a:r>
                      <a:endParaRPr lang="pl-PL" sz="1100">
                        <a:effectLst/>
                        <a:latin typeface="Calibri" panose="020F0502020204030204" pitchFamily="34" charset="0"/>
                        <a:ea typeface="Calibri" panose="020F0502020204030204" pitchFamily="34" charset="0"/>
                      </a:endParaRPr>
                    </a:p>
                  </a:txBody>
                  <a:tcPr marL="44450" marR="44450" marT="0" marB="0" anchor="ctr"/>
                </a:tc>
                <a:tc>
                  <a:txBody>
                    <a:bodyPr/>
                    <a:lstStyle/>
                    <a:p>
                      <a:pPr algn="ctr">
                        <a:spcAft>
                          <a:spcPts val="0"/>
                        </a:spcAft>
                      </a:pPr>
                      <a:r>
                        <a:rPr lang="pl-PL" sz="1100">
                          <a:effectLst/>
                        </a:rPr>
                        <a:t>669,6</a:t>
                      </a:r>
                      <a:endParaRPr lang="pl-PL" sz="1100">
                        <a:effectLst/>
                        <a:latin typeface="Calibri" panose="020F0502020204030204" pitchFamily="34" charset="0"/>
                        <a:ea typeface="Calibri" panose="020F0502020204030204" pitchFamily="34" charset="0"/>
                      </a:endParaRPr>
                    </a:p>
                  </a:txBody>
                  <a:tcPr marL="44450" marR="44450" marT="0" marB="0" anchor="ctr"/>
                </a:tc>
              </a:tr>
              <a:tr h="342285">
                <a:tc>
                  <a:txBody>
                    <a:bodyPr/>
                    <a:lstStyle/>
                    <a:p>
                      <a:pPr algn="ctr">
                        <a:spcAft>
                          <a:spcPts val="0"/>
                        </a:spcAft>
                      </a:pPr>
                      <a:r>
                        <a:rPr lang="pl-PL" sz="1000">
                          <a:effectLst/>
                        </a:rPr>
                        <a:t>zużyte opony  </a:t>
                      </a:r>
                      <a:endParaRPr lang="pl-PL" sz="1100">
                        <a:effectLst/>
                        <a:latin typeface="Calibri" panose="020F0502020204030204" pitchFamily="34" charset="0"/>
                        <a:ea typeface="Calibri" panose="020F0502020204030204" pitchFamily="34" charset="0"/>
                      </a:endParaRPr>
                    </a:p>
                  </a:txBody>
                  <a:tcPr marL="44450" marR="44450" marT="0" marB="0" anchor="ctr"/>
                </a:tc>
                <a:tc>
                  <a:txBody>
                    <a:bodyPr/>
                    <a:lstStyle/>
                    <a:p>
                      <a:pPr algn="ctr">
                        <a:spcAft>
                          <a:spcPts val="0"/>
                        </a:spcAft>
                      </a:pPr>
                      <a:r>
                        <a:rPr lang="pl-PL" sz="1000">
                          <a:effectLst/>
                        </a:rPr>
                        <a:t>691,20</a:t>
                      </a:r>
                      <a:endParaRPr lang="pl-PL" sz="1100">
                        <a:effectLst/>
                        <a:latin typeface="Calibri" panose="020F0502020204030204" pitchFamily="34" charset="0"/>
                        <a:ea typeface="Calibri" panose="020F0502020204030204" pitchFamily="34" charset="0"/>
                      </a:endParaRPr>
                    </a:p>
                  </a:txBody>
                  <a:tcPr marL="44450" marR="44450" marT="0" marB="0" anchor="ctr"/>
                </a:tc>
              </a:tr>
              <a:tr h="342285">
                <a:tc>
                  <a:txBody>
                    <a:bodyPr/>
                    <a:lstStyle/>
                    <a:p>
                      <a:pPr algn="ctr">
                        <a:spcAft>
                          <a:spcPts val="0"/>
                        </a:spcAft>
                      </a:pPr>
                      <a:r>
                        <a:rPr lang="pl-PL" sz="1000">
                          <a:effectLst/>
                        </a:rPr>
                        <a:t>tekstylia</a:t>
                      </a:r>
                      <a:endParaRPr lang="pl-PL" sz="1100">
                        <a:effectLst/>
                        <a:latin typeface="Calibri" panose="020F0502020204030204" pitchFamily="34" charset="0"/>
                        <a:ea typeface="Calibri" panose="020F0502020204030204" pitchFamily="34" charset="0"/>
                      </a:endParaRPr>
                    </a:p>
                  </a:txBody>
                  <a:tcPr marL="44450" marR="44450" marT="0" marB="0" anchor="ctr"/>
                </a:tc>
                <a:tc>
                  <a:txBody>
                    <a:bodyPr/>
                    <a:lstStyle/>
                    <a:p>
                      <a:pPr algn="ctr">
                        <a:spcAft>
                          <a:spcPts val="0"/>
                        </a:spcAft>
                      </a:pPr>
                      <a:r>
                        <a:rPr lang="pl-PL" sz="1000">
                          <a:effectLst/>
                        </a:rPr>
                        <a:t>756</a:t>
                      </a:r>
                      <a:endParaRPr lang="pl-PL" sz="1100">
                        <a:effectLst/>
                        <a:latin typeface="Calibri" panose="020F0502020204030204" pitchFamily="34" charset="0"/>
                        <a:ea typeface="Calibri" panose="020F0502020204030204" pitchFamily="34" charset="0"/>
                      </a:endParaRPr>
                    </a:p>
                  </a:txBody>
                  <a:tcPr marL="44450" marR="44450" marT="0" marB="0" anchor="ctr"/>
                </a:tc>
              </a:tr>
              <a:tr h="342285">
                <a:tc>
                  <a:txBody>
                    <a:bodyPr/>
                    <a:lstStyle/>
                    <a:p>
                      <a:pPr algn="ctr">
                        <a:spcAft>
                          <a:spcPts val="0"/>
                        </a:spcAft>
                      </a:pPr>
                      <a:r>
                        <a:rPr lang="pl-PL" sz="1000">
                          <a:effectLst/>
                        </a:rPr>
                        <a:t>ZSEiE</a:t>
                      </a:r>
                      <a:endParaRPr lang="pl-PL" sz="1100">
                        <a:effectLst/>
                        <a:latin typeface="Calibri" panose="020F0502020204030204" pitchFamily="34" charset="0"/>
                        <a:ea typeface="Calibri" panose="020F0502020204030204" pitchFamily="34" charset="0"/>
                      </a:endParaRPr>
                    </a:p>
                  </a:txBody>
                  <a:tcPr marL="44450" marR="44450" marT="0" marB="0" anchor="ctr"/>
                </a:tc>
                <a:tc>
                  <a:txBody>
                    <a:bodyPr/>
                    <a:lstStyle/>
                    <a:p>
                      <a:pPr algn="ctr">
                        <a:spcAft>
                          <a:spcPts val="0"/>
                        </a:spcAft>
                      </a:pPr>
                      <a:r>
                        <a:rPr lang="pl-PL" sz="1000">
                          <a:effectLst/>
                        </a:rPr>
                        <a:t>702</a:t>
                      </a:r>
                      <a:endParaRPr lang="pl-PL" sz="1100">
                        <a:effectLst/>
                        <a:latin typeface="Calibri" panose="020F0502020204030204" pitchFamily="34" charset="0"/>
                        <a:ea typeface="Calibri" panose="020F0502020204030204" pitchFamily="34" charset="0"/>
                      </a:endParaRPr>
                    </a:p>
                  </a:txBody>
                  <a:tcPr marL="44450" marR="44450" marT="0" marB="0" anchor="ctr"/>
                </a:tc>
              </a:tr>
              <a:tr h="342285">
                <a:tc>
                  <a:txBody>
                    <a:bodyPr/>
                    <a:lstStyle/>
                    <a:p>
                      <a:pPr algn="ctr">
                        <a:spcAft>
                          <a:spcPts val="0"/>
                        </a:spcAft>
                      </a:pPr>
                      <a:r>
                        <a:rPr lang="pl-PL" sz="1000">
                          <a:effectLst/>
                        </a:rPr>
                        <a:t>wielkogabarytowe</a:t>
                      </a:r>
                      <a:endParaRPr lang="pl-PL" sz="1100">
                        <a:effectLst/>
                        <a:latin typeface="Calibri" panose="020F0502020204030204" pitchFamily="34" charset="0"/>
                        <a:ea typeface="Calibri" panose="020F0502020204030204" pitchFamily="34" charset="0"/>
                      </a:endParaRPr>
                    </a:p>
                  </a:txBody>
                  <a:tcPr marL="44450" marR="44450" marT="0" marB="0" anchor="ctr"/>
                </a:tc>
                <a:tc>
                  <a:txBody>
                    <a:bodyPr/>
                    <a:lstStyle/>
                    <a:p>
                      <a:pPr algn="ctr">
                        <a:spcAft>
                          <a:spcPts val="0"/>
                        </a:spcAft>
                      </a:pPr>
                      <a:r>
                        <a:rPr lang="pl-PL" sz="1000" dirty="0">
                          <a:effectLst/>
                        </a:rPr>
                        <a:t>777,60</a:t>
                      </a:r>
                      <a:endParaRPr lang="pl-PL" sz="1100" dirty="0">
                        <a:effectLst/>
                        <a:latin typeface="Calibri" panose="020F0502020204030204" pitchFamily="34" charset="0"/>
                        <a:ea typeface="Calibri" panose="020F0502020204030204" pitchFamily="34" charset="0"/>
                      </a:endParaRPr>
                    </a:p>
                  </a:txBody>
                  <a:tcPr marL="44450" marR="44450" marT="0" marB="0" anchor="ctr"/>
                </a:tc>
              </a:tr>
            </a:tbl>
          </a:graphicData>
        </a:graphic>
      </p:graphicFrame>
    </p:spTree>
    <p:extLst>
      <p:ext uri="{BB962C8B-B14F-4D97-AF65-F5344CB8AC3E}">
        <p14:creationId xmlns:p14="http://schemas.microsoft.com/office/powerpoint/2010/main" val="8282830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Cena jednostkowa odbioru i zagospodarowania odpadów z PSZOK </a:t>
            </a:r>
            <a:endParaRPr lang="pl-PL" dirty="0"/>
          </a:p>
        </p:txBody>
      </p:sp>
      <p:sp>
        <p:nvSpPr>
          <p:cNvPr id="3" name="Symbol zastępczy zawartości 2"/>
          <p:cNvSpPr>
            <a:spLocks noGrp="1"/>
          </p:cNvSpPr>
          <p:nvPr>
            <p:ph idx="1"/>
          </p:nvPr>
        </p:nvSpPr>
        <p:spPr>
          <a:xfrm>
            <a:off x="838200" y="1825625"/>
            <a:ext cx="10515600" cy="2070514"/>
          </a:xfrm>
        </p:spPr>
        <p:txBody>
          <a:bodyPr/>
          <a:lstStyle/>
          <a:p>
            <a:pPr marL="0" indent="0" algn="ctr">
              <a:buNone/>
            </a:pPr>
            <a:endParaRPr lang="pl-PL" dirty="0" smtClean="0"/>
          </a:p>
          <a:p>
            <a:pPr marL="0" indent="0" algn="ctr">
              <a:buNone/>
            </a:pPr>
            <a:r>
              <a:rPr lang="pl-PL" dirty="0" smtClean="0"/>
              <a:t>Za przekazanie odpadów zebranych w Punkcie Selektywnej Zbiórki Odpadów Komunalnych cena: 826,93 zł/brutto </a:t>
            </a:r>
            <a:endParaRPr lang="pl-PL" dirty="0"/>
          </a:p>
          <a:p>
            <a:endParaRPr lang="pl-PL" dirty="0"/>
          </a:p>
        </p:txBody>
      </p:sp>
    </p:spTree>
    <p:extLst>
      <p:ext uri="{BB962C8B-B14F-4D97-AF65-F5344CB8AC3E}">
        <p14:creationId xmlns:p14="http://schemas.microsoft.com/office/powerpoint/2010/main" val="35106855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Koszty (w zł) zagospodarowania odpadów w 2022 r. </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191022430"/>
              </p:ext>
            </p:extLst>
          </p:nvPr>
        </p:nvGraphicFramePr>
        <p:xfrm>
          <a:off x="838200" y="1825625"/>
          <a:ext cx="10515600" cy="1483360"/>
        </p:xfrm>
        <a:graphic>
          <a:graphicData uri="http://schemas.openxmlformats.org/drawingml/2006/table">
            <a:tbl>
              <a:tblPr firstRow="1" bandRow="1">
                <a:tableStyleId>{5C22544A-7EE6-4342-B048-85BDC9FD1C3A}</a:tableStyleId>
              </a:tblPr>
              <a:tblGrid>
                <a:gridCol w="3505200"/>
                <a:gridCol w="3505200"/>
                <a:gridCol w="3505200"/>
              </a:tblGrid>
              <a:tr h="370840">
                <a:tc>
                  <a:txBody>
                    <a:bodyPr/>
                    <a:lstStyle/>
                    <a:p>
                      <a:r>
                        <a:rPr lang="pl-PL" dirty="0" smtClean="0"/>
                        <a:t>PSZOK</a:t>
                      </a:r>
                      <a:endParaRPr lang="pl-PL" dirty="0"/>
                    </a:p>
                  </a:txBody>
                  <a:tcPr/>
                </a:tc>
                <a:tc>
                  <a:txBody>
                    <a:bodyPr/>
                    <a:lstStyle/>
                    <a:p>
                      <a:r>
                        <a:rPr lang="pl-PL" dirty="0" smtClean="0"/>
                        <a:t>MIESIĄC</a:t>
                      </a:r>
                      <a:endParaRPr lang="pl-PL" dirty="0"/>
                    </a:p>
                  </a:txBody>
                  <a:tcPr/>
                </a:tc>
                <a:tc>
                  <a:txBody>
                    <a:bodyPr/>
                    <a:lstStyle/>
                    <a:p>
                      <a:r>
                        <a:rPr lang="pl-PL" dirty="0" smtClean="0"/>
                        <a:t>SPRZED POSESJI</a:t>
                      </a:r>
                      <a:endParaRPr lang="pl-PL" dirty="0"/>
                    </a:p>
                  </a:txBody>
                  <a:tcPr/>
                </a:tc>
              </a:tr>
              <a:tr h="370840">
                <a:tc>
                  <a:txBody>
                    <a:bodyPr/>
                    <a:lstStyle/>
                    <a:p>
                      <a:r>
                        <a:rPr lang="pl-PL" dirty="0" smtClean="0"/>
                        <a:t>17 894,87</a:t>
                      </a:r>
                      <a:endParaRPr lang="pl-PL" dirty="0"/>
                    </a:p>
                  </a:txBody>
                  <a:tcPr/>
                </a:tc>
                <a:tc>
                  <a:txBody>
                    <a:bodyPr/>
                    <a:lstStyle/>
                    <a:p>
                      <a:r>
                        <a:rPr lang="pl-PL" dirty="0" smtClean="0"/>
                        <a:t>STYCZEŃ  2022</a:t>
                      </a:r>
                      <a:endParaRPr lang="pl-PL" dirty="0"/>
                    </a:p>
                  </a:txBody>
                  <a:tcPr/>
                </a:tc>
                <a:tc>
                  <a:txBody>
                    <a:bodyPr/>
                    <a:lstStyle/>
                    <a:p>
                      <a:r>
                        <a:rPr lang="pl-PL" dirty="0" smtClean="0"/>
                        <a:t>337 808,46</a:t>
                      </a:r>
                      <a:endParaRPr lang="pl-PL" dirty="0"/>
                    </a:p>
                  </a:txBody>
                  <a:tcPr/>
                </a:tc>
              </a:tr>
              <a:tr h="370840">
                <a:tc>
                  <a:txBody>
                    <a:bodyPr/>
                    <a:lstStyle/>
                    <a:p>
                      <a:r>
                        <a:rPr lang="pl-PL" dirty="0" smtClean="0"/>
                        <a:t>18</a:t>
                      </a:r>
                      <a:r>
                        <a:rPr lang="pl-PL" baseline="0" dirty="0" smtClean="0"/>
                        <a:t> 771,42</a:t>
                      </a:r>
                      <a:endParaRPr lang="pl-PL" dirty="0"/>
                    </a:p>
                  </a:txBody>
                  <a:tcPr/>
                </a:tc>
                <a:tc>
                  <a:txBody>
                    <a:bodyPr/>
                    <a:lstStyle/>
                    <a:p>
                      <a:r>
                        <a:rPr lang="pl-PL" dirty="0" smtClean="0"/>
                        <a:t>LUTY 2022</a:t>
                      </a:r>
                      <a:endParaRPr lang="pl-PL" dirty="0"/>
                    </a:p>
                  </a:txBody>
                  <a:tcPr/>
                </a:tc>
                <a:tc>
                  <a:txBody>
                    <a:bodyPr/>
                    <a:lstStyle/>
                    <a:p>
                      <a:r>
                        <a:rPr lang="pl-PL" dirty="0" smtClean="0"/>
                        <a:t>257 096,48</a:t>
                      </a:r>
                      <a:endParaRPr lang="pl-PL" dirty="0"/>
                    </a:p>
                  </a:txBody>
                  <a:tcPr/>
                </a:tc>
              </a:tr>
              <a:tr h="370840">
                <a:tc>
                  <a:txBody>
                    <a:bodyPr/>
                    <a:lstStyle/>
                    <a:p>
                      <a:r>
                        <a:rPr lang="pl-PL" dirty="0" smtClean="0"/>
                        <a:t>45 125,81</a:t>
                      </a:r>
                      <a:endParaRPr lang="pl-PL" dirty="0"/>
                    </a:p>
                  </a:txBody>
                  <a:tcPr/>
                </a:tc>
                <a:tc>
                  <a:txBody>
                    <a:bodyPr/>
                    <a:lstStyle/>
                    <a:p>
                      <a:r>
                        <a:rPr lang="pl-PL" dirty="0" smtClean="0"/>
                        <a:t>MARZEC 2022</a:t>
                      </a:r>
                      <a:endParaRPr lang="pl-PL" dirty="0"/>
                    </a:p>
                  </a:txBody>
                  <a:tcPr/>
                </a:tc>
                <a:tc>
                  <a:txBody>
                    <a:bodyPr/>
                    <a:lstStyle/>
                    <a:p>
                      <a:r>
                        <a:rPr lang="pl-PL" dirty="0" smtClean="0"/>
                        <a:t>378 939,38</a:t>
                      </a:r>
                      <a:endParaRPr lang="pl-PL" dirty="0"/>
                    </a:p>
                  </a:txBody>
                  <a:tcPr/>
                </a:tc>
              </a:tr>
            </a:tbl>
          </a:graphicData>
        </a:graphic>
      </p:graphicFrame>
      <p:sp>
        <p:nvSpPr>
          <p:cNvPr id="5" name="Tytuł 1"/>
          <p:cNvSpPr txBox="1">
            <a:spLocks/>
          </p:cNvSpPr>
          <p:nvPr/>
        </p:nvSpPr>
        <p:spPr>
          <a:xfrm>
            <a:off x="561230" y="344392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dirty="0" smtClean="0"/>
              <a:t>Koszty (w zł) zagospodarowania odpadów w 2021 r. </a:t>
            </a:r>
            <a:endParaRPr lang="pl-PL" dirty="0"/>
          </a:p>
        </p:txBody>
      </p:sp>
      <p:graphicFrame>
        <p:nvGraphicFramePr>
          <p:cNvPr id="6" name="Symbol zastępczy zawartości 3"/>
          <p:cNvGraphicFramePr>
            <a:graphicFrameLocks/>
          </p:cNvGraphicFramePr>
          <p:nvPr>
            <p:extLst>
              <p:ext uri="{D42A27DB-BD31-4B8C-83A1-F6EECF244321}">
                <p14:modId xmlns:p14="http://schemas.microsoft.com/office/powerpoint/2010/main" val="3199600468"/>
              </p:ext>
            </p:extLst>
          </p:nvPr>
        </p:nvGraphicFramePr>
        <p:xfrm>
          <a:off x="680499" y="4769485"/>
          <a:ext cx="10515600" cy="1483360"/>
        </p:xfrm>
        <a:graphic>
          <a:graphicData uri="http://schemas.openxmlformats.org/drawingml/2006/table">
            <a:tbl>
              <a:tblPr firstRow="1" bandRow="1">
                <a:tableStyleId>{5C22544A-7EE6-4342-B048-85BDC9FD1C3A}</a:tableStyleId>
              </a:tblPr>
              <a:tblGrid>
                <a:gridCol w="3505200"/>
                <a:gridCol w="3505200"/>
                <a:gridCol w="3505200"/>
              </a:tblGrid>
              <a:tr h="370840">
                <a:tc>
                  <a:txBody>
                    <a:bodyPr/>
                    <a:lstStyle/>
                    <a:p>
                      <a:r>
                        <a:rPr lang="pl-PL" dirty="0" smtClean="0"/>
                        <a:t>PSZOK</a:t>
                      </a:r>
                      <a:endParaRPr lang="pl-PL" dirty="0"/>
                    </a:p>
                  </a:txBody>
                  <a:tcPr/>
                </a:tc>
                <a:tc>
                  <a:txBody>
                    <a:bodyPr/>
                    <a:lstStyle/>
                    <a:p>
                      <a:r>
                        <a:rPr lang="pl-PL" dirty="0" smtClean="0"/>
                        <a:t>MIESIĄC</a:t>
                      </a:r>
                      <a:endParaRPr lang="pl-PL" dirty="0"/>
                    </a:p>
                  </a:txBody>
                  <a:tcPr/>
                </a:tc>
                <a:tc>
                  <a:txBody>
                    <a:bodyPr/>
                    <a:lstStyle/>
                    <a:p>
                      <a:r>
                        <a:rPr lang="pl-PL" dirty="0" smtClean="0"/>
                        <a:t>SPRZED POSESJI</a:t>
                      </a:r>
                      <a:endParaRPr lang="pl-PL" dirty="0"/>
                    </a:p>
                  </a:txBody>
                  <a:tcPr/>
                </a:tc>
              </a:tr>
              <a:tr h="370840">
                <a:tc>
                  <a:txBody>
                    <a:bodyPr/>
                    <a:lstStyle/>
                    <a:p>
                      <a:r>
                        <a:rPr lang="pl-PL" dirty="0" smtClean="0"/>
                        <a:t>13 821,16</a:t>
                      </a:r>
                      <a:endParaRPr lang="pl-PL" dirty="0"/>
                    </a:p>
                  </a:txBody>
                  <a:tcPr/>
                </a:tc>
                <a:tc>
                  <a:txBody>
                    <a:bodyPr/>
                    <a:lstStyle/>
                    <a:p>
                      <a:r>
                        <a:rPr lang="pl-PL" dirty="0" smtClean="0"/>
                        <a:t>STYCZEŃ 2021</a:t>
                      </a:r>
                      <a:endParaRPr lang="pl-PL" dirty="0"/>
                    </a:p>
                  </a:txBody>
                  <a:tcPr/>
                </a:tc>
                <a:tc>
                  <a:txBody>
                    <a:bodyPr/>
                    <a:lstStyle/>
                    <a:p>
                      <a:r>
                        <a:rPr lang="pl-PL" dirty="0" smtClean="0"/>
                        <a:t>266 389,99</a:t>
                      </a:r>
                      <a:endParaRPr lang="pl-PL" dirty="0"/>
                    </a:p>
                  </a:txBody>
                  <a:tcPr/>
                </a:tc>
              </a:tr>
              <a:tr h="370840">
                <a:tc>
                  <a:txBody>
                    <a:bodyPr/>
                    <a:lstStyle/>
                    <a:p>
                      <a:r>
                        <a:rPr lang="pl-PL" dirty="0" smtClean="0"/>
                        <a:t>22 085,17</a:t>
                      </a:r>
                      <a:endParaRPr lang="pl-PL" dirty="0"/>
                    </a:p>
                  </a:txBody>
                  <a:tcPr/>
                </a:tc>
                <a:tc>
                  <a:txBody>
                    <a:bodyPr/>
                    <a:lstStyle/>
                    <a:p>
                      <a:r>
                        <a:rPr lang="pl-PL" dirty="0" smtClean="0"/>
                        <a:t>LUTY 2021</a:t>
                      </a:r>
                      <a:endParaRPr lang="pl-PL" dirty="0"/>
                    </a:p>
                  </a:txBody>
                  <a:tcPr/>
                </a:tc>
                <a:tc>
                  <a:txBody>
                    <a:bodyPr/>
                    <a:lstStyle/>
                    <a:p>
                      <a:r>
                        <a:rPr lang="pl-PL" dirty="0" smtClean="0"/>
                        <a:t>259 036,74 </a:t>
                      </a:r>
                      <a:endParaRPr lang="pl-PL" dirty="0"/>
                    </a:p>
                  </a:txBody>
                  <a:tcPr/>
                </a:tc>
              </a:tr>
              <a:tr h="370840">
                <a:tc>
                  <a:txBody>
                    <a:bodyPr/>
                    <a:lstStyle/>
                    <a:p>
                      <a:r>
                        <a:rPr lang="pl-PL" dirty="0" smtClean="0"/>
                        <a:t>31 693,65</a:t>
                      </a:r>
                      <a:endParaRPr lang="pl-PL" dirty="0"/>
                    </a:p>
                  </a:txBody>
                  <a:tcPr/>
                </a:tc>
                <a:tc>
                  <a:txBody>
                    <a:bodyPr/>
                    <a:lstStyle/>
                    <a:p>
                      <a:r>
                        <a:rPr lang="pl-PL" dirty="0" smtClean="0"/>
                        <a:t>MARZEC 2021</a:t>
                      </a:r>
                      <a:endParaRPr lang="pl-PL" dirty="0"/>
                    </a:p>
                  </a:txBody>
                  <a:tcPr/>
                </a:tc>
                <a:tc>
                  <a:txBody>
                    <a:bodyPr/>
                    <a:lstStyle/>
                    <a:p>
                      <a:r>
                        <a:rPr lang="pl-PL" dirty="0" smtClean="0"/>
                        <a:t>436 517,06 </a:t>
                      </a:r>
                      <a:endParaRPr lang="pl-PL" dirty="0"/>
                    </a:p>
                  </a:txBody>
                  <a:tcPr/>
                </a:tc>
              </a:tr>
            </a:tbl>
          </a:graphicData>
        </a:graphic>
      </p:graphicFrame>
    </p:spTree>
    <p:extLst>
      <p:ext uri="{BB962C8B-B14F-4D97-AF65-F5344CB8AC3E}">
        <p14:creationId xmlns:p14="http://schemas.microsoft.com/office/powerpoint/2010/main" val="30211937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ctr"/>
            <a:r>
              <a:rPr lang="pl-PL" dirty="0"/>
              <a:t>s</a:t>
            </a:r>
            <a:r>
              <a:rPr lang="pl-PL" dirty="0" smtClean="0"/>
              <a:t>tyczeń -  </a:t>
            </a:r>
            <a:r>
              <a:rPr lang="pl-PL" dirty="0"/>
              <a:t>416,2 Mg</a:t>
            </a:r>
          </a:p>
          <a:p>
            <a:pPr algn="ctr"/>
            <a:r>
              <a:rPr lang="pl-PL" dirty="0"/>
              <a:t>l</a:t>
            </a:r>
            <a:r>
              <a:rPr lang="pl-PL" dirty="0" smtClean="0"/>
              <a:t>uty - 328,5 </a:t>
            </a:r>
            <a:r>
              <a:rPr lang="pl-PL" dirty="0"/>
              <a:t>Mg </a:t>
            </a:r>
          </a:p>
          <a:p>
            <a:pPr algn="ctr"/>
            <a:r>
              <a:rPr lang="pl-PL" dirty="0"/>
              <a:t>m</a:t>
            </a:r>
            <a:r>
              <a:rPr lang="pl-PL" dirty="0" smtClean="0"/>
              <a:t>arzec - 491,44 </a:t>
            </a:r>
            <a:r>
              <a:rPr lang="pl-PL" dirty="0"/>
              <a:t>Mg</a:t>
            </a:r>
          </a:p>
          <a:p>
            <a:pPr algn="ctr"/>
            <a:r>
              <a:rPr lang="pl-PL" dirty="0" smtClean="0"/>
              <a:t>kwiecień </a:t>
            </a:r>
            <a:r>
              <a:rPr lang="pl-PL" dirty="0"/>
              <a:t>do 15 włącznie </a:t>
            </a:r>
            <a:r>
              <a:rPr lang="pl-PL" dirty="0" smtClean="0"/>
              <a:t>-  </a:t>
            </a:r>
            <a:r>
              <a:rPr lang="pl-PL" dirty="0"/>
              <a:t>335,66 Mg</a:t>
            </a:r>
          </a:p>
          <a:p>
            <a:endParaRPr lang="pl-PL" dirty="0"/>
          </a:p>
        </p:txBody>
      </p:sp>
      <p:sp>
        <p:nvSpPr>
          <p:cNvPr id="4" name="Tytuł 1"/>
          <p:cNvSpPr>
            <a:spLocks noGrp="1"/>
          </p:cNvSpPr>
          <p:nvPr>
            <p:ph type="title"/>
          </p:nvPr>
        </p:nvSpPr>
        <p:spPr>
          <a:xfrm>
            <a:off x="838200" y="365125"/>
            <a:ext cx="10515600" cy="1325563"/>
          </a:xfrm>
        </p:spPr>
        <p:txBody>
          <a:bodyPr/>
          <a:lstStyle/>
          <a:p>
            <a:pPr algn="ctr"/>
            <a:r>
              <a:rPr lang="pl-PL" dirty="0" smtClean="0"/>
              <a:t>Łączne ilości odebranych odpadów w 2022 r. </a:t>
            </a:r>
            <a:endParaRPr lang="pl-PL" dirty="0"/>
          </a:p>
        </p:txBody>
      </p:sp>
    </p:spTree>
    <p:extLst>
      <p:ext uri="{BB962C8B-B14F-4D97-AF65-F5344CB8AC3E}">
        <p14:creationId xmlns:p14="http://schemas.microsoft.com/office/powerpoint/2010/main" val="34681007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r>
              <a:rPr lang="pl-PL" dirty="0" smtClean="0"/>
              <a:t>Liczba mieszkańców na </a:t>
            </a:r>
            <a:r>
              <a:rPr lang="pl-PL" b="1" dirty="0" smtClean="0"/>
              <a:t>koniec 2021 r</a:t>
            </a:r>
            <a:r>
              <a:rPr lang="pl-PL" dirty="0" smtClean="0"/>
              <a:t>.: 13 453 osób </a:t>
            </a:r>
          </a:p>
          <a:p>
            <a:r>
              <a:rPr lang="pl-PL" dirty="0" smtClean="0"/>
              <a:t>Liczba mieszkańców na </a:t>
            </a:r>
            <a:r>
              <a:rPr lang="pl-PL" b="1" dirty="0" smtClean="0"/>
              <a:t>koniec marca 2021 r</a:t>
            </a:r>
            <a:r>
              <a:rPr lang="pl-PL" dirty="0" smtClean="0"/>
              <a:t>.: 12 599 osób</a:t>
            </a:r>
          </a:p>
          <a:p>
            <a:r>
              <a:rPr lang="pl-PL" dirty="0" smtClean="0"/>
              <a:t>Liczba mieszkańców na </a:t>
            </a:r>
            <a:r>
              <a:rPr lang="pl-PL" b="1" dirty="0" smtClean="0"/>
              <a:t>koniec marca 2022 r</a:t>
            </a:r>
            <a:r>
              <a:rPr lang="pl-PL" dirty="0" smtClean="0"/>
              <a:t>.: 13 736 osób</a:t>
            </a:r>
          </a:p>
          <a:p>
            <a:r>
              <a:rPr lang="pl-PL" dirty="0" smtClean="0"/>
              <a:t>Liczba wspólnot mieszkaniowych na koniec marca 2022 r.: 72 wspólnoty</a:t>
            </a:r>
          </a:p>
          <a:p>
            <a:endParaRPr lang="pl-PL" dirty="0" smtClean="0"/>
          </a:p>
          <a:p>
            <a:r>
              <a:rPr lang="pl-PL" dirty="0" smtClean="0"/>
              <a:t>Ilość zużytej wody w I kwartale 2021 r.: 21 60,3,48 m</a:t>
            </a:r>
            <a:r>
              <a:rPr lang="pl-PL" baseline="30000" dirty="0" smtClean="0"/>
              <a:t>3</a:t>
            </a:r>
            <a:endParaRPr lang="pl-PL" dirty="0" smtClean="0"/>
          </a:p>
          <a:p>
            <a:r>
              <a:rPr lang="pl-PL" dirty="0" smtClean="0"/>
              <a:t>Ilość zużytej wody w I kwartale 2022 r.: 21 779,96 m</a:t>
            </a:r>
            <a:r>
              <a:rPr lang="pl-PL" baseline="30000" dirty="0" smtClean="0"/>
              <a:t>3</a:t>
            </a:r>
            <a:endParaRPr lang="pl-PL" dirty="0" smtClean="0"/>
          </a:p>
          <a:p>
            <a:endParaRPr lang="pl-PL" dirty="0" smtClean="0"/>
          </a:p>
        </p:txBody>
      </p:sp>
      <p:sp>
        <p:nvSpPr>
          <p:cNvPr id="4" name="Tytuł 1"/>
          <p:cNvSpPr>
            <a:spLocks noGrp="1"/>
          </p:cNvSpPr>
          <p:nvPr>
            <p:ph type="title"/>
          </p:nvPr>
        </p:nvSpPr>
        <p:spPr>
          <a:xfrm>
            <a:off x="838200" y="365125"/>
            <a:ext cx="10515600" cy="1325563"/>
          </a:xfrm>
        </p:spPr>
        <p:txBody>
          <a:bodyPr/>
          <a:lstStyle/>
          <a:p>
            <a:pPr algn="ctr"/>
            <a:r>
              <a:rPr lang="pl-PL" dirty="0" smtClean="0"/>
              <a:t>Dane statystyczne z deklaracji:</a:t>
            </a:r>
            <a:endParaRPr lang="pl-PL" dirty="0"/>
          </a:p>
        </p:txBody>
      </p:sp>
    </p:spTree>
    <p:extLst>
      <p:ext uri="{BB962C8B-B14F-4D97-AF65-F5344CB8AC3E}">
        <p14:creationId xmlns:p14="http://schemas.microsoft.com/office/powerpoint/2010/main" val="4430179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dirty="0" smtClean="0"/>
              <a:t>wpływy w I kwartale 2022 r. – 1 900 078,08 zł</a:t>
            </a:r>
          </a:p>
          <a:p>
            <a:r>
              <a:rPr lang="pl-PL" dirty="0" smtClean="0"/>
              <a:t>odpisy karta 3+ za (I kwartał 2022 r.): 34 998,68 zł</a:t>
            </a:r>
          </a:p>
          <a:p>
            <a:r>
              <a:rPr lang="pl-PL" dirty="0"/>
              <a:t>o</a:t>
            </a:r>
            <a:r>
              <a:rPr lang="pl-PL" dirty="0" smtClean="0"/>
              <a:t>dpisy kompostowniki (I kwartał 2022 r.): 55 063,80 zł</a:t>
            </a:r>
            <a:endParaRPr lang="pl-PL" dirty="0"/>
          </a:p>
        </p:txBody>
      </p:sp>
    </p:spTree>
    <p:extLst>
      <p:ext uri="{BB962C8B-B14F-4D97-AF65-F5344CB8AC3E}">
        <p14:creationId xmlns:p14="http://schemas.microsoft.com/office/powerpoint/2010/main" val="30310793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ymbol zastępczy zawartości 4"/>
          <p:cNvGraphicFramePr>
            <a:graphicFrameLocks noGrp="1"/>
          </p:cNvGraphicFramePr>
          <p:nvPr>
            <p:ph idx="1"/>
            <p:extLst>
              <p:ext uri="{D42A27DB-BD31-4B8C-83A1-F6EECF244321}">
                <p14:modId xmlns:p14="http://schemas.microsoft.com/office/powerpoint/2010/main" val="3971549835"/>
              </p:ext>
            </p:extLst>
          </p:nvPr>
        </p:nvGraphicFramePr>
        <p:xfrm>
          <a:off x="1176792" y="1555280"/>
          <a:ext cx="4276818" cy="4351339"/>
        </p:xfrm>
        <a:graphic>
          <a:graphicData uri="http://schemas.openxmlformats.org/drawingml/2006/table">
            <a:tbl>
              <a:tblPr firstRow="1" firstCol="1" bandRow="1">
                <a:tableStyleId>{5C22544A-7EE6-4342-B048-85BDC9FD1C3A}</a:tableStyleId>
              </a:tblPr>
              <a:tblGrid>
                <a:gridCol w="2211608"/>
                <a:gridCol w="2065210"/>
              </a:tblGrid>
              <a:tr h="378377">
                <a:tc>
                  <a:txBody>
                    <a:bodyPr/>
                    <a:lstStyle/>
                    <a:p>
                      <a:pPr algn="ctr">
                        <a:spcAft>
                          <a:spcPts val="0"/>
                        </a:spcAft>
                      </a:pPr>
                      <a:r>
                        <a:rPr lang="pl-PL" sz="1100" dirty="0">
                          <a:effectLst/>
                        </a:rPr>
                        <a:t>rodzaj odpadów</a:t>
                      </a:r>
                      <a:endParaRPr lang="pl-PL" sz="1100" dirty="0">
                        <a:effectLst/>
                        <a:latin typeface="Calibri" panose="020F0502020204030204" pitchFamily="34" charset="0"/>
                        <a:ea typeface="Calibri" panose="020F0502020204030204" pitchFamily="34" charset="0"/>
                      </a:endParaRPr>
                    </a:p>
                  </a:txBody>
                  <a:tcPr marL="44144" marR="44144" marT="0" marB="0" anchor="ctr"/>
                </a:tc>
                <a:tc>
                  <a:txBody>
                    <a:bodyPr/>
                    <a:lstStyle/>
                    <a:p>
                      <a:pPr algn="ctr">
                        <a:spcAft>
                          <a:spcPts val="0"/>
                        </a:spcAft>
                      </a:pPr>
                      <a:r>
                        <a:rPr lang="pl-PL" sz="1100" dirty="0">
                          <a:effectLst/>
                        </a:rPr>
                        <a:t>suma roczna sprzed posesji</a:t>
                      </a:r>
                      <a:endParaRPr lang="pl-PL" sz="1100" dirty="0">
                        <a:effectLst/>
                        <a:latin typeface="Calibri" panose="020F0502020204030204" pitchFamily="34" charset="0"/>
                        <a:ea typeface="Calibri" panose="020F0502020204030204" pitchFamily="34" charset="0"/>
                      </a:endParaRPr>
                    </a:p>
                  </a:txBody>
                  <a:tcPr marL="44144" marR="44144" marT="0" marB="0" anchor="ctr"/>
                </a:tc>
              </a:tr>
              <a:tr h="945943">
                <a:tc>
                  <a:txBody>
                    <a:bodyPr/>
                    <a:lstStyle/>
                    <a:p>
                      <a:pPr algn="ctr">
                        <a:spcAft>
                          <a:spcPts val="0"/>
                        </a:spcAft>
                      </a:pPr>
                      <a:r>
                        <a:rPr lang="pl-PL" sz="1100">
                          <a:effectLst/>
                        </a:rPr>
                        <a:t>zmieszane </a:t>
                      </a:r>
                      <a:endParaRPr lang="pl-PL" sz="1100">
                        <a:effectLst/>
                        <a:latin typeface="Calibri" panose="020F0502020204030204" pitchFamily="34" charset="0"/>
                        <a:ea typeface="Calibri" panose="020F0502020204030204" pitchFamily="34" charset="0"/>
                      </a:endParaRPr>
                    </a:p>
                  </a:txBody>
                  <a:tcPr marL="44144" marR="44144" marT="0" marB="0" anchor="ctr"/>
                </a:tc>
                <a:tc>
                  <a:txBody>
                    <a:bodyPr/>
                    <a:lstStyle/>
                    <a:p>
                      <a:pPr algn="ctr">
                        <a:spcAft>
                          <a:spcPts val="0"/>
                        </a:spcAft>
                      </a:pPr>
                      <a:r>
                        <a:rPr lang="pl-PL" sz="1100">
                          <a:effectLst/>
                        </a:rPr>
                        <a:t>3517,10</a:t>
                      </a:r>
                      <a:endParaRPr lang="pl-PL" sz="1100">
                        <a:effectLst/>
                        <a:latin typeface="Calibri" panose="020F0502020204030204" pitchFamily="34" charset="0"/>
                        <a:ea typeface="Calibri" panose="020F0502020204030204" pitchFamily="34" charset="0"/>
                      </a:endParaRPr>
                    </a:p>
                  </a:txBody>
                  <a:tcPr marL="44144" marR="44144" marT="0" marB="0" anchor="ctr"/>
                </a:tc>
              </a:tr>
              <a:tr h="378377">
                <a:tc>
                  <a:txBody>
                    <a:bodyPr/>
                    <a:lstStyle/>
                    <a:p>
                      <a:pPr algn="ctr">
                        <a:spcAft>
                          <a:spcPts val="0"/>
                        </a:spcAft>
                      </a:pPr>
                      <a:r>
                        <a:rPr lang="pl-PL" sz="1100">
                          <a:effectLst/>
                        </a:rPr>
                        <a:t>bioodpady </a:t>
                      </a:r>
                      <a:endParaRPr lang="pl-PL" sz="1100">
                        <a:effectLst/>
                        <a:latin typeface="Calibri" panose="020F0502020204030204" pitchFamily="34" charset="0"/>
                        <a:ea typeface="Calibri" panose="020F0502020204030204" pitchFamily="34" charset="0"/>
                      </a:endParaRPr>
                    </a:p>
                  </a:txBody>
                  <a:tcPr marL="44144" marR="44144" marT="0" marB="0" anchor="ctr"/>
                </a:tc>
                <a:tc>
                  <a:txBody>
                    <a:bodyPr/>
                    <a:lstStyle/>
                    <a:p>
                      <a:pPr algn="ctr">
                        <a:spcAft>
                          <a:spcPts val="0"/>
                        </a:spcAft>
                      </a:pPr>
                      <a:r>
                        <a:rPr lang="pl-PL" sz="1100" dirty="0">
                          <a:effectLst/>
                        </a:rPr>
                        <a:t>2326,06</a:t>
                      </a:r>
                      <a:endParaRPr lang="pl-PL" sz="1100" dirty="0">
                        <a:effectLst/>
                        <a:latin typeface="Calibri" panose="020F0502020204030204" pitchFamily="34" charset="0"/>
                        <a:ea typeface="Calibri" panose="020F0502020204030204" pitchFamily="34" charset="0"/>
                      </a:endParaRPr>
                    </a:p>
                  </a:txBody>
                  <a:tcPr marL="44144" marR="44144" marT="0" marB="0" anchor="ctr"/>
                </a:tc>
              </a:tr>
              <a:tr h="189189">
                <a:tc>
                  <a:txBody>
                    <a:bodyPr/>
                    <a:lstStyle/>
                    <a:p>
                      <a:pPr algn="ctr">
                        <a:spcAft>
                          <a:spcPts val="0"/>
                        </a:spcAft>
                      </a:pPr>
                      <a:r>
                        <a:rPr lang="pl-PL" sz="1100">
                          <a:effectLst/>
                        </a:rPr>
                        <a:t>papier</a:t>
                      </a:r>
                      <a:endParaRPr lang="pl-PL" sz="1100">
                        <a:effectLst/>
                        <a:latin typeface="Calibri" panose="020F0502020204030204" pitchFamily="34" charset="0"/>
                        <a:ea typeface="Calibri" panose="020F0502020204030204" pitchFamily="34" charset="0"/>
                      </a:endParaRPr>
                    </a:p>
                  </a:txBody>
                  <a:tcPr marL="44144" marR="44144" marT="0" marB="0" anchor="ctr"/>
                </a:tc>
                <a:tc>
                  <a:txBody>
                    <a:bodyPr/>
                    <a:lstStyle/>
                    <a:p>
                      <a:pPr algn="ctr">
                        <a:spcAft>
                          <a:spcPts val="0"/>
                        </a:spcAft>
                      </a:pPr>
                      <a:r>
                        <a:rPr lang="pl-PL" sz="1100">
                          <a:effectLst/>
                        </a:rPr>
                        <a:t>246,28</a:t>
                      </a:r>
                      <a:endParaRPr lang="pl-PL" sz="1100">
                        <a:effectLst/>
                        <a:latin typeface="Calibri" panose="020F0502020204030204" pitchFamily="34" charset="0"/>
                        <a:ea typeface="Calibri" panose="020F0502020204030204" pitchFamily="34" charset="0"/>
                      </a:endParaRPr>
                    </a:p>
                  </a:txBody>
                  <a:tcPr marL="44144" marR="44144" marT="0" marB="0" anchor="ctr"/>
                </a:tc>
              </a:tr>
              <a:tr h="378377">
                <a:tc>
                  <a:txBody>
                    <a:bodyPr/>
                    <a:lstStyle/>
                    <a:p>
                      <a:pPr algn="ctr">
                        <a:spcAft>
                          <a:spcPts val="0"/>
                        </a:spcAft>
                      </a:pPr>
                      <a:r>
                        <a:rPr lang="pl-PL" sz="1100" dirty="0">
                          <a:effectLst/>
                        </a:rPr>
                        <a:t>szkło</a:t>
                      </a:r>
                      <a:endParaRPr lang="pl-PL" sz="1100" dirty="0">
                        <a:effectLst/>
                        <a:latin typeface="Calibri" panose="020F0502020204030204" pitchFamily="34" charset="0"/>
                        <a:ea typeface="Calibri" panose="020F0502020204030204" pitchFamily="34" charset="0"/>
                      </a:endParaRPr>
                    </a:p>
                  </a:txBody>
                  <a:tcPr marL="44144" marR="44144" marT="0" marB="0" anchor="ctr"/>
                </a:tc>
                <a:tc>
                  <a:txBody>
                    <a:bodyPr/>
                    <a:lstStyle/>
                    <a:p>
                      <a:pPr algn="ctr">
                        <a:spcAft>
                          <a:spcPts val="0"/>
                        </a:spcAft>
                      </a:pPr>
                      <a:r>
                        <a:rPr lang="pl-PL" sz="1100">
                          <a:effectLst/>
                        </a:rPr>
                        <a:t>322,02</a:t>
                      </a:r>
                      <a:endParaRPr lang="pl-PL" sz="1100">
                        <a:effectLst/>
                        <a:latin typeface="Calibri" panose="020F0502020204030204" pitchFamily="34" charset="0"/>
                        <a:ea typeface="Calibri" panose="020F0502020204030204" pitchFamily="34" charset="0"/>
                      </a:endParaRPr>
                    </a:p>
                  </a:txBody>
                  <a:tcPr marL="44144" marR="44144" marT="0" marB="0" anchor="ctr"/>
                </a:tc>
              </a:tr>
              <a:tr h="189189">
                <a:tc>
                  <a:txBody>
                    <a:bodyPr/>
                    <a:lstStyle/>
                    <a:p>
                      <a:pPr algn="ctr">
                        <a:spcAft>
                          <a:spcPts val="0"/>
                        </a:spcAft>
                      </a:pPr>
                      <a:r>
                        <a:rPr lang="pl-PL" sz="1100">
                          <a:effectLst/>
                        </a:rPr>
                        <a:t>tworzywa sztuczne</a:t>
                      </a:r>
                      <a:endParaRPr lang="pl-PL" sz="1100">
                        <a:effectLst/>
                        <a:latin typeface="Calibri" panose="020F0502020204030204" pitchFamily="34" charset="0"/>
                        <a:ea typeface="Calibri" panose="020F0502020204030204" pitchFamily="34" charset="0"/>
                      </a:endParaRPr>
                    </a:p>
                  </a:txBody>
                  <a:tcPr marL="44144" marR="44144" marT="0" marB="0" anchor="ctr"/>
                </a:tc>
                <a:tc>
                  <a:txBody>
                    <a:bodyPr/>
                    <a:lstStyle/>
                    <a:p>
                      <a:pPr algn="ctr">
                        <a:spcAft>
                          <a:spcPts val="0"/>
                        </a:spcAft>
                      </a:pPr>
                      <a:r>
                        <a:rPr lang="pl-PL" sz="1100">
                          <a:effectLst/>
                        </a:rPr>
                        <a:t>738,34</a:t>
                      </a:r>
                      <a:endParaRPr lang="pl-PL" sz="1100">
                        <a:effectLst/>
                        <a:latin typeface="Calibri" panose="020F0502020204030204" pitchFamily="34" charset="0"/>
                        <a:ea typeface="Calibri" panose="020F0502020204030204" pitchFamily="34" charset="0"/>
                      </a:endParaRPr>
                    </a:p>
                  </a:txBody>
                  <a:tcPr marL="44144" marR="44144" marT="0" marB="0" anchor="ctr"/>
                </a:tc>
              </a:tr>
              <a:tr h="189189">
                <a:tc>
                  <a:txBody>
                    <a:bodyPr/>
                    <a:lstStyle/>
                    <a:p>
                      <a:pPr algn="ctr">
                        <a:spcAft>
                          <a:spcPts val="0"/>
                        </a:spcAft>
                      </a:pPr>
                      <a:r>
                        <a:rPr lang="pl-PL" sz="1100">
                          <a:effectLst/>
                        </a:rPr>
                        <a:t>tekstylia </a:t>
                      </a:r>
                      <a:endParaRPr lang="pl-PL" sz="1100">
                        <a:effectLst/>
                        <a:latin typeface="Calibri" panose="020F0502020204030204" pitchFamily="34" charset="0"/>
                        <a:ea typeface="Calibri" panose="020F0502020204030204" pitchFamily="34" charset="0"/>
                      </a:endParaRPr>
                    </a:p>
                  </a:txBody>
                  <a:tcPr marL="44144" marR="44144" marT="0" marB="0" anchor="ctr"/>
                </a:tc>
                <a:tc>
                  <a:txBody>
                    <a:bodyPr/>
                    <a:lstStyle/>
                    <a:p>
                      <a:pPr algn="ctr">
                        <a:spcAft>
                          <a:spcPts val="0"/>
                        </a:spcAft>
                      </a:pPr>
                      <a:r>
                        <a:rPr lang="pl-PL" sz="1100">
                          <a:effectLst/>
                        </a:rPr>
                        <a:t>2,94</a:t>
                      </a:r>
                      <a:endParaRPr lang="pl-PL" sz="1100">
                        <a:effectLst/>
                        <a:latin typeface="Calibri" panose="020F0502020204030204" pitchFamily="34" charset="0"/>
                        <a:ea typeface="Calibri" panose="020F0502020204030204" pitchFamily="34" charset="0"/>
                      </a:endParaRPr>
                    </a:p>
                  </a:txBody>
                  <a:tcPr marL="44144" marR="44144" marT="0" marB="0" anchor="ctr"/>
                </a:tc>
              </a:tr>
              <a:tr h="189189">
                <a:tc>
                  <a:txBody>
                    <a:bodyPr/>
                    <a:lstStyle/>
                    <a:p>
                      <a:pPr algn="ctr">
                        <a:spcAft>
                          <a:spcPts val="0"/>
                        </a:spcAft>
                      </a:pPr>
                      <a:r>
                        <a:rPr lang="pl-PL" sz="1100">
                          <a:effectLst/>
                        </a:rPr>
                        <a:t>zużyte opony</a:t>
                      </a:r>
                      <a:endParaRPr lang="pl-PL" sz="1100">
                        <a:effectLst/>
                        <a:latin typeface="Calibri" panose="020F0502020204030204" pitchFamily="34" charset="0"/>
                        <a:ea typeface="Calibri" panose="020F0502020204030204" pitchFamily="34" charset="0"/>
                      </a:endParaRPr>
                    </a:p>
                  </a:txBody>
                  <a:tcPr marL="44144" marR="44144" marT="0" marB="0" anchor="ctr"/>
                </a:tc>
                <a:tc>
                  <a:txBody>
                    <a:bodyPr/>
                    <a:lstStyle/>
                    <a:p>
                      <a:pPr algn="ctr">
                        <a:spcAft>
                          <a:spcPts val="0"/>
                        </a:spcAft>
                      </a:pPr>
                      <a:r>
                        <a:rPr lang="pl-PL" sz="1100" dirty="0">
                          <a:effectLst/>
                        </a:rPr>
                        <a:t>6,94</a:t>
                      </a:r>
                      <a:endParaRPr lang="pl-PL" sz="1100" dirty="0">
                        <a:effectLst/>
                        <a:latin typeface="Calibri" panose="020F0502020204030204" pitchFamily="34" charset="0"/>
                        <a:ea typeface="Calibri" panose="020F0502020204030204" pitchFamily="34" charset="0"/>
                      </a:endParaRPr>
                    </a:p>
                  </a:txBody>
                  <a:tcPr marL="44144" marR="44144" marT="0" marB="0" anchor="ctr"/>
                </a:tc>
              </a:tr>
              <a:tr h="378377">
                <a:tc>
                  <a:txBody>
                    <a:bodyPr/>
                    <a:lstStyle/>
                    <a:p>
                      <a:pPr algn="ctr">
                        <a:spcAft>
                          <a:spcPts val="0"/>
                        </a:spcAft>
                      </a:pPr>
                      <a:r>
                        <a:rPr lang="pl-PL" sz="1100">
                          <a:effectLst/>
                        </a:rPr>
                        <a:t>zużyty sprzęt elektryczny i elektroniczny</a:t>
                      </a:r>
                      <a:endParaRPr lang="pl-PL" sz="1100">
                        <a:effectLst/>
                        <a:latin typeface="Calibri" panose="020F0502020204030204" pitchFamily="34" charset="0"/>
                        <a:ea typeface="Calibri" panose="020F0502020204030204" pitchFamily="34" charset="0"/>
                      </a:endParaRPr>
                    </a:p>
                  </a:txBody>
                  <a:tcPr marL="44144" marR="44144" marT="0" marB="0" anchor="ctr"/>
                </a:tc>
                <a:tc>
                  <a:txBody>
                    <a:bodyPr/>
                    <a:lstStyle/>
                    <a:p>
                      <a:pPr algn="ctr">
                        <a:spcAft>
                          <a:spcPts val="0"/>
                        </a:spcAft>
                      </a:pPr>
                      <a:r>
                        <a:rPr lang="pl-PL" sz="1100">
                          <a:effectLst/>
                        </a:rPr>
                        <a:t>20,44</a:t>
                      </a:r>
                      <a:endParaRPr lang="pl-PL" sz="1100">
                        <a:effectLst/>
                        <a:latin typeface="Calibri" panose="020F0502020204030204" pitchFamily="34" charset="0"/>
                        <a:ea typeface="Calibri" panose="020F0502020204030204" pitchFamily="34" charset="0"/>
                      </a:endParaRPr>
                    </a:p>
                  </a:txBody>
                  <a:tcPr marL="44144" marR="44144" marT="0" marB="0" anchor="ctr"/>
                </a:tc>
              </a:tr>
              <a:tr h="945943">
                <a:tc>
                  <a:txBody>
                    <a:bodyPr/>
                    <a:lstStyle/>
                    <a:p>
                      <a:pPr algn="ctr">
                        <a:spcAft>
                          <a:spcPts val="0"/>
                        </a:spcAft>
                      </a:pPr>
                      <a:r>
                        <a:rPr lang="pl-PL" sz="1100">
                          <a:effectLst/>
                        </a:rPr>
                        <a:t>odpady wielkogabarytowe</a:t>
                      </a:r>
                      <a:endParaRPr lang="pl-PL" sz="1100">
                        <a:effectLst/>
                        <a:latin typeface="Calibri" panose="020F0502020204030204" pitchFamily="34" charset="0"/>
                        <a:ea typeface="Calibri" panose="020F0502020204030204" pitchFamily="34" charset="0"/>
                      </a:endParaRPr>
                    </a:p>
                  </a:txBody>
                  <a:tcPr marL="44144" marR="44144" marT="0" marB="0" anchor="ctr"/>
                </a:tc>
                <a:tc>
                  <a:txBody>
                    <a:bodyPr/>
                    <a:lstStyle/>
                    <a:p>
                      <a:pPr algn="ctr">
                        <a:spcAft>
                          <a:spcPts val="0"/>
                        </a:spcAft>
                      </a:pPr>
                      <a:r>
                        <a:rPr lang="pl-PL" sz="1100">
                          <a:effectLst/>
                        </a:rPr>
                        <a:t>352,74</a:t>
                      </a:r>
                      <a:endParaRPr lang="pl-PL" sz="1100">
                        <a:effectLst/>
                        <a:latin typeface="Calibri" panose="020F0502020204030204" pitchFamily="34" charset="0"/>
                        <a:ea typeface="Calibri" panose="020F0502020204030204" pitchFamily="34" charset="0"/>
                      </a:endParaRPr>
                    </a:p>
                  </a:txBody>
                  <a:tcPr marL="44144" marR="44144" marT="0" marB="0" anchor="ctr"/>
                </a:tc>
              </a:tr>
              <a:tr h="189189">
                <a:tc>
                  <a:txBody>
                    <a:bodyPr/>
                    <a:lstStyle/>
                    <a:p>
                      <a:pPr algn="ctr">
                        <a:spcAft>
                          <a:spcPts val="0"/>
                        </a:spcAft>
                      </a:pPr>
                      <a:r>
                        <a:rPr lang="pl-PL" sz="1100">
                          <a:effectLst/>
                        </a:rPr>
                        <a:t>SUMA</a:t>
                      </a:r>
                      <a:endParaRPr lang="pl-PL" sz="1100">
                        <a:effectLst/>
                        <a:latin typeface="Calibri" panose="020F0502020204030204" pitchFamily="34" charset="0"/>
                        <a:ea typeface="Calibri" panose="020F0502020204030204" pitchFamily="34" charset="0"/>
                      </a:endParaRPr>
                    </a:p>
                  </a:txBody>
                  <a:tcPr marL="44144" marR="44144" marT="0" marB="0" anchor="ctr"/>
                </a:tc>
                <a:tc>
                  <a:txBody>
                    <a:bodyPr/>
                    <a:lstStyle/>
                    <a:p>
                      <a:pPr algn="ctr">
                        <a:spcAft>
                          <a:spcPts val="0"/>
                        </a:spcAft>
                      </a:pPr>
                      <a:r>
                        <a:rPr lang="pl-PL" sz="1100" dirty="0" smtClean="0">
                          <a:effectLst/>
                        </a:rPr>
                        <a:t>7 532,86</a:t>
                      </a:r>
                      <a:endParaRPr lang="pl-PL" sz="1100" dirty="0">
                        <a:effectLst/>
                        <a:latin typeface="Calibri" panose="020F0502020204030204" pitchFamily="34" charset="0"/>
                        <a:ea typeface="Calibri" panose="020F0502020204030204" pitchFamily="34" charset="0"/>
                      </a:endParaRPr>
                    </a:p>
                  </a:txBody>
                  <a:tcPr marL="44144" marR="44144" marT="0" marB="0" anchor="ctr"/>
                </a:tc>
              </a:tr>
            </a:tbl>
          </a:graphicData>
        </a:graphic>
      </p:graphicFrame>
      <p:sp>
        <p:nvSpPr>
          <p:cNvPr id="4" name="Tytuł 1"/>
          <p:cNvSpPr>
            <a:spLocks noGrp="1"/>
          </p:cNvSpPr>
          <p:nvPr>
            <p:ph type="title"/>
          </p:nvPr>
        </p:nvSpPr>
        <p:spPr/>
        <p:txBody>
          <a:bodyPr/>
          <a:lstStyle/>
          <a:p>
            <a:pPr algn="ctr"/>
            <a:r>
              <a:rPr lang="pl-PL" dirty="0" smtClean="0"/>
              <a:t>Łączne ilości odebranych odpadów w 2021 r. </a:t>
            </a:r>
            <a:endParaRPr lang="pl-PL" dirty="0"/>
          </a:p>
        </p:txBody>
      </p:sp>
      <p:sp>
        <p:nvSpPr>
          <p:cNvPr id="6" name="Symbol zastępczy zawartości 2"/>
          <p:cNvSpPr txBox="1">
            <a:spLocks/>
          </p:cNvSpPr>
          <p:nvPr/>
        </p:nvSpPr>
        <p:spPr>
          <a:xfrm>
            <a:off x="5792202" y="1555280"/>
            <a:ext cx="5561598" cy="435133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pl-PL" dirty="0"/>
              <a:t>Łączna </a:t>
            </a:r>
            <a:r>
              <a:rPr lang="pl-PL" dirty="0" smtClean="0"/>
              <a:t>kwota: </a:t>
            </a:r>
            <a:r>
              <a:rPr lang="pl-PL" b="1" dirty="0" smtClean="0"/>
              <a:t>5 676 087,64 zł</a:t>
            </a:r>
            <a:r>
              <a:rPr lang="pl-PL" b="1" dirty="0"/>
              <a:t> </a:t>
            </a:r>
            <a:endParaRPr lang="pl-PL" dirty="0"/>
          </a:p>
          <a:p>
            <a:pPr marL="0" indent="0">
              <a:buNone/>
            </a:pPr>
            <a:r>
              <a:rPr lang="pl-PL" u="sng" dirty="0"/>
              <a:t>Z </a:t>
            </a:r>
            <a:r>
              <a:rPr lang="pl-PL" u="sng" dirty="0" smtClean="0"/>
              <a:t>podziałem:</a:t>
            </a:r>
            <a:endParaRPr lang="pl-PL" dirty="0" smtClean="0"/>
          </a:p>
          <a:p>
            <a:pPr marL="0" indent="0">
              <a:buNone/>
            </a:pPr>
            <a:r>
              <a:rPr lang="pl-PL" dirty="0" smtClean="0"/>
              <a:t>za </a:t>
            </a:r>
            <a:r>
              <a:rPr lang="pl-PL" dirty="0"/>
              <a:t>PSZOK wyniosła</a:t>
            </a:r>
            <a:r>
              <a:rPr lang="pl-PL" dirty="0" smtClean="0"/>
              <a:t>: </a:t>
            </a:r>
            <a:r>
              <a:rPr lang="pl-PL" b="1" dirty="0"/>
              <a:t>460 058,62 </a:t>
            </a:r>
            <a:r>
              <a:rPr lang="pl-PL" b="1" dirty="0" smtClean="0"/>
              <a:t>zł </a:t>
            </a:r>
            <a:endParaRPr lang="pl-PL" dirty="0"/>
          </a:p>
          <a:p>
            <a:pPr marL="0" indent="0">
              <a:buNone/>
            </a:pPr>
            <a:r>
              <a:rPr lang="pl-PL" dirty="0" smtClean="0"/>
              <a:t>za </a:t>
            </a:r>
            <a:r>
              <a:rPr lang="pl-PL" dirty="0"/>
              <a:t>odbiór sprzed </a:t>
            </a:r>
            <a:r>
              <a:rPr lang="pl-PL" dirty="0" smtClean="0"/>
              <a:t>posesji</a:t>
            </a:r>
            <a:r>
              <a:rPr lang="pl-PL" b="1" dirty="0" smtClean="0"/>
              <a:t>: </a:t>
            </a:r>
            <a:br>
              <a:rPr lang="pl-PL" b="1" dirty="0" smtClean="0"/>
            </a:br>
            <a:r>
              <a:rPr lang="pl-PL" b="1" dirty="0" smtClean="0"/>
              <a:t>5  216 029,02 zł</a:t>
            </a:r>
            <a:endParaRPr lang="pl-PL" dirty="0"/>
          </a:p>
          <a:p>
            <a:endParaRPr lang="pl-PL" dirty="0"/>
          </a:p>
        </p:txBody>
      </p:sp>
    </p:spTree>
    <p:extLst>
      <p:ext uri="{BB962C8B-B14F-4D97-AF65-F5344CB8AC3E}">
        <p14:creationId xmlns:p14="http://schemas.microsoft.com/office/powerpoint/2010/main" val="2217218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6"/>
            <a:ext cx="10515600" cy="1224778"/>
          </a:xfrm>
        </p:spPr>
        <p:txBody>
          <a:bodyPr>
            <a:normAutofit/>
          </a:bodyPr>
          <a:lstStyle/>
          <a:p>
            <a:pPr algn="ctr"/>
            <a:r>
              <a:rPr lang="pl-PL" sz="2700" dirty="0" smtClean="0"/>
              <a:t>Uchwały ustalające wybór metody ustalenia metody ustalenia wysokości opłaty, ustalenia stawki opłaty oraz „zniżki za posiadany kompostownik”:</a:t>
            </a:r>
            <a:endParaRPr lang="pl-PL" dirty="0"/>
          </a:p>
        </p:txBody>
      </p:sp>
      <p:sp>
        <p:nvSpPr>
          <p:cNvPr id="3" name="Symbol zastępczy zawartości 2"/>
          <p:cNvSpPr>
            <a:spLocks noGrp="1"/>
          </p:cNvSpPr>
          <p:nvPr>
            <p:ph idx="1"/>
          </p:nvPr>
        </p:nvSpPr>
        <p:spPr/>
        <p:txBody>
          <a:bodyPr>
            <a:normAutofit/>
          </a:bodyPr>
          <a:lstStyle/>
          <a:p>
            <a:pPr marL="0" indent="0">
              <a:buNone/>
            </a:pPr>
            <a:r>
              <a:rPr lang="pl-PL" sz="1700" b="1" dirty="0" smtClean="0">
                <a:effectLst/>
              </a:rPr>
              <a:t>Zabudowa jednorodzinna</a:t>
            </a:r>
            <a:endParaRPr lang="pl-PL" sz="1700" dirty="0" smtClean="0">
              <a:effectLst/>
            </a:endParaRPr>
          </a:p>
          <a:p>
            <a:r>
              <a:rPr lang="pl-PL" sz="1700" dirty="0" smtClean="0">
                <a:effectLst/>
              </a:rPr>
              <a:t>Sposób rozliczania właścicieli nieruchomości zabudowanych budynkami mieszkalnymi jednorodzinnymi pozostaje bez zmian, tj. pozostaje oparty na zadeklarowanej liczbie mieszkańców danej nieruchomości. Zmianie ulega wysokość stawki za gospodarowanie odpadami komunalnymi z 27 zł na </a:t>
            </a:r>
            <a:r>
              <a:rPr lang="pl-PL" sz="1700" b="1" dirty="0" smtClean="0">
                <a:effectLst/>
              </a:rPr>
              <a:t>33 zł</a:t>
            </a:r>
            <a:r>
              <a:rPr lang="pl-PL" sz="1700" dirty="0" smtClean="0">
                <a:effectLst/>
              </a:rPr>
              <a:t> od 1 osoby zamieszkującej daną nieruchomość.</a:t>
            </a:r>
          </a:p>
          <a:p>
            <a:r>
              <a:rPr lang="pl-PL" sz="1700" dirty="0" smtClean="0">
                <a:effectLst/>
              </a:rPr>
              <a:t>Wysokość zwolnienia w części z opłaty za gospodarowanie odpadami komunalnymi wynosi 15% od obliczonej wysokości opłaty za gospodarowanie odpadami komunalnymi.</a:t>
            </a:r>
          </a:p>
          <a:p>
            <a:pPr marL="0" indent="0">
              <a:buNone/>
            </a:pPr>
            <a:r>
              <a:rPr lang="pl-PL" sz="1700" b="1" dirty="0"/>
              <a:t>Metoda „od wody” w zabudowie wielolokalowej</a:t>
            </a:r>
          </a:p>
          <a:p>
            <a:r>
              <a:rPr lang="pl-PL" sz="1700" dirty="0" smtClean="0"/>
              <a:t>W </a:t>
            </a:r>
            <a:r>
              <a:rPr lang="pl-PL" sz="1700" dirty="0"/>
              <a:t>zabudowie wielolokalowej oparta jest na odczycie z wodomierza głównego, z pominięciem wody bezpowrotnie zużytej</a:t>
            </a:r>
            <a:r>
              <a:rPr lang="pl-PL" sz="1700" dirty="0" smtClean="0"/>
              <a:t>.</a:t>
            </a:r>
          </a:p>
          <a:p>
            <a:r>
              <a:rPr lang="pl-PL" sz="1700" dirty="0"/>
              <a:t>Stawka za 1 m</a:t>
            </a:r>
            <a:r>
              <a:rPr lang="pl-PL" sz="1700" baseline="30000" dirty="0"/>
              <a:t>3</a:t>
            </a:r>
            <a:r>
              <a:rPr lang="pl-PL" sz="1700" dirty="0"/>
              <a:t> zużytej wody została obliczona w oparciu o przeciętne normy zużycia wody w gminie (3 m</a:t>
            </a:r>
            <a:r>
              <a:rPr lang="pl-PL" sz="1700" baseline="30000" dirty="0"/>
              <a:t>3</a:t>
            </a:r>
            <a:r>
              <a:rPr lang="pl-PL" sz="1700" dirty="0"/>
              <a:t>) i wynosi 11 zł. Co ważne, iloczyn przeciętnego zużycia wody przez 1 osobę i stawki opłaty daje de facto taką sama opłatę w przeliczeniu na mieszkańca zabudowy </a:t>
            </a:r>
            <a:r>
              <a:rPr lang="pl-PL" sz="1700" dirty="0" smtClean="0"/>
              <a:t>wielolokalowej. </a:t>
            </a:r>
            <a:endParaRPr lang="pl-PL" sz="1700" dirty="0"/>
          </a:p>
          <a:p>
            <a:pPr marL="0" indent="0">
              <a:buNone/>
            </a:pPr>
            <a:endParaRPr lang="pl-PL" dirty="0"/>
          </a:p>
        </p:txBody>
      </p:sp>
    </p:spTree>
    <p:extLst>
      <p:ext uri="{BB962C8B-B14F-4D97-AF65-F5344CB8AC3E}">
        <p14:creationId xmlns:p14="http://schemas.microsoft.com/office/powerpoint/2010/main" val="40515283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30248" y="1793819"/>
            <a:ext cx="10515600" cy="4351338"/>
          </a:xfrm>
        </p:spPr>
        <p:txBody>
          <a:bodyPr>
            <a:normAutofit/>
          </a:bodyPr>
          <a:lstStyle/>
          <a:p>
            <a:pPr marL="0" indent="0" algn="ctr">
              <a:buNone/>
            </a:pPr>
            <a:r>
              <a:rPr lang="pl-PL" sz="6600" dirty="0" smtClean="0"/>
              <a:t>Dziękuję za uwagę </a:t>
            </a:r>
            <a:endParaRPr lang="pl-PL" sz="6600" dirty="0"/>
          </a:p>
        </p:txBody>
      </p:sp>
    </p:spTree>
    <p:extLst>
      <p:ext uri="{BB962C8B-B14F-4D97-AF65-F5344CB8AC3E}">
        <p14:creationId xmlns:p14="http://schemas.microsoft.com/office/powerpoint/2010/main" val="830803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55822" y="389839"/>
            <a:ext cx="10515600" cy="1325563"/>
          </a:xfrm>
        </p:spPr>
        <p:txBody>
          <a:bodyPr>
            <a:normAutofit/>
          </a:bodyPr>
          <a:lstStyle/>
          <a:p>
            <a:pPr algn="ctr"/>
            <a:r>
              <a:rPr lang="pl-PL" sz="2700" dirty="0" smtClean="0"/>
              <a:t>Uchwały ustalające wzór deklaracji o wysokości opłaty za gospodarowanie odpadami komunalnymi:</a:t>
            </a:r>
            <a:endParaRPr lang="pl-PL" dirty="0"/>
          </a:p>
        </p:txBody>
      </p:sp>
      <p:sp>
        <p:nvSpPr>
          <p:cNvPr id="3" name="Symbol zastępczy zawartości 2"/>
          <p:cNvSpPr>
            <a:spLocks noGrp="1"/>
          </p:cNvSpPr>
          <p:nvPr>
            <p:ph idx="1"/>
          </p:nvPr>
        </p:nvSpPr>
        <p:spPr/>
        <p:txBody>
          <a:bodyPr>
            <a:normAutofit/>
          </a:bodyPr>
          <a:lstStyle/>
          <a:p>
            <a:r>
              <a:rPr lang="pl-PL" sz="1800" dirty="0"/>
              <a:t>Uchwała nr 484/XLIII/2021 Rady Miejskiej w Serocku z dnia 17 listopada 2021 r. w sprawie zmiany uchwały Nr 163/XVI/2019 Rady Miejskiej w Serocku z dnia 27 listopada 2019 r. w sprawie ustalenia wzoru deklaracji o wysokości opłaty za gospodarowanie odpadami komunalnymi składanej przez właścicieli nieruchomości zmienionej uchwałą Nr 318/XXIX/2020 Rady Miejskiej w Serocku z dnia 2 grudnia 2020 r</a:t>
            </a:r>
            <a:r>
              <a:rPr lang="pl-PL" sz="1800" dirty="0" smtClean="0"/>
              <a:t>.</a:t>
            </a:r>
          </a:p>
          <a:p>
            <a:r>
              <a:rPr lang="pl-PL" sz="1800" dirty="0"/>
              <a:t>Uchwała Nr 163/XVI/2019 Rady Miejskiej w Serocku z dnia 27 listopada 2019 r. w sprawie ustalenia wzoru deklaracji o wysokości opłaty za gospodarowanie </a:t>
            </a:r>
            <a:r>
              <a:rPr lang="pl-PL" sz="1800" dirty="0" smtClean="0"/>
              <a:t>odpadami</a:t>
            </a:r>
          </a:p>
          <a:p>
            <a:endParaRPr lang="pl-PL" sz="1800" dirty="0" smtClean="0"/>
          </a:p>
          <a:p>
            <a:pPr>
              <a:buFont typeface="Wingdings" panose="05000000000000000000" pitchFamily="2" charset="2"/>
              <a:buChar char="Ø"/>
            </a:pPr>
            <a:r>
              <a:rPr lang="pl-PL" sz="1800" dirty="0" smtClean="0"/>
              <a:t>2019 </a:t>
            </a:r>
            <a:r>
              <a:rPr lang="pl-PL" sz="1800" dirty="0"/>
              <a:t>r. </a:t>
            </a:r>
            <a:r>
              <a:rPr lang="pl-PL" sz="1800" dirty="0" smtClean="0"/>
              <a:t>- uchwała </a:t>
            </a:r>
            <a:r>
              <a:rPr lang="pl-PL" sz="1800" dirty="0"/>
              <a:t>Rady Miejskiej w Serocku określony został wzór deklaracji o wysokości opłaty za gospodarowanie odpadami </a:t>
            </a:r>
            <a:r>
              <a:rPr lang="pl-PL" sz="1800" dirty="0" smtClean="0"/>
              <a:t>komunalnymi, </a:t>
            </a:r>
          </a:p>
          <a:p>
            <a:pPr>
              <a:buFont typeface="Wingdings" panose="05000000000000000000" pitchFamily="2" charset="2"/>
              <a:buChar char="Ø"/>
            </a:pPr>
            <a:r>
              <a:rPr lang="pl-PL" sz="1800" dirty="0" smtClean="0"/>
              <a:t>2020 r. – pierwsza zmiana uchwały dot. wzoru deklaracji - związana ze zmianą obliczania wysokości opłaty w budynkach wielolokalowych, </a:t>
            </a:r>
          </a:p>
          <a:p>
            <a:pPr>
              <a:buFont typeface="Wingdings" panose="05000000000000000000" pitchFamily="2" charset="2"/>
              <a:buChar char="Ø"/>
            </a:pPr>
            <a:r>
              <a:rPr lang="pl-PL" sz="1800" dirty="0" smtClean="0"/>
              <a:t>2021 r. – druga zmiana uchwały – związana z usunięciem załącznika do uchwały – deklaracji przeznaczonej dla właścicieli nieruchomości, na której znajduje się domek letniskowy lub innej nieruchomości wykorzystywanej na cele rekreacyjne. </a:t>
            </a:r>
            <a:endParaRPr lang="pl-PL" sz="1800" dirty="0"/>
          </a:p>
        </p:txBody>
      </p:sp>
    </p:spTree>
    <p:extLst>
      <p:ext uri="{BB962C8B-B14F-4D97-AF65-F5344CB8AC3E}">
        <p14:creationId xmlns:p14="http://schemas.microsoft.com/office/powerpoint/2010/main" val="253837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2700" dirty="0"/>
              <a:t>Uchwały </a:t>
            </a:r>
            <a:r>
              <a:rPr lang="pl-PL" sz="2700" dirty="0" smtClean="0"/>
              <a:t>określające termin, częstotliwość i tryb uiszczania opłaty za gospodarowanie odpadami komunalnymi, inkasentów i wysokość wynagrodzenia za inkaso</a:t>
            </a:r>
            <a:endParaRPr lang="pl-PL" sz="2700" dirty="0"/>
          </a:p>
        </p:txBody>
      </p:sp>
      <p:sp>
        <p:nvSpPr>
          <p:cNvPr id="3" name="Symbol zastępczy zawartości 2"/>
          <p:cNvSpPr>
            <a:spLocks noGrp="1"/>
          </p:cNvSpPr>
          <p:nvPr>
            <p:ph idx="1"/>
          </p:nvPr>
        </p:nvSpPr>
        <p:spPr/>
        <p:txBody>
          <a:bodyPr>
            <a:normAutofit fontScale="92500"/>
          </a:bodyPr>
          <a:lstStyle/>
          <a:p>
            <a:pPr algn="just">
              <a:lnSpc>
                <a:spcPct val="110000"/>
              </a:lnSpc>
            </a:pPr>
            <a:r>
              <a:rPr lang="pl-PL" sz="1800" dirty="0"/>
              <a:t>Uchwała NR 504/XLV/2021 Rady Miejskiej w Serocku z dnia 22 grudnia 2021 r. w sprawie zmiany uchwały </a:t>
            </a:r>
            <a:r>
              <a:rPr lang="pl-PL" sz="1800" dirty="0" smtClean="0"/>
              <a:t/>
            </a:r>
            <a:br>
              <a:rPr lang="pl-PL" sz="1800" dirty="0" smtClean="0"/>
            </a:br>
            <a:r>
              <a:rPr lang="pl-PL" sz="1800" dirty="0" smtClean="0"/>
              <a:t>Nr </a:t>
            </a:r>
            <a:r>
              <a:rPr lang="pl-PL" sz="1800" dirty="0"/>
              <a:t>319XXIX/2020 Rady Miejskiej w Serocku z dnia 2 grudnia 2020 r. w sprawie określenia terminu, częstotliwości </a:t>
            </a:r>
            <a:r>
              <a:rPr lang="pl-PL" sz="1800" dirty="0" smtClean="0"/>
              <a:t/>
            </a:r>
            <a:br>
              <a:rPr lang="pl-PL" sz="1800" dirty="0" smtClean="0"/>
            </a:br>
            <a:r>
              <a:rPr lang="pl-PL" sz="1800" dirty="0" smtClean="0"/>
              <a:t>i </a:t>
            </a:r>
            <a:r>
              <a:rPr lang="pl-PL" sz="1800" dirty="0"/>
              <a:t>trybu uiszczania opłaty za gospodarowanie odpadami komunalnymi przez właścicieli nieruchomości na terenie Miasta i Gminy Serock oraz zarządzenia poboru opłaty, określenia inkasentów i wysokości wynagrodzenia za inkaso, zmienionej uchwałą Nr 483/XLIII/2021 Rady Miejskiej w Serocku z dnia 17 listopada 2021 r.</a:t>
            </a:r>
          </a:p>
          <a:p>
            <a:pPr lvl="0" algn="just">
              <a:lnSpc>
                <a:spcPct val="110000"/>
              </a:lnSpc>
            </a:pPr>
            <a:r>
              <a:rPr lang="pl-PL" sz="1800" dirty="0" smtClean="0"/>
              <a:t>Uchwała </a:t>
            </a:r>
            <a:r>
              <a:rPr lang="pl-PL" sz="1800" dirty="0"/>
              <a:t>Nr 483/XLIII/2021 Rady Miejskiej w Serocku z dnia 17 listopada 2021 r. w sprawie zmiany uchwały </a:t>
            </a:r>
            <a:r>
              <a:rPr lang="pl-PL" sz="1800" dirty="0" smtClean="0"/>
              <a:t/>
            </a:r>
            <a:br>
              <a:rPr lang="pl-PL" sz="1800" dirty="0" smtClean="0"/>
            </a:br>
            <a:r>
              <a:rPr lang="pl-PL" sz="1800" dirty="0" smtClean="0"/>
              <a:t>Nr </a:t>
            </a:r>
            <a:r>
              <a:rPr lang="pl-PL" sz="1800" dirty="0"/>
              <a:t>319XXIX/2020 Rady Miejskiej w Serocku z dnia 2 grudnia 2020 r. w sprawie  określenia terminu, częstotliwości </a:t>
            </a:r>
            <a:r>
              <a:rPr lang="pl-PL" sz="1800" dirty="0" smtClean="0"/>
              <a:t/>
            </a:r>
            <a:br>
              <a:rPr lang="pl-PL" sz="1800" dirty="0" smtClean="0"/>
            </a:br>
            <a:r>
              <a:rPr lang="pl-PL" sz="1800" dirty="0" smtClean="0"/>
              <a:t>i </a:t>
            </a:r>
            <a:r>
              <a:rPr lang="pl-PL" sz="1800" dirty="0"/>
              <a:t>trybu uiszczania opłaty za gospodarowanie odpadami komunalnymi  przez właścicieli nieruchomości na terenie Miasta i Gminy Serock oraz zarządzenia poboru opłaty, określenia inkasentów </a:t>
            </a:r>
            <a:r>
              <a:rPr lang="pl-PL" sz="1800" dirty="0" smtClean="0"/>
              <a:t>i </a:t>
            </a:r>
            <a:r>
              <a:rPr lang="pl-PL" sz="1800" dirty="0"/>
              <a:t>wysokości wynagrodzenia za </a:t>
            </a:r>
            <a:r>
              <a:rPr lang="pl-PL" sz="1800" dirty="0" smtClean="0"/>
              <a:t>inkaso</a:t>
            </a:r>
          </a:p>
          <a:p>
            <a:pPr algn="just">
              <a:lnSpc>
                <a:spcPct val="110000"/>
              </a:lnSpc>
            </a:pPr>
            <a:r>
              <a:rPr lang="pl-PL" sz="1800" dirty="0" smtClean="0"/>
              <a:t>Uchwała </a:t>
            </a:r>
            <a:r>
              <a:rPr lang="pl-PL" sz="1800" dirty="0"/>
              <a:t>Nr 319XXIX/2020 Rady Miejskiej w Serocku z dnia 2 grudnia 2020 r. w sprawie  określenia terminu, częstotliwości i trybu uiszczania opłaty za gospodarowanie odpadami komunalnymi  przez właścicieli nieruchomości na terenie Miasta i Gminy Serock oraz zarządzenia poboru opłaty, określenia inkasentów </a:t>
            </a:r>
            <a:r>
              <a:rPr lang="pl-PL" sz="1800" dirty="0" smtClean="0"/>
              <a:t/>
            </a:r>
            <a:br>
              <a:rPr lang="pl-PL" sz="1800" dirty="0" smtClean="0"/>
            </a:br>
            <a:r>
              <a:rPr lang="pl-PL" sz="1800" dirty="0" smtClean="0"/>
              <a:t>i </a:t>
            </a:r>
            <a:r>
              <a:rPr lang="pl-PL" sz="1800" dirty="0"/>
              <a:t>wysokości wynagrodzenia za inkaso</a:t>
            </a:r>
          </a:p>
          <a:p>
            <a:endParaRPr lang="pl-PL" dirty="0"/>
          </a:p>
        </p:txBody>
      </p:sp>
    </p:spTree>
    <p:extLst>
      <p:ext uri="{BB962C8B-B14F-4D97-AF65-F5344CB8AC3E}">
        <p14:creationId xmlns:p14="http://schemas.microsoft.com/office/powerpoint/2010/main" val="1608472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Autofit/>
          </a:bodyPr>
          <a:lstStyle/>
          <a:p>
            <a:pPr marL="0" lvl="0" indent="0">
              <a:buNone/>
            </a:pPr>
            <a:r>
              <a:rPr lang="pl-PL" sz="1600" u="sng" dirty="0" smtClean="0"/>
              <a:t>Terminy płatności:</a:t>
            </a:r>
            <a:r>
              <a:rPr lang="pl-PL" sz="1600" dirty="0" smtClean="0"/>
              <a:t/>
            </a:r>
            <a:br>
              <a:rPr lang="pl-PL" sz="1600" dirty="0" smtClean="0"/>
            </a:br>
            <a:r>
              <a:rPr lang="pl-PL" sz="1600" dirty="0" smtClean="0"/>
              <a:t>1</a:t>
            </a:r>
            <a:r>
              <a:rPr lang="pl-PL" sz="1600" dirty="0"/>
              <a:t>) do dnia 15 marca danego roku kalendarzowego za I kwartał,</a:t>
            </a:r>
            <a:r>
              <a:rPr lang="pl-PL" sz="1600" dirty="0" smtClean="0"/>
              <a:t/>
            </a:r>
            <a:br>
              <a:rPr lang="pl-PL" sz="1600" dirty="0" smtClean="0"/>
            </a:br>
            <a:r>
              <a:rPr lang="pl-PL" sz="1600" dirty="0"/>
              <a:t>2) do dnia 15 maja danego roku kalendarzowego za II kwartał,</a:t>
            </a:r>
            <a:r>
              <a:rPr lang="pl-PL" sz="1600" dirty="0" smtClean="0"/>
              <a:t/>
            </a:r>
            <a:br>
              <a:rPr lang="pl-PL" sz="1600" dirty="0" smtClean="0"/>
            </a:br>
            <a:r>
              <a:rPr lang="pl-PL" sz="1600" dirty="0"/>
              <a:t>3) do dnia 15 września danego roku kalendarzowego za III kwartał,</a:t>
            </a:r>
            <a:r>
              <a:rPr lang="pl-PL" sz="1600" dirty="0" smtClean="0"/>
              <a:t/>
            </a:r>
            <a:br>
              <a:rPr lang="pl-PL" sz="1600" dirty="0" smtClean="0"/>
            </a:br>
            <a:r>
              <a:rPr lang="pl-PL" sz="1600" dirty="0"/>
              <a:t>4) do dnia 15 listopada danego roku kalendarzowego za IV kwartał</a:t>
            </a:r>
            <a:r>
              <a:rPr lang="pl-PL" sz="1600" dirty="0" smtClean="0"/>
              <a:t>.</a:t>
            </a:r>
          </a:p>
          <a:p>
            <a:pPr marL="0" lvl="0" indent="0" algn="just">
              <a:buNone/>
            </a:pPr>
            <a:r>
              <a:rPr lang="pl-PL" sz="1600" dirty="0" smtClean="0"/>
              <a:t>Opłatę </a:t>
            </a:r>
            <a:r>
              <a:rPr lang="pl-PL" sz="1600" dirty="0"/>
              <a:t>za gospodarowanie odpadami komunalnymi właściciele nieruchomości, na których </a:t>
            </a:r>
            <a:r>
              <a:rPr lang="pl-PL" sz="1600" dirty="0" smtClean="0"/>
              <a:t>zamieszkują</a:t>
            </a:r>
            <a:r>
              <a:rPr lang="pl-PL" sz="1600" dirty="0"/>
              <a:t> </a:t>
            </a:r>
            <a:r>
              <a:rPr lang="pl-PL" sz="1600" dirty="0" smtClean="0"/>
              <a:t>mieszkańcy </a:t>
            </a:r>
            <a:r>
              <a:rPr lang="pl-PL" sz="1600" dirty="0"/>
              <a:t>– dot. zabudowy wielolokalowej, uiszczają, bez wezwania, na rzecz Miasta i Gminy Serock, </a:t>
            </a:r>
            <a:r>
              <a:rPr lang="pl-PL" sz="1600" dirty="0" smtClean="0"/>
              <a:t>co miesiąc</a:t>
            </a:r>
            <a:r>
              <a:rPr lang="pl-PL" sz="1600" dirty="0"/>
              <a:t>, z dołu, do 20 dnia miesiąca następującego po miesiącu, którego dotyczy wskazane zużycie wody</a:t>
            </a:r>
            <a:r>
              <a:rPr lang="pl-PL" sz="1600" dirty="0" smtClean="0"/>
              <a:t>.</a:t>
            </a:r>
          </a:p>
          <a:p>
            <a:pPr marL="0" lvl="0" indent="0">
              <a:buNone/>
            </a:pPr>
            <a:r>
              <a:rPr lang="pl-PL" sz="1600" u="sng" dirty="0" smtClean="0"/>
              <a:t>Sposoby płatności: </a:t>
            </a:r>
            <a:r>
              <a:rPr lang="pl-PL" sz="1600" dirty="0" smtClean="0"/>
              <a:t/>
            </a:r>
            <a:br>
              <a:rPr lang="pl-PL" sz="1600" dirty="0" smtClean="0"/>
            </a:br>
            <a:r>
              <a:rPr lang="pl-PL" sz="1600" dirty="0"/>
              <a:t>1) przelewem lub</a:t>
            </a:r>
            <a:r>
              <a:rPr lang="pl-PL" sz="1600" dirty="0" smtClean="0"/>
              <a:t/>
            </a:r>
            <a:br>
              <a:rPr lang="pl-PL" sz="1600" dirty="0" smtClean="0"/>
            </a:br>
            <a:r>
              <a:rPr lang="pl-PL" sz="1600" dirty="0"/>
              <a:t>2) w kasie Urzędu Miasta i Gminy w Serocku za pomocą karty płatniczej lub</a:t>
            </a:r>
            <a:r>
              <a:rPr lang="pl-PL" sz="1600" dirty="0" smtClean="0"/>
              <a:t/>
            </a:r>
            <a:br>
              <a:rPr lang="pl-PL" sz="1600" dirty="0" smtClean="0"/>
            </a:br>
            <a:r>
              <a:rPr lang="pl-PL" sz="1600" dirty="0"/>
              <a:t>3) w kasie Urzędu Miasta i Gminy w Serocku prowadzonej przez Bank Spółdzielczy w Legionowie, </a:t>
            </a:r>
            <a:r>
              <a:rPr lang="pl-PL" sz="1600" dirty="0" smtClean="0"/>
              <a:t>Filia</a:t>
            </a:r>
            <a:r>
              <a:rPr lang="pl-PL" sz="1600" dirty="0"/>
              <a:t> </a:t>
            </a:r>
            <a:r>
              <a:rPr lang="pl-PL" sz="1600" dirty="0" smtClean="0"/>
              <a:t>w </a:t>
            </a:r>
            <a:r>
              <a:rPr lang="pl-PL" sz="1600" dirty="0"/>
              <a:t>Serocku lub</a:t>
            </a:r>
            <a:r>
              <a:rPr lang="pl-PL" sz="1600" dirty="0" smtClean="0"/>
              <a:t/>
            </a:r>
            <a:br>
              <a:rPr lang="pl-PL" sz="1600" dirty="0" smtClean="0"/>
            </a:br>
            <a:r>
              <a:rPr lang="pl-PL" sz="1600" dirty="0"/>
              <a:t>4) w drodze inkasa</a:t>
            </a:r>
            <a:endParaRPr lang="pl-PL" sz="1600" dirty="0" smtClean="0"/>
          </a:p>
          <a:p>
            <a:pPr marL="0" lvl="0" indent="0">
              <a:buNone/>
            </a:pPr>
            <a:r>
              <a:rPr lang="pl-PL" sz="1600" dirty="0" smtClean="0"/>
              <a:t>Poboru </a:t>
            </a:r>
            <a:r>
              <a:rPr lang="pl-PL" sz="1600" dirty="0"/>
              <a:t>opłaty</a:t>
            </a:r>
            <a:r>
              <a:rPr lang="pl-PL" sz="1600" dirty="0" smtClean="0"/>
              <a:t>,  w </a:t>
            </a:r>
            <a:r>
              <a:rPr lang="pl-PL" sz="1600" dirty="0"/>
              <a:t>drodze inkasa dokonywać będą sołtysi wsi gminy </a:t>
            </a:r>
            <a:r>
              <a:rPr lang="pl-PL" sz="1600" dirty="0" smtClean="0"/>
              <a:t>Serock, określeni z imienia i nazwiska w załączniku do uchwały </a:t>
            </a:r>
            <a:endParaRPr lang="pl-PL" sz="1600" dirty="0"/>
          </a:p>
          <a:p>
            <a:pPr marL="0" lvl="0" indent="0">
              <a:buNone/>
            </a:pPr>
            <a:r>
              <a:rPr lang="pl-PL" sz="1600" dirty="0" smtClean="0"/>
              <a:t>Określa </a:t>
            </a:r>
            <a:r>
              <a:rPr lang="pl-PL" sz="1600" dirty="0"/>
              <a:t>się wynagrodzenie za inkaso w wysokości 10</a:t>
            </a:r>
            <a:r>
              <a:rPr lang="pl-PL" sz="1600" dirty="0" smtClean="0"/>
              <a:t>%</a:t>
            </a:r>
            <a:endParaRPr lang="pl-PL" sz="1600" dirty="0"/>
          </a:p>
        </p:txBody>
      </p:sp>
      <p:sp>
        <p:nvSpPr>
          <p:cNvPr id="4" name="Tytuł 1"/>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700" smtClean="0"/>
              <a:t>Uchwały określające termin, częstotliwość i tryb uiszczania opłaty za gospodarowanie odpadami komunalnymi, inkasentów i wysokość wynagrodzenia za inkaso</a:t>
            </a:r>
            <a:endParaRPr lang="pl-PL" sz="2700" dirty="0"/>
          </a:p>
        </p:txBody>
      </p:sp>
    </p:spTree>
    <p:extLst>
      <p:ext uri="{BB962C8B-B14F-4D97-AF65-F5344CB8AC3E}">
        <p14:creationId xmlns:p14="http://schemas.microsoft.com/office/powerpoint/2010/main" val="400091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p:txBody>
          <a:bodyPr>
            <a:normAutofit/>
          </a:bodyPr>
          <a:lstStyle/>
          <a:p>
            <a:pPr algn="ctr"/>
            <a:r>
              <a:rPr lang="pl-PL" sz="2700" dirty="0" smtClean="0"/>
              <a:t>Uchwała określająca </a:t>
            </a:r>
            <a:r>
              <a:rPr lang="pl-PL" sz="2800" dirty="0" smtClean="0"/>
              <a:t>szczegółowy sposób i zakres świadczenia usług </a:t>
            </a:r>
            <a:br>
              <a:rPr lang="pl-PL" sz="2800" dirty="0" smtClean="0"/>
            </a:br>
            <a:r>
              <a:rPr lang="pl-PL" sz="2800" dirty="0" smtClean="0"/>
              <a:t>w zakresie odbierania odpadów komunalnych </a:t>
            </a:r>
            <a:endParaRPr lang="pl-PL" sz="2700" dirty="0"/>
          </a:p>
        </p:txBody>
      </p:sp>
      <p:sp>
        <p:nvSpPr>
          <p:cNvPr id="5" name="Tytuł 1"/>
          <p:cNvSpPr>
            <a:spLocks noGrp="1"/>
          </p:cNvSpPr>
          <p:nvPr>
            <p:ph idx="1"/>
          </p:nvPr>
        </p:nvSpPr>
        <p:spPr>
          <a:xfrm>
            <a:off x="838200" y="2437876"/>
            <a:ext cx="10515600" cy="2237492"/>
          </a:xfrm>
        </p:spPr>
        <p:txBody>
          <a:bodyPr>
            <a:normAutofit/>
          </a:bodyPr>
          <a:lstStyle/>
          <a:p>
            <a:pPr algn="just"/>
            <a:r>
              <a:rPr lang="pl-PL" sz="1800" dirty="0"/>
              <a:t>Uchwała Nr 318/XXIX/2020 Rady Miejskiej w Serocku z dnia 2 grudnia 2020 r. </a:t>
            </a:r>
            <a:r>
              <a:rPr lang="pl-PL" sz="1800" dirty="0" smtClean="0"/>
              <a:t> w </a:t>
            </a:r>
            <a:r>
              <a:rPr lang="pl-PL" sz="1800" dirty="0"/>
              <a:t>sprawie określenia szczegółowego sposobu i zakresu świadczenia usług w zakresie odbierania odpadów komunalnych od właścicieli nieruchomości z terenu Miasta i Gminy Serock, zagospodarowania tych odpadów, w zamian za uiszczoną przez właściciela nieruchomości opłatę za gospodarowanie odpadami komunalnymi.</a:t>
            </a:r>
          </a:p>
          <a:p>
            <a:pPr algn="just"/>
            <a:endParaRPr lang="pl-PL" sz="2400" dirty="0"/>
          </a:p>
        </p:txBody>
      </p:sp>
    </p:spTree>
    <p:extLst>
      <p:ext uri="{BB962C8B-B14F-4D97-AF65-F5344CB8AC3E}">
        <p14:creationId xmlns:p14="http://schemas.microsoft.com/office/powerpoint/2010/main" val="1587057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0000" lnSpcReduction="20000"/>
          </a:bodyPr>
          <a:lstStyle/>
          <a:p>
            <a:r>
              <a:rPr lang="pl-PL" dirty="0" smtClean="0"/>
              <a:t>częstotliwość </a:t>
            </a:r>
            <a:r>
              <a:rPr lang="pl-PL" dirty="0"/>
              <a:t>odbierania odpadów komunalnych od właścicieli </a:t>
            </a:r>
            <a:r>
              <a:rPr lang="pl-PL" dirty="0" smtClean="0"/>
              <a:t>nieruchomości</a:t>
            </a:r>
          </a:p>
          <a:p>
            <a:r>
              <a:rPr lang="pl-PL" dirty="0"/>
              <a:t>z</a:t>
            </a:r>
            <a:r>
              <a:rPr lang="pl-PL" dirty="0" smtClean="0"/>
              <a:t>abudowa </a:t>
            </a:r>
            <a:r>
              <a:rPr lang="pl-PL" dirty="0"/>
              <a:t>jednorodzinna:</a:t>
            </a:r>
            <a:r>
              <a:rPr lang="pl-PL" dirty="0" smtClean="0"/>
              <a:t/>
            </a:r>
            <a:br>
              <a:rPr lang="pl-PL" dirty="0" smtClean="0"/>
            </a:br>
            <a:r>
              <a:rPr lang="pl-PL" dirty="0"/>
              <a:t>1) odpady niesegregowane (zmieszane) oraz bioodpady stanowiące odpady komunalne – nie rzadziej niż raz </a:t>
            </a:r>
            <a:r>
              <a:rPr lang="pl-PL" dirty="0" smtClean="0"/>
              <a:t>na</a:t>
            </a:r>
            <a:r>
              <a:rPr lang="pl-PL" dirty="0"/>
              <a:t> </a:t>
            </a:r>
            <a:r>
              <a:rPr lang="pl-PL" dirty="0" smtClean="0"/>
              <a:t>dwa </a:t>
            </a:r>
            <a:r>
              <a:rPr lang="pl-PL" dirty="0"/>
              <a:t>tygodnie;</a:t>
            </a:r>
            <a:r>
              <a:rPr lang="pl-PL" dirty="0" smtClean="0"/>
              <a:t/>
            </a:r>
            <a:br>
              <a:rPr lang="pl-PL" dirty="0" smtClean="0"/>
            </a:br>
            <a:r>
              <a:rPr lang="pl-PL" dirty="0"/>
              <a:t>2) odpady segregowane – 1 raz w miesiącu</a:t>
            </a:r>
            <a:r>
              <a:rPr lang="pl-PL" dirty="0" smtClean="0"/>
              <a:t/>
            </a:r>
            <a:br>
              <a:rPr lang="pl-PL" dirty="0" smtClean="0"/>
            </a:br>
            <a:r>
              <a:rPr lang="pl-PL" dirty="0"/>
              <a:t>3) odpady wielkogabarytowe, w tym zużyty sprzęt elektryczny i elektroniczny oraz odpady </a:t>
            </a:r>
            <a:r>
              <a:rPr lang="pl-PL" dirty="0" smtClean="0"/>
              <a:t>tekstyliów</a:t>
            </a:r>
            <a:r>
              <a:rPr lang="pl-PL" dirty="0"/>
              <a:t> </a:t>
            </a:r>
            <a:r>
              <a:rPr lang="pl-PL" dirty="0" smtClean="0"/>
              <a:t>i </a:t>
            </a:r>
            <a:r>
              <a:rPr lang="pl-PL" dirty="0"/>
              <a:t>odzieży - 2 razy w roku.</a:t>
            </a:r>
            <a:r>
              <a:rPr lang="pl-PL" dirty="0" smtClean="0"/>
              <a:t/>
            </a:r>
            <a:br>
              <a:rPr lang="pl-PL" dirty="0" smtClean="0"/>
            </a:br>
            <a:r>
              <a:rPr lang="pl-PL" dirty="0"/>
              <a:t>2. Zabudowa wielolokalowa:</a:t>
            </a:r>
            <a:r>
              <a:rPr lang="pl-PL" dirty="0" smtClean="0"/>
              <a:t/>
            </a:r>
            <a:br>
              <a:rPr lang="pl-PL" dirty="0" smtClean="0"/>
            </a:br>
            <a:r>
              <a:rPr lang="pl-PL" dirty="0"/>
              <a:t>1) odpady niesegregowane (zmieszane) oraz bioodpady stanowiące odpady komunalne </a:t>
            </a:r>
            <a:r>
              <a:rPr lang="pl-PL" dirty="0" smtClean="0"/>
              <a:t>– nie rzadziej </a:t>
            </a:r>
            <a:r>
              <a:rPr lang="pl-PL" dirty="0"/>
              <a:t>niż raz </a:t>
            </a:r>
            <a:r>
              <a:rPr lang="pl-PL" dirty="0" smtClean="0"/>
              <a:t>na</a:t>
            </a:r>
            <a:r>
              <a:rPr lang="pl-PL" dirty="0"/>
              <a:t> </a:t>
            </a:r>
            <a:r>
              <a:rPr lang="pl-PL" dirty="0" smtClean="0"/>
              <a:t>tydzień</a:t>
            </a:r>
            <a:br>
              <a:rPr lang="pl-PL" dirty="0" smtClean="0"/>
            </a:br>
            <a:r>
              <a:rPr lang="pl-PL" dirty="0"/>
              <a:t>2) odpady segregowane – 1 raz na dwa tygodnie,</a:t>
            </a:r>
            <a:r>
              <a:rPr lang="pl-PL" dirty="0" smtClean="0"/>
              <a:t/>
            </a:r>
            <a:br>
              <a:rPr lang="pl-PL" dirty="0" smtClean="0"/>
            </a:br>
            <a:r>
              <a:rPr lang="pl-PL" dirty="0"/>
              <a:t>3) odpady wielkogabarytowe, w tym zużyty sprzęt elektryczny i elektroniczny oraz </a:t>
            </a:r>
            <a:r>
              <a:rPr lang="pl-PL" dirty="0" smtClean="0"/>
              <a:t>odpady tekstyliów i </a:t>
            </a:r>
            <a:r>
              <a:rPr lang="pl-PL" dirty="0"/>
              <a:t>odzieży - 2 razy w roku</a:t>
            </a:r>
            <a:r>
              <a:rPr lang="pl-PL" dirty="0" smtClean="0"/>
              <a:t>.</a:t>
            </a:r>
            <a:endParaRPr lang="pl-PL" dirty="0"/>
          </a:p>
          <a:p>
            <a:r>
              <a:rPr lang="pl-PL" dirty="0" smtClean="0"/>
              <a:t>sposób i termin zgłaszania reklamacji niewłaściwego sposobu świadczenia usług odbioru odpadów</a:t>
            </a:r>
          </a:p>
          <a:p>
            <a:r>
              <a:rPr lang="pl-PL" dirty="0"/>
              <a:t>u</a:t>
            </a:r>
            <a:r>
              <a:rPr lang="pl-PL" dirty="0" smtClean="0"/>
              <a:t>tworzenie Punktu Selektywnego Zbierania Odpadów Komunalnych</a:t>
            </a:r>
          </a:p>
          <a:p>
            <a:r>
              <a:rPr lang="pl-PL" dirty="0"/>
              <a:t>r</a:t>
            </a:r>
            <a:r>
              <a:rPr lang="pl-PL" dirty="0" smtClean="0"/>
              <a:t>odzaje odpadów przyjmowane na punkcie </a:t>
            </a:r>
            <a:r>
              <a:rPr lang="pl-PL" dirty="0"/>
              <a:t>selektywnego zbierania odpadów </a:t>
            </a:r>
            <a:r>
              <a:rPr lang="pl-PL" dirty="0" smtClean="0"/>
              <a:t>komunalnych</a:t>
            </a:r>
            <a:endParaRPr lang="pl-PL" dirty="0" smtClean="0">
              <a:effectLst/>
            </a:endParaRPr>
          </a:p>
        </p:txBody>
      </p:sp>
      <p:sp>
        <p:nvSpPr>
          <p:cNvPr id="4" name="Tytuł 1"/>
          <p:cNvSpPr txBox="1">
            <a:spLocks/>
          </p:cNvSpPr>
          <p:nvPr/>
        </p:nvSpPr>
        <p:spPr>
          <a:xfrm>
            <a:off x="838200" y="40219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700" dirty="0" smtClean="0"/>
              <a:t>Uchwała określająca </a:t>
            </a:r>
            <a:r>
              <a:rPr lang="pl-PL" sz="2800" dirty="0" smtClean="0"/>
              <a:t>szczegółowy sposób i zakres świadczenia usług </a:t>
            </a:r>
            <a:br>
              <a:rPr lang="pl-PL" sz="2800" dirty="0" smtClean="0"/>
            </a:br>
            <a:r>
              <a:rPr lang="pl-PL" sz="2800" dirty="0" smtClean="0"/>
              <a:t>w zakresie odbierania odpadów komunalnych </a:t>
            </a:r>
            <a:endParaRPr lang="pl-PL" sz="2700" dirty="0"/>
          </a:p>
        </p:txBody>
      </p:sp>
    </p:spTree>
    <p:extLst>
      <p:ext uri="{BB962C8B-B14F-4D97-AF65-F5344CB8AC3E}">
        <p14:creationId xmlns:p14="http://schemas.microsoft.com/office/powerpoint/2010/main" val="2563436562"/>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TotalTime>
  <Words>2851</Words>
  <Application>Microsoft Office PowerPoint</Application>
  <PresentationFormat>Panoramiczny</PresentationFormat>
  <Paragraphs>352</Paragraphs>
  <Slides>40</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40</vt:i4>
      </vt:variant>
    </vt:vector>
  </HeadingPairs>
  <TitlesOfParts>
    <vt:vector size="46" baseType="lpstr">
      <vt:lpstr>Arial</vt:lpstr>
      <vt:lpstr>Calibri</vt:lpstr>
      <vt:lpstr>Calibri Light</vt:lpstr>
      <vt:lpstr>Times New Roman</vt:lpstr>
      <vt:lpstr>Wingdings</vt:lpstr>
      <vt:lpstr>Motyw pakietu Office</vt:lpstr>
      <vt:lpstr> Kontrola realizacji uchwał Rady Miejskiej w zakresie gospodarki odpadami komunalnymi na terenie Miasta i Gminy Serock.</vt:lpstr>
      <vt:lpstr>Prezentacja programu PowerPoint</vt:lpstr>
      <vt:lpstr>Uchwały dotyczące systemu gospodarowania odpadami: </vt:lpstr>
      <vt:lpstr>Uchwały ustalające wybór metody ustalenia metody ustalenia wysokości opłaty, ustalenia stawki opłaty oraz „zniżki za posiadany kompostownik”:</vt:lpstr>
      <vt:lpstr>Uchwały ustalające wzór deklaracji o wysokości opłaty za gospodarowanie odpadami komunalnymi:</vt:lpstr>
      <vt:lpstr>Uchwały określające termin, częstotliwość i tryb uiszczania opłaty za gospodarowanie odpadami komunalnymi, inkasentów i wysokość wynagrodzenia za inkaso</vt:lpstr>
      <vt:lpstr>Prezentacja programu PowerPoint</vt:lpstr>
      <vt:lpstr>Uchwała określająca szczegółowy sposób i zakres świadczenia usług  w zakresie odbierania odpadów komunalnych </vt:lpstr>
      <vt:lpstr>Prezentacja programu PowerPoint</vt:lpstr>
      <vt:lpstr>Uchwała określająca górne stawki opłat za odbiór odpadów komunalnych ponoszonych przez właścicieli nieruchomości, którzy nie są objęci systemem gminnym  </vt:lpstr>
      <vt:lpstr>Prezentacja programu PowerPoint</vt:lpstr>
      <vt:lpstr>Prezentacja programu PowerPoint</vt:lpstr>
      <vt:lpstr>Prezentacja programu PowerPoint</vt:lpstr>
      <vt:lpstr>Prezentacja programu PowerPoint</vt:lpstr>
      <vt:lpstr>Prezentacja programu PowerPoint</vt:lpstr>
      <vt:lpstr>Nieruchomości wykorzystywane na cele rekreacyjnie, letniskowe</vt:lpstr>
      <vt:lpstr>Uchwała dotycząca pokrycia części kosztów gospodarowania odpadami komunalnymi z dochodów własnych </vt:lpstr>
      <vt:lpstr>Prezentacja programu PowerPoint</vt:lpstr>
      <vt:lpstr>Prezentacja programu PowerPoint</vt:lpstr>
      <vt:lpstr>Prezentacja programu PowerPoint</vt:lpstr>
      <vt:lpstr>Przetarg</vt:lpstr>
      <vt:lpstr>Komisja przetargowa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Odwołanie od wyniku rozstrzygnięcia przetargu: </vt:lpstr>
      <vt:lpstr>Rozstrzygnięcie odwołania:</vt:lpstr>
      <vt:lpstr>Prezentacja programu PowerPoint</vt:lpstr>
      <vt:lpstr>Podpisanie umów: </vt:lpstr>
      <vt:lpstr>Ceny jednostkowe odbioru i zagospodarowania odpadów sprzed posesji: </vt:lpstr>
      <vt:lpstr>Cena jednostkowa odbioru i zagospodarowania odpadów z PSZOK </vt:lpstr>
      <vt:lpstr>Koszty (w zł) zagospodarowania odpadów w 2022 r. </vt:lpstr>
      <vt:lpstr>Łączne ilości odebranych odpadów w 2022 r. </vt:lpstr>
      <vt:lpstr>Dane statystyczne z deklaracji:</vt:lpstr>
      <vt:lpstr>Prezentacja programu PowerPoint</vt:lpstr>
      <vt:lpstr>Łączne ilości odebranych odpadów w 2021 r. </vt:lpstr>
      <vt:lpstr>Prezentacja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Komisja rewizyjna  dot. uchwał odpadowych</dc:title>
  <dc:creator>Biuro37</dc:creator>
  <cp:lastModifiedBy>Biuro37</cp:lastModifiedBy>
  <cp:revision>23</cp:revision>
  <dcterms:created xsi:type="dcterms:W3CDTF">2022-04-20T07:00:59Z</dcterms:created>
  <dcterms:modified xsi:type="dcterms:W3CDTF">2022-04-20T10:40:02Z</dcterms:modified>
</cp:coreProperties>
</file>