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9472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C1E86C-64CB-43E3-B107-D5DF366795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45318DB-F950-4D93-99B3-2E851FA61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CC0D29E-E780-42B0-A7EC-AD1FBDE57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C84A-7C36-4F2B-893B-0449DF8633AA}" type="datetimeFigureOut">
              <a:rPr lang="pl-PL" smtClean="0"/>
              <a:t>15.09.2021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1F4C1FC-C274-4F94-BACE-028524DB8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4E05947-4A4F-48C9-880F-1F9A4FF7A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E803-A0EF-46B2-BC24-D64052A3FA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107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8B04B0-F32A-4FDF-B1A7-D45E0BC7C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6BCE442-F0F6-44A6-9C19-C8731DF593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329AD11-ED6C-4458-8E6A-7E8B005AE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C84A-7C36-4F2B-893B-0449DF8633AA}" type="datetimeFigureOut">
              <a:rPr lang="pl-PL" smtClean="0"/>
              <a:t>15.09.2021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4BF51FB-A4F0-4276-A8AD-94E135B33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CD49BE2-EC0C-4FD4-85F4-B6A9B51B9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E803-A0EF-46B2-BC24-D64052A3FA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1857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32769F1-2FAD-4119-960B-65B1136706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B7CA9C7-9BC0-4888-B378-C2DBC3F90D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16563AB-1257-4A0B-87E7-6D49BD93B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C84A-7C36-4F2B-893B-0449DF8633AA}" type="datetimeFigureOut">
              <a:rPr lang="pl-PL" smtClean="0"/>
              <a:t>15.09.2021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C9D621E-EF37-494E-B2F8-645C28BF5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E48AABD-38E6-4CCF-BAA2-5AC992B10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E803-A0EF-46B2-BC24-D64052A3FA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401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BD8636-E4AD-4420-8931-F123CF461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CF9749-6BDB-4711-836B-95880A2CB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CE8B8DC-CFE6-4C61-9E14-44FF06A22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C84A-7C36-4F2B-893B-0449DF8633AA}" type="datetimeFigureOut">
              <a:rPr lang="pl-PL" smtClean="0"/>
              <a:t>15.09.2021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8E6EAB5-84C5-49E8-91AB-C52BBA67F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2EAB6AF-3F37-42F9-9F50-7BA26FE83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E803-A0EF-46B2-BC24-D64052A3FA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564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0DDBFE-4D55-42E6-B405-65AFC39B0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5581248-2979-4821-97C4-50BF03A92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1E19991-2F2C-4729-9861-2696BEF11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C84A-7C36-4F2B-893B-0449DF8633AA}" type="datetimeFigureOut">
              <a:rPr lang="pl-PL" smtClean="0"/>
              <a:t>15.09.2021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5DDD8F7-ED69-4D94-B616-BA22F1A23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E620F9C-99EC-4D3E-900C-3A8F07B7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E803-A0EF-46B2-BC24-D64052A3FA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417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427FD9-CE9D-4614-B2BA-ABB7AB0EB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341FE7-3D48-45EF-9178-631F4F6A3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40296CC-9C12-492D-BD3D-0E396C0B99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7979140-6C04-432B-AC0A-370559258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C84A-7C36-4F2B-893B-0449DF8633AA}" type="datetimeFigureOut">
              <a:rPr lang="pl-PL" smtClean="0"/>
              <a:t>15.09.2021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DE57C0B-7693-4969-A1D0-68D823DA1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B63595D-A76E-4FFA-BAE9-6E2C793A9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E803-A0EF-46B2-BC24-D64052A3FA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288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0AAD75-676E-430A-B9FF-B5660B65C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46D6E1B-59E6-475A-A5D0-BAE48A803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E1053E4-7823-4A93-96E0-667427871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EAAFBC0-99BB-43E1-A083-6DC3AF73C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F564F95-7A2F-46B8-B597-189BE1ED58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4E4AD22-BC15-4BBC-979F-AA261B706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C84A-7C36-4F2B-893B-0449DF8633AA}" type="datetimeFigureOut">
              <a:rPr lang="pl-PL" smtClean="0"/>
              <a:t>15.09.2021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44AD9F8-C4CF-4E92-9D37-47FF19A07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2B458A7-C5C6-46F6-BFFE-581AFBE48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E803-A0EF-46B2-BC24-D64052A3FA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1951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671ED7-732A-49E0-AA8D-30C2918C4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0277471-F544-48F7-8CCC-C71F31E8D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C84A-7C36-4F2B-893B-0449DF8633AA}" type="datetimeFigureOut">
              <a:rPr lang="pl-PL" smtClean="0"/>
              <a:t>15.09.2021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8E216D0-D533-46FD-86CC-1006D0935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3E870CC-9111-49D2-9448-4053C5880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E803-A0EF-46B2-BC24-D64052A3FA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216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3B54F25-3550-425F-94DE-401B50964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C84A-7C36-4F2B-893B-0449DF8633AA}" type="datetimeFigureOut">
              <a:rPr lang="pl-PL" smtClean="0"/>
              <a:t>15.09.2021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1B4C679-E770-4D4B-96EF-686DB46A8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48A0E7C-8DB7-4D8C-9385-6BF57CA23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E803-A0EF-46B2-BC24-D64052A3FA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132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4FFB64-B234-4900-9456-FD28780E5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932CFE-04CE-4DDB-99B5-FA849C6D3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EF9CF17-5AC7-4C7F-A0C1-705166FA1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6C768F8-5D2E-43F4-9709-C694CC707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C84A-7C36-4F2B-893B-0449DF8633AA}" type="datetimeFigureOut">
              <a:rPr lang="pl-PL" smtClean="0"/>
              <a:t>15.09.2021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B09F8ED-ECDB-44B2-BD33-DEA0EB418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F85BA1A-B790-49FC-8A5A-FA4244052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E803-A0EF-46B2-BC24-D64052A3FA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2730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20636F-494F-4077-A65C-470561626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7F38640-359C-44F7-B68D-A4DB29E94A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05ED207-8817-464A-976C-1506E0A5E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2DA3747-64FC-4B3D-94FA-92B6EACAE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C84A-7C36-4F2B-893B-0449DF8633AA}" type="datetimeFigureOut">
              <a:rPr lang="pl-PL" smtClean="0"/>
              <a:t>15.09.2021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F831D43-25DD-4D76-B29C-5A0332A31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273A6FC-8E48-4A81-9E90-48C95DECF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E803-A0EF-46B2-BC24-D64052A3FA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776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BA734BB-8DCB-44BD-A575-F6F3640DF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4D51EDA-9404-411F-8FC3-4C90A9804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03ACA16-5260-457E-9263-2E4EE10BCE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FC84A-7C36-4F2B-893B-0449DF8633AA}" type="datetimeFigureOut">
              <a:rPr lang="pl-PL" smtClean="0"/>
              <a:t>15.09.2021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F7FC674-37B6-4046-BF3D-92FECE1B3E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0EFF0C2-C659-4371-AFC7-B8B34A5D5F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DE803-A0EF-46B2-BC24-D64052A3FA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467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F43DFBC4-FFDE-40B4-AF23-B9F35E3CAC1E}"/>
              </a:ext>
            </a:extLst>
          </p:cNvPr>
          <p:cNvSpPr txBox="1"/>
          <p:nvPr/>
        </p:nvSpPr>
        <p:spPr>
          <a:xfrm>
            <a:off x="302003" y="1"/>
            <a:ext cx="11677476" cy="9028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pl-PL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ORGANIZACJA SZKÓŁ I PRZEDSZKOLI NA PODSTAWIE ANEKSÓW DO ARKUSZY ORGANIZACJI NA ROK SZKOLNY 2021/2022 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pl-P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 na 30.08.2021r. </a:t>
            </a:r>
          </a:p>
          <a:p>
            <a:pPr algn="ctr">
              <a:spcAft>
                <a:spcPts val="1000"/>
              </a:spcAft>
            </a:pPr>
            <a:r>
              <a:rPr lang="pl-PL" sz="12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*stan na 13.09.2021r. (po wpłynięciu do szkół informacji o zmianie szkoły)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Nawias klamrowy zamykający 6">
            <a:extLst>
              <a:ext uri="{FF2B5EF4-FFF2-40B4-BE49-F238E27FC236}">
                <a16:creationId xmlns:a16="http://schemas.microsoft.com/office/drawing/2014/main" id="{A8D97ABE-6F3B-4DDB-B07B-C561C5D8735B}"/>
              </a:ext>
            </a:extLst>
          </p:cNvPr>
          <p:cNvSpPr>
            <a:spLocks/>
          </p:cNvSpPr>
          <p:nvPr/>
        </p:nvSpPr>
        <p:spPr bwMode="auto">
          <a:xfrm>
            <a:off x="6648558" y="5442518"/>
            <a:ext cx="147704" cy="196557"/>
          </a:xfrm>
          <a:prstGeom prst="rightBrace">
            <a:avLst>
              <a:gd name="adj1" fmla="val 27972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l-PL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146301C3-0B18-427A-8F36-D464D8300A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457" y="591624"/>
            <a:ext cx="9858462" cy="6002323"/>
          </a:xfrm>
          <a:prstGeom prst="rect">
            <a:avLst/>
          </a:prstGeom>
        </p:spPr>
      </p:pic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AF032BE6-49E9-410D-8439-27ADAE301EB0}"/>
              </a:ext>
            </a:extLst>
          </p:cNvPr>
          <p:cNvCxnSpPr/>
          <p:nvPr/>
        </p:nvCxnSpPr>
        <p:spPr>
          <a:xfrm>
            <a:off x="1258349" y="5058561"/>
            <a:ext cx="93788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7297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2A7EE935-A4C0-473F-8785-4E375DA44C7D}"/>
              </a:ext>
            </a:extLst>
          </p:cNvPr>
          <p:cNvSpPr txBox="1"/>
          <p:nvPr/>
        </p:nvSpPr>
        <p:spPr>
          <a:xfrm>
            <a:off x="1048624" y="536395"/>
            <a:ext cx="9831897" cy="5982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Przedszkola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Wzrost liczby oddziałów przedszkolnych o 1 oddział. Wzrost zatrudnienia: nauczyciele + pracownicy obsługowi – woźne oddziałowe     o 1,5 etatu   (1 etat Przedszkole w Serocku, 0,5 etatu oddział przedszkolny w Jadwisinie).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Szkoły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bieżącym roku szkolnym wzrosła liczba uczniów szkół podstawowych (+67) oraz liczba oddziałów szkolnych (+ 2)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Utworzono 10 oddziałów klas pierwszych, przy 192 uczniach w gminie, liczebność uczniów w kl. I od 16 do 24.                              Dominują oddziały małe - dobre warunki do nauki / wyższe koszty dla gminy.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oświacie występują urlopy zdrowotne – 3 nauczycieli; 2 w szkołach + 1 w przedszkolu.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Wprowadzono zmianę formy prowadzenia wyżywienia zbiorowego w SP w Serocku oraz w przedszkolu w Serocku; docelowo „kuchnia własna”, przejściowo catering. We wszystkich placówkach oświatowych, działania na rzecz wzmocnienia tego obszaru, poprzez zmiany w organizacji żywienia zbiorowego i realizacji programu rządowego dla szkół, a także zwrócenie większej uwagi na kształtowanie właściwych nawyków żywieniowych.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10606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3F186E24-82A0-46EE-8DD2-34AA0E73FD4B}"/>
              </a:ext>
            </a:extLst>
          </p:cNvPr>
          <p:cNvSpPr txBox="1"/>
          <p:nvPr/>
        </p:nvSpPr>
        <p:spPr>
          <a:xfrm>
            <a:off x="2795631" y="810514"/>
            <a:ext cx="6094602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Zajęcia pozalekcyjne – programy rządowe dla uczniów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60AA8653-E62C-40D9-B960-64C5686FB8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202998"/>
              </p:ext>
            </p:extLst>
          </p:nvPr>
        </p:nvGraphicFramePr>
        <p:xfrm>
          <a:off x="1683421" y="1394876"/>
          <a:ext cx="8825829" cy="4718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5218">
                  <a:extLst>
                    <a:ext uri="{9D8B030D-6E8A-4147-A177-3AD203B41FA5}">
                      <a16:colId xmlns:a16="http://schemas.microsoft.com/office/drawing/2014/main" val="21106988"/>
                    </a:ext>
                  </a:extLst>
                </a:gridCol>
                <a:gridCol w="2879292">
                  <a:extLst>
                    <a:ext uri="{9D8B030D-6E8A-4147-A177-3AD203B41FA5}">
                      <a16:colId xmlns:a16="http://schemas.microsoft.com/office/drawing/2014/main" val="41271457"/>
                    </a:ext>
                  </a:extLst>
                </a:gridCol>
                <a:gridCol w="1317406">
                  <a:extLst>
                    <a:ext uri="{9D8B030D-6E8A-4147-A177-3AD203B41FA5}">
                      <a16:colId xmlns:a16="http://schemas.microsoft.com/office/drawing/2014/main" val="2400108637"/>
                    </a:ext>
                  </a:extLst>
                </a:gridCol>
                <a:gridCol w="1317971">
                  <a:extLst>
                    <a:ext uri="{9D8B030D-6E8A-4147-A177-3AD203B41FA5}">
                      <a16:colId xmlns:a16="http://schemas.microsoft.com/office/drawing/2014/main" val="2869221730"/>
                    </a:ext>
                  </a:extLst>
                </a:gridCol>
                <a:gridCol w="1317971">
                  <a:extLst>
                    <a:ext uri="{9D8B030D-6E8A-4147-A177-3AD203B41FA5}">
                      <a16:colId xmlns:a16="http://schemas.microsoft.com/office/drawing/2014/main" val="3526016332"/>
                    </a:ext>
                  </a:extLst>
                </a:gridCol>
                <a:gridCol w="1317971">
                  <a:extLst>
                    <a:ext uri="{9D8B030D-6E8A-4147-A177-3AD203B41FA5}">
                      <a16:colId xmlns:a16="http://schemas.microsoft.com/office/drawing/2014/main" val="3936827044"/>
                    </a:ext>
                  </a:extLst>
                </a:gridCol>
              </a:tblGrid>
              <a:tr h="28295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12" marR="610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Program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12" marR="61012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Udział szkół – stan aktualny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12" marR="61012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436104"/>
                  </a:ext>
                </a:extLst>
              </a:tr>
              <a:tr h="364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b="1" dirty="0">
                          <a:effectLst/>
                        </a:rPr>
                        <a:t>SP Jadwisin</a:t>
                      </a:r>
                      <a:endParaRPr lang="pl-PL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12" marR="61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b="1" dirty="0">
                          <a:effectLst/>
                        </a:rPr>
                        <a:t>SP Serock</a:t>
                      </a:r>
                      <a:endParaRPr lang="pl-PL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12" marR="61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b="1" dirty="0">
                          <a:effectLst/>
                        </a:rPr>
                        <a:t>SP Wola</a:t>
                      </a:r>
                      <a:endParaRPr lang="pl-PL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12" marR="61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b="1" dirty="0">
                          <a:effectLst/>
                        </a:rPr>
                        <a:t>SP Zegrze</a:t>
                      </a:r>
                      <a:endParaRPr lang="pl-PL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12" marR="61012" marT="0" marB="0"/>
                </a:tc>
                <a:extLst>
                  <a:ext uri="{0D108BD9-81ED-4DB2-BD59-A6C34878D82A}">
                    <a16:rowId xmlns:a16="http://schemas.microsoft.com/office/drawing/2014/main" val="4016694537"/>
                  </a:ext>
                </a:extLst>
              </a:tr>
              <a:tr h="881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1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12" marR="61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Nauka pływania dla kl. I – III (9 grup w gminie w okresie 13.09.2021r. – 8.12.2021r.)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Dofinansowanie z Ministerstwa Kultury, Dziedzictwa Narodowego i Sportu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12" marR="61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2 grupy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12" marR="61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2 grupy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12" marR="61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2 grupy + 1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12" marR="61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2 grupy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12" marR="61012" marT="0" marB="0"/>
                </a:tc>
                <a:extLst>
                  <a:ext uri="{0D108BD9-81ED-4DB2-BD59-A6C34878D82A}">
                    <a16:rowId xmlns:a16="http://schemas.microsoft.com/office/drawing/2014/main" val="635469457"/>
                  </a:ext>
                </a:extLst>
              </a:tr>
              <a:tr h="10408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2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12" marR="61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Zajęcia z elementami gimnastyki </a:t>
                      </a:r>
                      <a:r>
                        <a:rPr lang="pl-PL" sz="1000" dirty="0" err="1">
                          <a:effectLst/>
                        </a:rPr>
                        <a:t>korekcyjno</a:t>
                      </a:r>
                      <a:r>
                        <a:rPr lang="pl-PL" sz="1000" dirty="0">
                          <a:effectLst/>
                        </a:rPr>
                        <a:t> - kompensacyjnej w klasach najmłodszych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(8 grup w okresie 13.09.2021r. – 8.12.2021r.)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Dofinansowanie z Ministerstwa Kultury, Dziedzictwa Narodowego i Sportu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12" marR="61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1 grupa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12" marR="61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3 grupy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12" marR="61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2 grupy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12" marR="61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2 grupy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12" marR="61012" marT="0" marB="0"/>
                </a:tc>
                <a:extLst>
                  <a:ext uri="{0D108BD9-81ED-4DB2-BD59-A6C34878D82A}">
                    <a16:rowId xmlns:a16="http://schemas.microsoft.com/office/drawing/2014/main" val="2659092367"/>
                  </a:ext>
                </a:extLst>
              </a:tr>
              <a:tr h="1137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3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12" marR="61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Program „Aktywny powrót uczniów do szkół po pandemii” - WF z AWF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12" marR="61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3 nauczycieli prowadzi zajęcia 2 godz. / tyg.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1 n-l od 13.09.2021r.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2 n-li od 20.09.2021r.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do grudnia 2021r. 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12" marR="61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Nauczyciele nie prowadzą zajęć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12" marR="61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2 nauczycieli prowadzi zajęcia po 26 godzin do grudnia 2021r.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12" marR="61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Nauczyciele nie prowadzą zajęć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12" marR="61012" marT="0" marB="0"/>
                </a:tc>
                <a:extLst>
                  <a:ext uri="{0D108BD9-81ED-4DB2-BD59-A6C34878D82A}">
                    <a16:rowId xmlns:a16="http://schemas.microsoft.com/office/drawing/2014/main" val="141469789"/>
                  </a:ext>
                </a:extLst>
              </a:tr>
              <a:tr h="812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4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12" marR="61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Zajęcia wspomagające dla uczniów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12" marR="61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Etap zbierania deklaracji,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zajęcia planowane są od 27.09.2021r.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grup po 15 godzin</a:t>
                      </a:r>
                    </a:p>
                  </a:txBody>
                  <a:tcPr marL="61012" marR="61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Etap zbierania deklaracji,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zajęcia planowane są od 20.09.2021r.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grup po 15 godzin</a:t>
                      </a:r>
                    </a:p>
                  </a:txBody>
                  <a:tcPr marL="61012" marR="61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Zajęcia od 02.09.2021r. do 18.12.2021r.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11 grup po 15 godzin,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zajęcia raz w tygodniu 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12" marR="610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Etap zbierania deklaracji,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 zajęcia planowane są od 01.10.2021r.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grup po 15 godzin</a:t>
                      </a:r>
                    </a:p>
                  </a:txBody>
                  <a:tcPr marL="61012" marR="61012" marT="0" marB="0"/>
                </a:tc>
                <a:extLst>
                  <a:ext uri="{0D108BD9-81ED-4DB2-BD59-A6C34878D82A}">
                    <a16:rowId xmlns:a16="http://schemas.microsoft.com/office/drawing/2014/main" val="2273819936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2EA87230-1EE1-4BF5-8819-DC40FD5D5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750" y="16605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274318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451</Words>
  <Application>Microsoft Office PowerPoint</Application>
  <PresentationFormat>Panoramiczny</PresentationFormat>
  <Paragraphs>85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Kochanowska</dc:creator>
  <cp:lastModifiedBy>Katarzyna Kochanowska</cp:lastModifiedBy>
  <cp:revision>8</cp:revision>
  <cp:lastPrinted>2021-09-15T08:20:38Z</cp:lastPrinted>
  <dcterms:created xsi:type="dcterms:W3CDTF">2021-09-15T08:19:42Z</dcterms:created>
  <dcterms:modified xsi:type="dcterms:W3CDTF">2021-09-15T10:18:06Z</dcterms:modified>
</cp:coreProperties>
</file>